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9"/>
  </p:notesMasterIdLst>
  <p:sldIdLst>
    <p:sldId id="256" r:id="rId3"/>
    <p:sldId id="270" r:id="rId4"/>
    <p:sldId id="275" r:id="rId5"/>
    <p:sldId id="278" r:id="rId6"/>
    <p:sldId id="279" r:id="rId7"/>
    <p:sldId id="257" r:id="rId8"/>
    <p:sldId id="261" r:id="rId9"/>
    <p:sldId id="260" r:id="rId10"/>
    <p:sldId id="258" r:id="rId11"/>
    <p:sldId id="259" r:id="rId12"/>
    <p:sldId id="262" r:id="rId13"/>
    <p:sldId id="268" r:id="rId14"/>
    <p:sldId id="265" r:id="rId15"/>
    <p:sldId id="271" r:id="rId16"/>
    <p:sldId id="272" r:id="rId17"/>
    <p:sldId id="264" r:id="rId18"/>
    <p:sldId id="263" r:id="rId19"/>
    <p:sldId id="266" r:id="rId20"/>
    <p:sldId id="267" r:id="rId21"/>
    <p:sldId id="273" r:id="rId22"/>
    <p:sldId id="269" r:id="rId23"/>
    <p:sldId id="274" r:id="rId24"/>
    <p:sldId id="276" r:id="rId25"/>
    <p:sldId id="277" r:id="rId26"/>
    <p:sldId id="281" r:id="rId27"/>
    <p:sldId id="280" r:id="rId2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00"/>
  </p:normalViewPr>
  <p:slideViewPr>
    <p:cSldViewPr snapToGrid="0">
      <p:cViewPr varScale="1">
        <p:scale>
          <a:sx n="81" d="100"/>
          <a:sy n="81" d="100"/>
        </p:scale>
        <p:origin x="21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D93FFFD-5C2F-4A8A-A6D5-DDEBC26E1D3E}" type="slidenum">
              <a:rPr lang="en-US"/>
              <a:pPr/>
              <a:t>‹#›</a:t>
            </a:fld>
            <a:endParaRPr lang="en-US"/>
          </a:p>
        </p:txBody>
      </p:sp>
    </p:spTree>
    <p:extLst>
      <p:ext uri="{BB962C8B-B14F-4D97-AF65-F5344CB8AC3E}">
        <p14:creationId xmlns:p14="http://schemas.microsoft.com/office/powerpoint/2010/main" val="6093846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3602567" y="2130426"/>
            <a:ext cx="64008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72E19551-D73E-46DB-8B2F-BF6CA243FC15}"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2461A00-A9C3-4C08-AD38-FF643A6160EA}" type="slidenum">
              <a:rPr lang="en-US"/>
              <a:pPr/>
              <a:t>‹#›</a:t>
            </a:fld>
            <a:endParaRPr lang="en-US"/>
          </a:p>
        </p:txBody>
      </p:sp>
    </p:spTree>
    <p:extLst>
      <p:ext uri="{BB962C8B-B14F-4D97-AF65-F5344CB8AC3E}">
        <p14:creationId xmlns:p14="http://schemas.microsoft.com/office/powerpoint/2010/main" val="14123645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9CAAD1-9D21-4EA5-A2BB-4092E18C8362}" type="slidenum">
              <a:rPr lang="en-US"/>
              <a:pPr/>
              <a:t>‹#›</a:t>
            </a:fld>
            <a:endParaRPr lang="en-US"/>
          </a:p>
        </p:txBody>
      </p:sp>
    </p:spTree>
    <p:extLst>
      <p:ext uri="{BB962C8B-B14F-4D97-AF65-F5344CB8AC3E}">
        <p14:creationId xmlns:p14="http://schemas.microsoft.com/office/powerpoint/2010/main" val="57288251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607484" y="2130426"/>
            <a:ext cx="9751483"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607484" y="3886200"/>
            <a:ext cx="9751483"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0C7AB7C9-BE7F-433C-9D70-68139F521AB6}"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B8315B-E47C-498E-81E9-A9311D9D1143}" type="slidenum">
              <a:rPr lang="en-US"/>
              <a:pPr/>
              <a:t>‹#›</a:t>
            </a:fld>
            <a:endParaRPr lang="en-US"/>
          </a:p>
        </p:txBody>
      </p:sp>
    </p:spTree>
    <p:extLst>
      <p:ext uri="{BB962C8B-B14F-4D97-AF65-F5344CB8AC3E}">
        <p14:creationId xmlns:p14="http://schemas.microsoft.com/office/powerpoint/2010/main" val="198858992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E78910-6C2B-4DEA-92BE-C9E7B2D34128}" type="slidenum">
              <a:rPr lang="en-US"/>
              <a:pPr/>
              <a:t>‹#›</a:t>
            </a:fld>
            <a:endParaRPr lang="en-US"/>
          </a:p>
        </p:txBody>
      </p:sp>
    </p:spTree>
    <p:extLst>
      <p:ext uri="{BB962C8B-B14F-4D97-AF65-F5344CB8AC3E}">
        <p14:creationId xmlns:p14="http://schemas.microsoft.com/office/powerpoint/2010/main" val="28901801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4" y="1600201"/>
            <a:ext cx="53826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3367" y="1600201"/>
            <a:ext cx="53826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AE5890-68CB-45F2-84D6-95C179860838}" type="slidenum">
              <a:rPr lang="en-US"/>
              <a:pPr/>
              <a:t>‹#›</a:t>
            </a:fld>
            <a:endParaRPr lang="en-US"/>
          </a:p>
        </p:txBody>
      </p:sp>
    </p:spTree>
    <p:extLst>
      <p:ext uri="{BB962C8B-B14F-4D97-AF65-F5344CB8AC3E}">
        <p14:creationId xmlns:p14="http://schemas.microsoft.com/office/powerpoint/2010/main" val="274550107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D08A057-3C5F-413E-AEC4-4C318F547DA8}" type="slidenum">
              <a:rPr lang="en-US"/>
              <a:pPr/>
              <a:t>‹#›</a:t>
            </a:fld>
            <a:endParaRPr lang="en-US"/>
          </a:p>
        </p:txBody>
      </p:sp>
    </p:spTree>
    <p:extLst>
      <p:ext uri="{BB962C8B-B14F-4D97-AF65-F5344CB8AC3E}">
        <p14:creationId xmlns:p14="http://schemas.microsoft.com/office/powerpoint/2010/main" val="377824183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2A7D747-71DF-423A-B348-E2126C85B414}" type="slidenum">
              <a:rPr lang="en-US"/>
              <a:pPr/>
              <a:t>‹#›</a:t>
            </a:fld>
            <a:endParaRPr lang="en-US"/>
          </a:p>
        </p:txBody>
      </p:sp>
    </p:spTree>
    <p:extLst>
      <p:ext uri="{BB962C8B-B14F-4D97-AF65-F5344CB8AC3E}">
        <p14:creationId xmlns:p14="http://schemas.microsoft.com/office/powerpoint/2010/main" val="94363260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8D8155-4D7E-4ED0-A94B-5CC48E6A06AB}" type="slidenum">
              <a:rPr lang="en-US"/>
              <a:pPr/>
              <a:t>‹#›</a:t>
            </a:fld>
            <a:endParaRPr lang="en-US"/>
          </a:p>
        </p:txBody>
      </p:sp>
    </p:spTree>
    <p:extLst>
      <p:ext uri="{BB962C8B-B14F-4D97-AF65-F5344CB8AC3E}">
        <p14:creationId xmlns:p14="http://schemas.microsoft.com/office/powerpoint/2010/main" val="258406224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C15BCA7-5EA5-4B8D-B446-4B8FDFAAEB1E}" type="slidenum">
              <a:rPr lang="en-US"/>
              <a:pPr/>
              <a:t>‹#›</a:t>
            </a:fld>
            <a:endParaRPr lang="en-US"/>
          </a:p>
        </p:txBody>
      </p:sp>
    </p:spTree>
    <p:extLst>
      <p:ext uri="{BB962C8B-B14F-4D97-AF65-F5344CB8AC3E}">
        <p14:creationId xmlns:p14="http://schemas.microsoft.com/office/powerpoint/2010/main" val="4290794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471975-0D2E-4333-8706-CAB455C82A75}" type="slidenum">
              <a:rPr lang="en-US"/>
              <a:pPr/>
              <a:t>‹#›</a:t>
            </a:fld>
            <a:endParaRPr lang="en-US"/>
          </a:p>
        </p:txBody>
      </p:sp>
    </p:spTree>
    <p:extLst>
      <p:ext uri="{BB962C8B-B14F-4D97-AF65-F5344CB8AC3E}">
        <p14:creationId xmlns:p14="http://schemas.microsoft.com/office/powerpoint/2010/main" val="225941043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D114FCE-4CE4-4D10-B3F3-FC9A4E303B9F}" type="slidenum">
              <a:rPr lang="en-US"/>
              <a:pPr/>
              <a:t>‹#›</a:t>
            </a:fld>
            <a:endParaRPr lang="en-US"/>
          </a:p>
        </p:txBody>
      </p:sp>
    </p:spTree>
    <p:extLst>
      <p:ext uri="{BB962C8B-B14F-4D97-AF65-F5344CB8AC3E}">
        <p14:creationId xmlns:p14="http://schemas.microsoft.com/office/powerpoint/2010/main" val="14349688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F63572-92DE-4297-A0B4-950FEF0757FF}" type="slidenum">
              <a:rPr lang="en-US"/>
              <a:pPr/>
              <a:t>‹#›</a:t>
            </a:fld>
            <a:endParaRPr lang="en-US"/>
          </a:p>
        </p:txBody>
      </p:sp>
    </p:spTree>
    <p:extLst>
      <p:ext uri="{BB962C8B-B14F-4D97-AF65-F5344CB8AC3E}">
        <p14:creationId xmlns:p14="http://schemas.microsoft.com/office/powerpoint/2010/main" val="147391467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4639"/>
            <a:ext cx="274108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4639"/>
            <a:ext cx="802428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E9D49D9-76F3-4D56-B987-EC08270AA8F1}" type="slidenum">
              <a:rPr lang="en-US"/>
              <a:pPr/>
              <a:t>‹#›</a:t>
            </a:fld>
            <a:endParaRPr lang="en-US"/>
          </a:p>
        </p:txBody>
      </p:sp>
    </p:spTree>
    <p:extLst>
      <p:ext uri="{BB962C8B-B14F-4D97-AF65-F5344CB8AC3E}">
        <p14:creationId xmlns:p14="http://schemas.microsoft.com/office/powerpoint/2010/main" val="42677633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6428CD-76AC-46A8-8C1A-4F5737D13476}" type="slidenum">
              <a:rPr lang="en-US"/>
              <a:pPr/>
              <a:t>‹#›</a:t>
            </a:fld>
            <a:endParaRPr lang="en-US"/>
          </a:p>
        </p:txBody>
      </p:sp>
    </p:spTree>
    <p:extLst>
      <p:ext uri="{BB962C8B-B14F-4D97-AF65-F5344CB8AC3E}">
        <p14:creationId xmlns:p14="http://schemas.microsoft.com/office/powerpoint/2010/main" val="742472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91984" y="1600201"/>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9985" y="1600201"/>
            <a:ext cx="41169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E1798B-C8D6-4AB8-85C6-F048616B94CD}" type="slidenum">
              <a:rPr lang="en-US"/>
              <a:pPr/>
              <a:t>‹#›</a:t>
            </a:fld>
            <a:endParaRPr lang="en-US"/>
          </a:p>
        </p:txBody>
      </p:sp>
    </p:spTree>
    <p:extLst>
      <p:ext uri="{BB962C8B-B14F-4D97-AF65-F5344CB8AC3E}">
        <p14:creationId xmlns:p14="http://schemas.microsoft.com/office/powerpoint/2010/main" val="405564446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B6382F3-6AA1-498B-BA68-BD6B6C6209D9}" type="slidenum">
              <a:rPr lang="en-US"/>
              <a:pPr/>
              <a:t>‹#›</a:t>
            </a:fld>
            <a:endParaRPr lang="en-US"/>
          </a:p>
        </p:txBody>
      </p:sp>
    </p:spTree>
    <p:extLst>
      <p:ext uri="{BB962C8B-B14F-4D97-AF65-F5344CB8AC3E}">
        <p14:creationId xmlns:p14="http://schemas.microsoft.com/office/powerpoint/2010/main" val="8945704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C2B3385-6E6B-4D38-AC12-28CB830EC41E}" type="slidenum">
              <a:rPr lang="en-US"/>
              <a:pPr/>
              <a:t>‹#›</a:t>
            </a:fld>
            <a:endParaRPr lang="en-US"/>
          </a:p>
        </p:txBody>
      </p:sp>
    </p:spTree>
    <p:extLst>
      <p:ext uri="{BB962C8B-B14F-4D97-AF65-F5344CB8AC3E}">
        <p14:creationId xmlns:p14="http://schemas.microsoft.com/office/powerpoint/2010/main" val="412899857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72BBC90-2033-4B17-AFB2-821B0D8B0016}" type="slidenum">
              <a:rPr lang="en-US"/>
              <a:pPr/>
              <a:t>‹#›</a:t>
            </a:fld>
            <a:endParaRPr lang="en-US"/>
          </a:p>
        </p:txBody>
      </p:sp>
    </p:spTree>
    <p:extLst>
      <p:ext uri="{BB962C8B-B14F-4D97-AF65-F5344CB8AC3E}">
        <p14:creationId xmlns:p14="http://schemas.microsoft.com/office/powerpoint/2010/main" val="14529268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7C4961-6B54-46DF-8A36-E1CDD8E968C6}" type="slidenum">
              <a:rPr lang="en-US"/>
              <a:pPr/>
              <a:t>‹#›</a:t>
            </a:fld>
            <a:endParaRPr lang="en-US"/>
          </a:p>
        </p:txBody>
      </p:sp>
    </p:spTree>
    <p:extLst>
      <p:ext uri="{BB962C8B-B14F-4D97-AF65-F5344CB8AC3E}">
        <p14:creationId xmlns:p14="http://schemas.microsoft.com/office/powerpoint/2010/main" val="354201687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2590413-9DE5-44D2-ADB0-F6BB5FA60997}" type="slidenum">
              <a:rPr lang="en-US"/>
              <a:pPr/>
              <a:t>‹#›</a:t>
            </a:fld>
            <a:endParaRPr lang="en-US"/>
          </a:p>
        </p:txBody>
      </p:sp>
    </p:spTree>
    <p:extLst>
      <p:ext uri="{BB962C8B-B14F-4D97-AF65-F5344CB8AC3E}">
        <p14:creationId xmlns:p14="http://schemas.microsoft.com/office/powerpoint/2010/main" val="2259281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3C41946-E523-4949-9A53-DF2662D5DFC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607485" y="274638"/>
            <a:ext cx="10968567"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607485" y="1600201"/>
            <a:ext cx="1096856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4B5BB68-F9B1-444C-90D1-BA59828508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1192192" y="2130426"/>
            <a:ext cx="9815332" cy="1470025"/>
          </a:xfrm>
        </p:spPr>
        <p:txBody>
          <a:bodyPr/>
          <a:lstStyle/>
          <a:p>
            <a:r>
              <a:rPr lang="en-US" sz="5400" b="1" dirty="0" smtClean="0">
                <a:solidFill>
                  <a:srgbClr val="FF0000"/>
                </a:solidFill>
              </a:rPr>
              <a:t>Climate &amp; Sea Level Changes</a:t>
            </a:r>
            <a:endParaRPr lang="en-US" sz="5400" b="1" dirty="0">
              <a:solidFill>
                <a:srgbClr val="FF0000"/>
              </a:solidFill>
            </a:endParaRPr>
          </a:p>
        </p:txBody>
      </p:sp>
      <p:sp>
        <p:nvSpPr>
          <p:cNvPr id="52227" name="Rectangle 3"/>
          <p:cNvSpPr>
            <a:spLocks noGrp="1" noChangeArrowheads="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0" y="158891"/>
            <a:ext cx="2633644" cy="5767347"/>
          </a:xfrm>
        </p:spPr>
        <p:txBody>
          <a:bodyPr/>
          <a:lstStyle/>
          <a:p>
            <a:r>
              <a:rPr lang="en-US" b="1" dirty="0" smtClean="0">
                <a:solidFill>
                  <a:srgbClr val="FF0000"/>
                </a:solidFill>
              </a:rPr>
              <a:t>This is a what if?</a:t>
            </a:r>
            <a:br>
              <a:rPr lang="en-US" b="1" dirty="0" smtClean="0">
                <a:solidFill>
                  <a:srgbClr val="FF0000"/>
                </a:solidFill>
              </a:rPr>
            </a:br>
            <a:r>
              <a:rPr lang="en-US" sz="2800" dirty="0" smtClean="0"/>
              <a:t>So far most countries have not met their target levels in an attempt to limit the warming to 2</a:t>
            </a:r>
            <a:r>
              <a:rPr lang="en-US" sz="2800" baseline="30000" dirty="0" smtClean="0"/>
              <a:t>o</a:t>
            </a:r>
            <a:r>
              <a:rPr lang="en-US" sz="2800" dirty="0" smtClean="0"/>
              <a:t>C. So the outlook isn’t too positive.</a:t>
            </a:r>
            <a:endParaRPr lang="en-US" sz="2800" dirty="0"/>
          </a:p>
        </p:txBody>
      </p:sp>
      <p:pic>
        <p:nvPicPr>
          <p:cNvPr id="4" name="Content Placeholder 3"/>
          <p:cNvPicPr>
            <a:picLocks noGrp="1" noChangeAspect="1"/>
          </p:cNvPicPr>
          <p:nvPr>
            <p:ph idx="1"/>
          </p:nvPr>
        </p:nvPicPr>
        <p:blipFill>
          <a:blip r:embed="rId2"/>
          <a:stretch>
            <a:fillRect/>
          </a:stretch>
        </p:blipFill>
        <p:spPr>
          <a:xfrm>
            <a:off x="0" y="0"/>
            <a:ext cx="9525000" cy="685800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47586" cy="6858000"/>
          </a:xfrm>
          <a:prstGeom prst="rect">
            <a:avLst/>
          </a:prstGeom>
        </p:spPr>
      </p:pic>
      <p:sp>
        <p:nvSpPr>
          <p:cNvPr id="5" name="TextBox 4"/>
          <p:cNvSpPr txBox="1"/>
          <p:nvPr/>
        </p:nvSpPr>
        <p:spPr>
          <a:xfrm>
            <a:off x="162046" y="4363656"/>
            <a:ext cx="6678592" cy="2031325"/>
          </a:xfrm>
          <a:prstGeom prst="rect">
            <a:avLst/>
          </a:prstGeom>
          <a:noFill/>
        </p:spPr>
        <p:txBody>
          <a:bodyPr wrap="square" rtlCol="0">
            <a:spAutoFit/>
          </a:bodyPr>
          <a:lstStyle/>
          <a:p>
            <a:r>
              <a:rPr lang="en-US" dirty="0" smtClean="0"/>
              <a:t>This is one projection of consequences. There are others that project an even greater increases. </a:t>
            </a:r>
          </a:p>
          <a:p>
            <a:r>
              <a:rPr lang="en-US" dirty="0" smtClean="0"/>
              <a:t>How great the consequences of human actions will be are unclear because so many factors and questions are involved.</a:t>
            </a:r>
          </a:p>
          <a:p>
            <a:r>
              <a:rPr lang="en-US" dirty="0" smtClean="0"/>
              <a:t>When will global warming reach it’s peak? How much increase will there be?</a:t>
            </a:r>
          </a:p>
          <a:p>
            <a:endParaRPr lang="en-US" dirty="0"/>
          </a:p>
        </p:txBody>
      </p:sp>
    </p:spTree>
    <p:extLst>
      <p:ext uri="{BB962C8B-B14F-4D97-AF65-F5344CB8AC3E}">
        <p14:creationId xmlns:p14="http://schemas.microsoft.com/office/powerpoint/2010/main" val="2059690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1054" y="289651"/>
            <a:ext cx="12080946" cy="6209606"/>
          </a:xfrm>
          <a:prstGeom prst="rect">
            <a:avLst/>
          </a:prstGeom>
        </p:spPr>
      </p:pic>
    </p:spTree>
    <p:extLst>
      <p:ext uri="{BB962C8B-B14F-4D97-AF65-F5344CB8AC3E}">
        <p14:creationId xmlns:p14="http://schemas.microsoft.com/office/powerpoint/2010/main" val="59787449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9936" y="1"/>
            <a:ext cx="8957386" cy="6858000"/>
          </a:xfrm>
        </p:spPr>
      </p:pic>
    </p:spTree>
    <p:extLst>
      <p:ext uri="{BB962C8B-B14F-4D97-AF65-F5344CB8AC3E}">
        <p14:creationId xmlns:p14="http://schemas.microsoft.com/office/powerpoint/2010/main" val="181724349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 y="0"/>
            <a:ext cx="5608773" cy="6858000"/>
          </a:xfrm>
          <a:prstGeom prst="rect">
            <a:avLst/>
          </a:prstGeom>
        </p:spPr>
      </p:pic>
      <p:sp>
        <p:nvSpPr>
          <p:cNvPr id="5" name="Rectangle 4"/>
          <p:cNvSpPr/>
          <p:nvPr/>
        </p:nvSpPr>
        <p:spPr>
          <a:xfrm>
            <a:off x="5930096" y="145889"/>
            <a:ext cx="6096000" cy="2308324"/>
          </a:xfrm>
          <a:prstGeom prst="rect">
            <a:avLst/>
          </a:prstGeom>
        </p:spPr>
        <p:txBody>
          <a:bodyPr>
            <a:spAutoFit/>
          </a:bodyPr>
          <a:lstStyle/>
          <a:p>
            <a:r>
              <a:rPr lang="en-US" dirty="0" smtClean="0"/>
              <a:t>38 </a:t>
            </a:r>
            <a:r>
              <a:rPr lang="en-US" dirty="0"/>
              <a:t>minutes Louisiana is losing a football field of wetlands.</a:t>
            </a:r>
          </a:p>
          <a:p>
            <a:r>
              <a:rPr lang="en-US" dirty="0"/>
              <a:t>Most of New Orleans is below sea </a:t>
            </a:r>
            <a:r>
              <a:rPr lang="en-US" dirty="0" err="1"/>
              <a:t>level,and</a:t>
            </a:r>
            <a:r>
              <a:rPr lang="en-US" dirty="0"/>
              <a:t> South Louisiana's costal </a:t>
            </a:r>
            <a:r>
              <a:rPr lang="en-US" dirty="0" err="1"/>
              <a:t>wetlands,which</a:t>
            </a:r>
            <a:r>
              <a:rPr lang="en-US" dirty="0"/>
              <a:t> once helped buffer the city from giant </a:t>
            </a:r>
            <a:r>
              <a:rPr lang="en-US" dirty="0" err="1"/>
              <a:t>storms,have</a:t>
            </a:r>
            <a:r>
              <a:rPr lang="en-US" dirty="0"/>
              <a:t> been disappearing at a swift pace. At an average of 34 square miles of Louisiana's </a:t>
            </a:r>
            <a:r>
              <a:rPr lang="en-US" dirty="0" err="1"/>
              <a:t>wetlans</a:t>
            </a:r>
            <a:r>
              <a:rPr lang="en-US" dirty="0"/>
              <a:t> has disappeared each year for the past 5 decades. From 1932 to 2000, Louisiana has lost 1,900 square miles of land to the </a:t>
            </a:r>
          </a:p>
        </p:txBody>
      </p:sp>
      <p:pic>
        <p:nvPicPr>
          <p:cNvPr id="6" name="Picture 5"/>
          <p:cNvPicPr>
            <a:picLocks noChangeAspect="1"/>
          </p:cNvPicPr>
          <p:nvPr/>
        </p:nvPicPr>
        <p:blipFill>
          <a:blip r:embed="rId3"/>
          <a:stretch>
            <a:fillRect/>
          </a:stretch>
        </p:blipFill>
        <p:spPr>
          <a:xfrm>
            <a:off x="6144041" y="2582962"/>
            <a:ext cx="5668110" cy="4239746"/>
          </a:xfrm>
          <a:prstGeom prst="rect">
            <a:avLst/>
          </a:prstGeom>
        </p:spPr>
      </p:pic>
    </p:spTree>
    <p:extLst>
      <p:ext uri="{BB962C8B-B14F-4D97-AF65-F5344CB8AC3E}">
        <p14:creationId xmlns:p14="http://schemas.microsoft.com/office/powerpoint/2010/main" val="22011111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9086" y="775503"/>
            <a:ext cx="2952914" cy="5393803"/>
          </a:xfrm>
        </p:spPr>
        <p:txBody>
          <a:bodyPr/>
          <a:lstStyle/>
          <a:p>
            <a:r>
              <a:rPr lang="en-US" sz="2800" dirty="0" smtClean="0"/>
              <a:t>The city is also below the level of the bed of the Mississippi River so that a break in the levy floods the city too. When Katrina hit, they got the sea surge plus the river flooding the city.</a:t>
            </a:r>
            <a:endParaRPr lang="en-US" sz="2800" dirty="0"/>
          </a:p>
        </p:txBody>
      </p:sp>
      <p:pic>
        <p:nvPicPr>
          <p:cNvPr id="4" name="Content Placeholder 3"/>
          <p:cNvPicPr>
            <a:picLocks noGrp="1" noChangeAspect="1"/>
          </p:cNvPicPr>
          <p:nvPr>
            <p:ph idx="1"/>
          </p:nvPr>
        </p:nvPicPr>
        <p:blipFill>
          <a:blip r:embed="rId2"/>
          <a:stretch>
            <a:fillRect/>
          </a:stretch>
        </p:blipFill>
        <p:spPr>
          <a:xfrm>
            <a:off x="879724" y="-8235"/>
            <a:ext cx="8264275" cy="6866235"/>
          </a:xfrm>
          <a:prstGeom prst="rect">
            <a:avLst/>
          </a:prstGeom>
        </p:spPr>
      </p:pic>
    </p:spTree>
    <p:extLst>
      <p:ext uri="{BB962C8B-B14F-4D97-AF65-F5344CB8AC3E}">
        <p14:creationId xmlns:p14="http://schemas.microsoft.com/office/powerpoint/2010/main" val="109007181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192001" cy="6774345"/>
          </a:xfrm>
          <a:prstGeom prst="rect">
            <a:avLst/>
          </a:prstGeom>
        </p:spPr>
      </p:pic>
      <p:sp>
        <p:nvSpPr>
          <p:cNvPr id="5" name="TextBox 4"/>
          <p:cNvSpPr txBox="1"/>
          <p:nvPr/>
        </p:nvSpPr>
        <p:spPr>
          <a:xfrm>
            <a:off x="9618562" y="358815"/>
            <a:ext cx="2361235" cy="1446550"/>
          </a:xfrm>
          <a:prstGeom prst="rect">
            <a:avLst/>
          </a:prstGeom>
          <a:noFill/>
        </p:spPr>
        <p:txBody>
          <a:bodyPr wrap="square" rtlCol="0">
            <a:spAutoFit/>
          </a:bodyPr>
          <a:lstStyle/>
          <a:p>
            <a:r>
              <a:rPr lang="en-US" sz="4400" b="1" dirty="0" smtClean="0">
                <a:solidFill>
                  <a:srgbClr val="FF0000"/>
                </a:solidFill>
              </a:rPr>
              <a:t>For the U.S.A.</a:t>
            </a:r>
            <a:endParaRPr lang="en-US" sz="4400" b="1" dirty="0">
              <a:solidFill>
                <a:srgbClr val="FF0000"/>
              </a:solidFill>
            </a:endParaRPr>
          </a:p>
        </p:txBody>
      </p:sp>
    </p:spTree>
    <p:extLst>
      <p:ext uri="{BB962C8B-B14F-4D97-AF65-F5344CB8AC3E}">
        <p14:creationId xmlns:p14="http://schemas.microsoft.com/office/powerpoint/2010/main" val="3177616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2655"/>
            <a:ext cx="12192000" cy="6845345"/>
          </a:xfrm>
          <a:prstGeom prst="rect">
            <a:avLst/>
          </a:prstGeom>
        </p:spPr>
      </p:pic>
    </p:spTree>
    <p:extLst>
      <p:ext uri="{BB962C8B-B14F-4D97-AF65-F5344CB8AC3E}">
        <p14:creationId xmlns:p14="http://schemas.microsoft.com/office/powerpoint/2010/main" val="35960037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96770"/>
            <a:ext cx="12192000" cy="7054770"/>
          </a:xfrm>
          <a:prstGeom prst="rect">
            <a:avLst/>
          </a:prstGeom>
        </p:spPr>
      </p:pic>
    </p:spTree>
    <p:extLst>
      <p:ext uri="{BB962C8B-B14F-4D97-AF65-F5344CB8AC3E}">
        <p14:creationId xmlns:p14="http://schemas.microsoft.com/office/powerpoint/2010/main" val="313579145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403" y="320936"/>
            <a:ext cx="3001701" cy="5269635"/>
          </a:xfrm>
        </p:spPr>
        <p:txBody>
          <a:bodyPr/>
          <a:lstStyle/>
          <a:p>
            <a:r>
              <a:rPr lang="en-US" dirty="0" smtClean="0"/>
              <a:t>This is a projection –  to some degree, coastal cities will have to move to higher ground or build expensive sea walls.</a:t>
            </a:r>
            <a:endParaRPr lang="en-US" dirty="0"/>
          </a:p>
        </p:txBody>
      </p:sp>
      <p:pic>
        <p:nvPicPr>
          <p:cNvPr id="4" name="Content Placeholder 3"/>
          <p:cNvPicPr>
            <a:picLocks noGrp="1" noChangeAspect="1"/>
          </p:cNvPicPr>
          <p:nvPr>
            <p:ph idx="1"/>
          </p:nvPr>
        </p:nvPicPr>
        <p:blipFill rotWithShape="1">
          <a:blip r:embed="rId2"/>
          <a:srcRect l="9125" t="3046" r="14285" b="5584"/>
          <a:stretch/>
        </p:blipFill>
        <p:spPr>
          <a:xfrm>
            <a:off x="0" y="0"/>
            <a:ext cx="8953500" cy="6858000"/>
          </a:xfrm>
          <a:prstGeom prst="rect">
            <a:avLst/>
          </a:prstGeom>
        </p:spPr>
      </p:pic>
    </p:spTree>
    <p:extLst>
      <p:ext uri="{BB962C8B-B14F-4D97-AF65-F5344CB8AC3E}">
        <p14:creationId xmlns:p14="http://schemas.microsoft.com/office/powerpoint/2010/main" val="85091113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7485" y="0"/>
            <a:ext cx="10968567" cy="625033"/>
          </a:xfrm>
        </p:spPr>
        <p:txBody>
          <a:bodyPr/>
          <a:lstStyle/>
          <a:p>
            <a:r>
              <a:rPr lang="en-US" dirty="0" smtClean="0"/>
              <a:t>History</a:t>
            </a:r>
            <a:endParaRPr lang="en-US" dirty="0"/>
          </a:p>
        </p:txBody>
      </p:sp>
      <p:sp>
        <p:nvSpPr>
          <p:cNvPr id="5" name="Content Placeholder 4"/>
          <p:cNvSpPr>
            <a:spLocks noGrp="1"/>
          </p:cNvSpPr>
          <p:nvPr>
            <p:ph idx="1"/>
          </p:nvPr>
        </p:nvSpPr>
        <p:spPr>
          <a:xfrm>
            <a:off x="208344" y="625033"/>
            <a:ext cx="11367708" cy="6232967"/>
          </a:xfrm>
        </p:spPr>
        <p:txBody>
          <a:bodyPr/>
          <a:lstStyle/>
          <a:p>
            <a:r>
              <a:rPr lang="en-US" dirty="0" smtClean="0"/>
              <a:t>Twenty-five or more years ago, some meteorologists were talking about global warming and its consequences; however, few people outside the science were paying much attention. I paid attention, and I’ve been observing atmospheric events.</a:t>
            </a:r>
          </a:p>
          <a:p>
            <a:pPr lvl="1"/>
            <a:r>
              <a:rPr lang="en-US" dirty="0" smtClean="0"/>
              <a:t>Global warming doesn’t just mean things get a little warmer everywhere.</a:t>
            </a:r>
          </a:p>
          <a:p>
            <a:pPr lvl="1"/>
            <a:r>
              <a:rPr lang="en-US" dirty="0" smtClean="0"/>
              <a:t>They predicted that there would be greater extremes and less predictability in atmospheric behavior.</a:t>
            </a:r>
          </a:p>
          <a:p>
            <a:pPr lvl="2"/>
            <a:r>
              <a:rPr lang="en-US" dirty="0" smtClean="0"/>
              <a:t>Higher high temperatures in some places and lower low temperatures in some places.</a:t>
            </a:r>
          </a:p>
          <a:p>
            <a:pPr lvl="2"/>
            <a:r>
              <a:rPr lang="en-US" dirty="0" smtClean="0"/>
              <a:t>Stronger storms, particularly hurricanes. The warmer the ocean water, the more powerful the hurricane become. So we have warmer ocean temperatures (a fact). Hurricanes seem to be happening more frequently and with great strength.</a:t>
            </a:r>
          </a:p>
          <a:p>
            <a:pPr lvl="2"/>
            <a:r>
              <a:rPr lang="en-US" dirty="0" smtClean="0"/>
              <a:t>Warmer air can hold more moisture, so the potential for precipitation increases.</a:t>
            </a:r>
            <a:endParaRPr lang="en-US" dirty="0"/>
          </a:p>
        </p:txBody>
      </p:sp>
    </p:spTree>
    <p:extLst>
      <p:ext uri="{BB962C8B-B14F-4D97-AF65-F5344CB8AC3E}">
        <p14:creationId xmlns:p14="http://schemas.microsoft.com/office/powerpoint/2010/main" val="337069476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4633" y="205189"/>
            <a:ext cx="3337367" cy="3394537"/>
          </a:xfrm>
        </p:spPr>
        <p:txBody>
          <a:bodyPr/>
          <a:lstStyle/>
          <a:p>
            <a:r>
              <a:rPr lang="en-US" dirty="0" smtClean="0"/>
              <a:t>The trend is obvious</a:t>
            </a:r>
            <a:endParaRPr lang="en-US" dirty="0"/>
          </a:p>
        </p:txBody>
      </p:sp>
      <p:pic>
        <p:nvPicPr>
          <p:cNvPr id="4" name="Content Placeholder 3"/>
          <p:cNvPicPr>
            <a:picLocks noGrp="1" noChangeAspect="1"/>
          </p:cNvPicPr>
          <p:nvPr>
            <p:ph idx="1"/>
          </p:nvPr>
        </p:nvPicPr>
        <p:blipFill>
          <a:blip r:embed="rId2"/>
          <a:stretch>
            <a:fillRect/>
          </a:stretch>
        </p:blipFill>
        <p:spPr>
          <a:xfrm>
            <a:off x="0" y="0"/>
            <a:ext cx="8709662" cy="6858001"/>
          </a:xfrm>
          <a:prstGeom prst="rect">
            <a:avLst/>
          </a:prstGeom>
        </p:spPr>
      </p:pic>
    </p:spTree>
    <p:extLst>
      <p:ext uri="{BB962C8B-B14F-4D97-AF65-F5344CB8AC3E}">
        <p14:creationId xmlns:p14="http://schemas.microsoft.com/office/powerpoint/2010/main" val="41715716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9538" y="239914"/>
            <a:ext cx="2372462" cy="4007996"/>
          </a:xfrm>
        </p:spPr>
        <p:txBody>
          <a:bodyPr/>
          <a:lstStyle/>
          <a:p>
            <a:r>
              <a:rPr lang="en-US" sz="2800" dirty="0" smtClean="0"/>
              <a:t>Projected atmospheric CO</a:t>
            </a:r>
            <a:r>
              <a:rPr lang="en-US" sz="2800" baseline="-25000" dirty="0" smtClean="0"/>
              <a:t>2</a:t>
            </a:r>
            <a:r>
              <a:rPr lang="en-US" sz="2800" dirty="0" smtClean="0"/>
              <a:t> increase in 3 different scenarios </a:t>
            </a:r>
            <a:endParaRPr lang="en-US" sz="2800" dirty="0"/>
          </a:p>
        </p:txBody>
      </p:sp>
      <p:pic>
        <p:nvPicPr>
          <p:cNvPr id="4" name="Content Placeholder 3"/>
          <p:cNvPicPr>
            <a:picLocks noGrp="1" noChangeAspect="1"/>
          </p:cNvPicPr>
          <p:nvPr>
            <p:ph idx="1"/>
          </p:nvPr>
        </p:nvPicPr>
        <p:blipFill>
          <a:blip r:embed="rId2"/>
          <a:stretch>
            <a:fillRect/>
          </a:stretch>
        </p:blipFill>
        <p:spPr>
          <a:xfrm>
            <a:off x="0" y="0"/>
            <a:ext cx="9819538" cy="6950909"/>
          </a:xfrm>
          <a:prstGeom prst="rect">
            <a:avLst/>
          </a:prstGeom>
        </p:spPr>
      </p:pic>
    </p:spTree>
    <p:extLst>
      <p:ext uri="{BB962C8B-B14F-4D97-AF65-F5344CB8AC3E}">
        <p14:creationId xmlns:p14="http://schemas.microsoft.com/office/powerpoint/2010/main" val="12416877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04651"/>
            <a:ext cx="12192000" cy="6653349"/>
          </a:xfrm>
          <a:prstGeom prst="rect">
            <a:avLst/>
          </a:prstGeom>
        </p:spPr>
      </p:pic>
    </p:spTree>
    <p:extLst>
      <p:ext uri="{BB962C8B-B14F-4D97-AF65-F5344CB8AC3E}">
        <p14:creationId xmlns:p14="http://schemas.microsoft.com/office/powerpoint/2010/main" val="150366739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292314" cy="1944547"/>
          </a:xfrm>
        </p:spPr>
        <p:txBody>
          <a:bodyPr/>
          <a:lstStyle/>
          <a:p>
            <a:r>
              <a:rPr lang="en-US" dirty="0"/>
              <a:t>New research predicts that coastal regions may face massive increases in damages from storm surge flooding over the course of the 21st century. Global average storm surge damages could increase...</a:t>
            </a:r>
          </a:p>
        </p:txBody>
      </p:sp>
      <p:pic>
        <p:nvPicPr>
          <p:cNvPr id="4" name="Content Placeholder 3"/>
          <p:cNvPicPr>
            <a:picLocks noGrp="1" noChangeAspect="1"/>
          </p:cNvPicPr>
          <p:nvPr>
            <p:ph idx="1"/>
          </p:nvPr>
        </p:nvPicPr>
        <p:blipFill>
          <a:blip r:embed="rId2"/>
          <a:stretch>
            <a:fillRect/>
          </a:stretch>
        </p:blipFill>
        <p:spPr>
          <a:xfrm>
            <a:off x="0" y="2027712"/>
            <a:ext cx="7338951" cy="4868171"/>
          </a:xfrm>
          <a:prstGeom prst="rect">
            <a:avLst/>
          </a:prstGeom>
        </p:spPr>
      </p:pic>
      <p:sp>
        <p:nvSpPr>
          <p:cNvPr id="5" name="TextBox 4"/>
          <p:cNvSpPr txBox="1"/>
          <p:nvPr/>
        </p:nvSpPr>
        <p:spPr>
          <a:xfrm>
            <a:off x="7623958" y="2256312"/>
            <a:ext cx="4381995" cy="1815882"/>
          </a:xfrm>
          <a:prstGeom prst="rect">
            <a:avLst/>
          </a:prstGeom>
          <a:noFill/>
        </p:spPr>
        <p:txBody>
          <a:bodyPr wrap="square" rtlCol="0">
            <a:spAutoFit/>
          </a:bodyPr>
          <a:lstStyle/>
          <a:p>
            <a:r>
              <a:rPr lang="en-US" sz="2800" dirty="0" smtClean="0"/>
              <a:t>For now and possibly for the foreseeable future, living near the beach may not be such a great idea.</a:t>
            </a:r>
            <a:endParaRPr lang="en-US" sz="2800" dirty="0"/>
          </a:p>
        </p:txBody>
      </p:sp>
    </p:spTree>
    <p:extLst>
      <p:ext uri="{BB962C8B-B14F-4D97-AF65-F5344CB8AC3E}">
        <p14:creationId xmlns:p14="http://schemas.microsoft.com/office/powerpoint/2010/main" val="815538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018572"/>
          </a:xfrm>
        </p:spPr>
        <p:txBody>
          <a:bodyPr/>
          <a:lstStyle/>
          <a:p>
            <a:r>
              <a:rPr lang="en-US" dirty="0" smtClean="0"/>
              <a:t>What may have to be relocated or abandoned, other than New Orleans?</a:t>
            </a:r>
            <a:endParaRPr lang="en-US" dirty="0"/>
          </a:p>
        </p:txBody>
      </p:sp>
      <p:pic>
        <p:nvPicPr>
          <p:cNvPr id="4" name="Content Placeholder 3"/>
          <p:cNvPicPr>
            <a:picLocks noGrp="1" noChangeAspect="1"/>
          </p:cNvPicPr>
          <p:nvPr>
            <p:ph idx="1"/>
          </p:nvPr>
        </p:nvPicPr>
        <p:blipFill>
          <a:blip r:embed="rId2"/>
          <a:stretch>
            <a:fillRect/>
          </a:stretch>
        </p:blipFill>
        <p:spPr>
          <a:xfrm>
            <a:off x="2008223" y="1099595"/>
            <a:ext cx="7990606" cy="5324353"/>
          </a:xfrm>
          <a:prstGeom prst="rect">
            <a:avLst/>
          </a:prstGeom>
        </p:spPr>
      </p:pic>
      <p:pic>
        <p:nvPicPr>
          <p:cNvPr id="5" name="Picture 4"/>
          <p:cNvPicPr>
            <a:picLocks noChangeAspect="1"/>
          </p:cNvPicPr>
          <p:nvPr/>
        </p:nvPicPr>
        <p:blipFill>
          <a:blip r:embed="rId3"/>
          <a:stretch>
            <a:fillRect/>
          </a:stretch>
        </p:blipFill>
        <p:spPr>
          <a:xfrm>
            <a:off x="1809750" y="571500"/>
            <a:ext cx="8778672" cy="5852448"/>
          </a:xfrm>
          <a:prstGeom prst="rect">
            <a:avLst/>
          </a:prstGeom>
        </p:spPr>
      </p:pic>
      <p:pic>
        <p:nvPicPr>
          <p:cNvPr id="6" name="Picture 5"/>
          <p:cNvPicPr>
            <a:picLocks noChangeAspect="1"/>
          </p:cNvPicPr>
          <p:nvPr/>
        </p:nvPicPr>
        <p:blipFill>
          <a:blip r:embed="rId4"/>
          <a:stretch>
            <a:fillRect/>
          </a:stretch>
        </p:blipFill>
        <p:spPr>
          <a:xfrm>
            <a:off x="1809749" y="571500"/>
            <a:ext cx="9869221" cy="5852448"/>
          </a:xfrm>
          <a:prstGeom prst="rect">
            <a:avLst/>
          </a:prstGeom>
        </p:spPr>
      </p:pic>
      <p:pic>
        <p:nvPicPr>
          <p:cNvPr id="7" name="Picture 6"/>
          <p:cNvPicPr>
            <a:picLocks noChangeAspect="1"/>
          </p:cNvPicPr>
          <p:nvPr/>
        </p:nvPicPr>
        <p:blipFill rotWithShape="1">
          <a:blip r:embed="rId5"/>
          <a:srcRect b="15034"/>
          <a:stretch/>
        </p:blipFill>
        <p:spPr>
          <a:xfrm>
            <a:off x="1809747" y="535148"/>
            <a:ext cx="10359871" cy="5888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11" y="1054924"/>
            <a:ext cx="2025570" cy="207024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450" y="3628510"/>
            <a:ext cx="1833673" cy="2292092"/>
          </a:xfrm>
          <a:prstGeom prst="rect">
            <a:avLst/>
          </a:prstGeom>
        </p:spPr>
      </p:pic>
    </p:spTree>
    <p:extLst>
      <p:ext uri="{BB962C8B-B14F-4D97-AF65-F5344CB8AC3E}">
        <p14:creationId xmlns:p14="http://schemas.microsoft.com/office/powerpoint/2010/main" val="173941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 y="0"/>
            <a:ext cx="9097780" cy="7184571"/>
          </a:xfrm>
          <a:prstGeom prst="rect">
            <a:avLst/>
          </a:prstGeom>
        </p:spPr>
      </p:pic>
      <p:sp>
        <p:nvSpPr>
          <p:cNvPr id="4" name="Rectangle 3"/>
          <p:cNvSpPr/>
          <p:nvPr/>
        </p:nvSpPr>
        <p:spPr>
          <a:xfrm>
            <a:off x="9167750" y="5934670"/>
            <a:ext cx="3024250" cy="923330"/>
          </a:xfrm>
          <a:prstGeom prst="rect">
            <a:avLst/>
          </a:prstGeom>
        </p:spPr>
        <p:txBody>
          <a:bodyPr wrap="square">
            <a:spAutoFit/>
          </a:bodyPr>
          <a:lstStyle/>
          <a:p>
            <a:r>
              <a:rPr lang="en-US" dirty="0"/>
              <a:t>Paul </a:t>
            </a:r>
            <a:r>
              <a:rPr lang="en-US" dirty="0" err="1"/>
              <a:t>Agle</a:t>
            </a:r>
            <a:r>
              <a:rPr lang="en-US" dirty="0"/>
              <a:t>, 36, is a former oilfield geologist turned high school science teacher.</a:t>
            </a:r>
          </a:p>
        </p:txBody>
      </p:sp>
      <p:sp>
        <p:nvSpPr>
          <p:cNvPr id="5" name="Rectangle 4"/>
          <p:cNvSpPr/>
          <p:nvPr/>
        </p:nvSpPr>
        <p:spPr>
          <a:xfrm>
            <a:off x="9167750" y="2391956"/>
            <a:ext cx="2908251" cy="1200329"/>
          </a:xfrm>
          <a:prstGeom prst="rect">
            <a:avLst/>
          </a:prstGeom>
        </p:spPr>
        <p:txBody>
          <a:bodyPr wrap="square">
            <a:spAutoFit/>
          </a:bodyPr>
          <a:lstStyle/>
          <a:p>
            <a:r>
              <a:rPr lang="en-US" dirty="0"/>
              <a:t>Travis Madsen, 40, lives in Denver, Colorado and is a professional climate advocate.</a:t>
            </a:r>
          </a:p>
        </p:txBody>
      </p:sp>
      <p:pic>
        <p:nvPicPr>
          <p:cNvPr id="7" name="Picture 6"/>
          <p:cNvPicPr>
            <a:picLocks noChangeAspect="1"/>
          </p:cNvPicPr>
          <p:nvPr/>
        </p:nvPicPr>
        <p:blipFill>
          <a:blip r:embed="rId3"/>
          <a:stretch>
            <a:fillRect/>
          </a:stretch>
        </p:blipFill>
        <p:spPr>
          <a:xfrm>
            <a:off x="9836912" y="0"/>
            <a:ext cx="1685925" cy="2343150"/>
          </a:xfrm>
          <a:prstGeom prst="rect">
            <a:avLst/>
          </a:prstGeom>
        </p:spPr>
      </p:pic>
      <p:pic>
        <p:nvPicPr>
          <p:cNvPr id="8" name="Picture 7"/>
          <p:cNvPicPr>
            <a:picLocks noChangeAspect="1"/>
          </p:cNvPicPr>
          <p:nvPr/>
        </p:nvPicPr>
        <p:blipFill>
          <a:blip r:embed="rId4"/>
          <a:stretch>
            <a:fillRect/>
          </a:stretch>
        </p:blipFill>
        <p:spPr>
          <a:xfrm>
            <a:off x="9736050" y="3648670"/>
            <a:ext cx="1771650" cy="2286000"/>
          </a:xfrm>
          <a:prstGeom prst="rect">
            <a:avLst/>
          </a:prstGeom>
        </p:spPr>
      </p:pic>
    </p:spTree>
    <p:extLst>
      <p:ext uri="{BB962C8B-B14F-4D97-AF65-F5344CB8AC3E}">
        <p14:creationId xmlns:p14="http://schemas.microsoft.com/office/powerpoint/2010/main" val="114253756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0"/>
            <a:ext cx="10968567" cy="466142"/>
          </a:xfrm>
        </p:spPr>
        <p:txBody>
          <a:bodyPr/>
          <a:lstStyle/>
          <a:p>
            <a:r>
              <a:rPr lang="en-US" dirty="0" smtClean="0"/>
              <a:t>Apply Logic</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9912948"/>
              </p:ext>
            </p:extLst>
          </p:nvPr>
        </p:nvGraphicFramePr>
        <p:xfrm>
          <a:off x="608013" y="868363"/>
          <a:ext cx="10968036" cy="3063557"/>
        </p:xfrm>
        <a:graphic>
          <a:graphicData uri="http://schemas.openxmlformats.org/drawingml/2006/table">
            <a:tbl>
              <a:tblPr firstRow="1" bandRow="1">
                <a:tableStyleId>{5C22544A-7EE6-4342-B048-85BDC9FD1C3A}</a:tableStyleId>
              </a:tblPr>
              <a:tblGrid>
                <a:gridCol w="3656012"/>
                <a:gridCol w="3656012"/>
                <a:gridCol w="3656012"/>
              </a:tblGrid>
              <a:tr h="960437">
                <a:tc>
                  <a:txBody>
                    <a:bodyPr/>
                    <a:lstStyle/>
                    <a:p>
                      <a:r>
                        <a:rPr lang="en-US" dirty="0" smtClean="0"/>
                        <a:t>Situation</a:t>
                      </a:r>
                      <a:endParaRPr lang="en-US" dirty="0"/>
                    </a:p>
                  </a:txBody>
                  <a:tcPr/>
                </a:tc>
                <a:tc>
                  <a:txBody>
                    <a:bodyPr/>
                    <a:lstStyle/>
                    <a:p>
                      <a:r>
                        <a:rPr lang="en-US" dirty="0" smtClean="0"/>
                        <a:t>If the perditions about global warming don’t come true</a:t>
                      </a:r>
                      <a:endParaRPr lang="en-US" dirty="0"/>
                    </a:p>
                  </a:txBody>
                  <a:tcPr/>
                </a:tc>
                <a:tc>
                  <a:txBody>
                    <a:bodyPr/>
                    <a:lstStyle/>
                    <a:p>
                      <a:r>
                        <a:rPr lang="en-US" dirty="0" smtClean="0"/>
                        <a:t>If the perditions about global warming do come true</a:t>
                      </a:r>
                    </a:p>
                    <a:p>
                      <a:endParaRPr lang="en-US" dirty="0"/>
                    </a:p>
                  </a:txBody>
                  <a:tcPr/>
                </a:tc>
              </a:tr>
              <a:tr h="370840">
                <a:tc>
                  <a:txBody>
                    <a:bodyPr/>
                    <a:lstStyle/>
                    <a:p>
                      <a:r>
                        <a:rPr lang="en-US" dirty="0" smtClean="0"/>
                        <a:t>Spend money to try to reduce global warming and the predicted consequences</a:t>
                      </a:r>
                      <a:endParaRPr lang="en-US" dirty="0"/>
                    </a:p>
                  </a:txBody>
                  <a:tcPr/>
                </a:tc>
                <a:tc>
                  <a:txBody>
                    <a:bodyPr/>
                    <a:lstStyle/>
                    <a:p>
                      <a:r>
                        <a:rPr lang="en-US" dirty="0" smtClean="0"/>
                        <a:t>Spend a lot of money bud did get more efficient fuel use</a:t>
                      </a:r>
                      <a:endParaRPr lang="en-US" dirty="0"/>
                    </a:p>
                  </a:txBody>
                  <a:tcPr/>
                </a:tc>
                <a:tc>
                  <a:txBody>
                    <a:bodyPr/>
                    <a:lstStyle/>
                    <a:p>
                      <a:r>
                        <a:rPr lang="en-US" dirty="0" smtClean="0"/>
                        <a:t>Spent a lot of money but conditions are mitigated</a:t>
                      </a:r>
                      <a:r>
                        <a:rPr lang="en-US" baseline="0" dirty="0" smtClean="0"/>
                        <a:t> and the consequences aren't as terrible as they might have been</a:t>
                      </a:r>
                      <a:endParaRPr lang="en-US" dirty="0"/>
                    </a:p>
                  </a:txBody>
                  <a:tcPr/>
                </a:tc>
              </a:tr>
              <a:tr h="370840">
                <a:tc>
                  <a:txBody>
                    <a:bodyPr/>
                    <a:lstStyle/>
                    <a:p>
                      <a:r>
                        <a:rPr lang="en-US" dirty="0" smtClean="0"/>
                        <a:t>Don’t spend money on trying to mitigate the effects of</a:t>
                      </a:r>
                      <a:r>
                        <a:rPr lang="en-US" baseline="0" dirty="0" smtClean="0"/>
                        <a:t> global warming</a:t>
                      </a:r>
                      <a:endParaRPr lang="en-US" dirty="0"/>
                    </a:p>
                  </a:txBody>
                  <a:tcPr/>
                </a:tc>
                <a:tc>
                  <a:txBody>
                    <a:bodyPr/>
                    <a:lstStyle/>
                    <a:p>
                      <a:r>
                        <a:rPr lang="en-US" dirty="0" smtClean="0"/>
                        <a:t>Saved tax money but probably didn’t get the efficiencies we might</a:t>
                      </a:r>
                      <a:r>
                        <a:rPr lang="en-US" baseline="0" dirty="0" smtClean="0"/>
                        <a:t> have gotten</a:t>
                      </a:r>
                      <a:endParaRPr lang="en-US" dirty="0"/>
                    </a:p>
                  </a:txBody>
                  <a:tcPr/>
                </a:tc>
                <a:tc>
                  <a:txBody>
                    <a:bodyPr/>
                    <a:lstStyle/>
                    <a:p>
                      <a:r>
                        <a:rPr lang="en-US" dirty="0" smtClean="0"/>
                        <a:t>Didn’t spend the  money and have to endure the</a:t>
                      </a:r>
                      <a:r>
                        <a:rPr lang="en-US" baseline="0" dirty="0" smtClean="0"/>
                        <a:t> [re3docted </a:t>
                      </a:r>
                      <a:r>
                        <a:rPr lang="en-US" baseline="0" dirty="0" err="1" smtClean="0"/>
                        <a:t>cpmseqiemces</a:t>
                      </a:r>
                      <a:r>
                        <a:rPr lang="en-US" baseline="0" dirty="0" smtClean="0"/>
                        <a:t>/</a:t>
                      </a:r>
                      <a:endParaRPr lang="en-US" dirty="0"/>
                    </a:p>
                  </a:txBody>
                  <a:tcPr/>
                </a:tc>
              </a:tr>
            </a:tbl>
          </a:graphicData>
        </a:graphic>
      </p:graphicFrame>
      <p:sp>
        <p:nvSpPr>
          <p:cNvPr id="5" name="TextBox 4"/>
          <p:cNvSpPr txBox="1"/>
          <p:nvPr/>
        </p:nvSpPr>
        <p:spPr>
          <a:xfrm>
            <a:off x="4247909" y="1770927"/>
            <a:ext cx="7328140" cy="1284789"/>
          </a:xfrm>
          <a:prstGeom prst="rect">
            <a:avLst/>
          </a:prstGeom>
          <a:noFill/>
          <a:ln w="76200">
            <a:solidFill>
              <a:srgbClr val="FFC000"/>
            </a:solidFill>
          </a:ln>
        </p:spPr>
        <p:txBody>
          <a:bodyPr wrap="square" rtlCol="0">
            <a:spAutoFit/>
          </a:bodyPr>
          <a:lstStyle/>
          <a:p>
            <a:endParaRPr lang="en-US"/>
          </a:p>
        </p:txBody>
      </p:sp>
      <p:pic>
        <p:nvPicPr>
          <p:cNvPr id="3" name="Picture 2"/>
          <p:cNvPicPr>
            <a:picLocks noChangeAspect="1"/>
          </p:cNvPicPr>
          <p:nvPr/>
        </p:nvPicPr>
        <p:blipFill>
          <a:blip r:embed="rId2"/>
          <a:stretch>
            <a:fillRect/>
          </a:stretch>
        </p:blipFill>
        <p:spPr>
          <a:xfrm>
            <a:off x="4439613" y="4067553"/>
            <a:ext cx="2798269" cy="2703412"/>
          </a:xfrm>
          <a:prstGeom prst="rect">
            <a:avLst/>
          </a:prstGeom>
        </p:spPr>
      </p:pic>
      <p:sp>
        <p:nvSpPr>
          <p:cNvPr id="6" name="TextBox 5"/>
          <p:cNvSpPr txBox="1"/>
          <p:nvPr/>
        </p:nvSpPr>
        <p:spPr>
          <a:xfrm>
            <a:off x="7604567" y="4834484"/>
            <a:ext cx="3530279" cy="584775"/>
          </a:xfrm>
          <a:prstGeom prst="rect">
            <a:avLst/>
          </a:prstGeom>
          <a:noFill/>
        </p:spPr>
        <p:txBody>
          <a:bodyPr wrap="square" rtlCol="0">
            <a:spAutoFit/>
          </a:bodyPr>
          <a:lstStyle/>
          <a:p>
            <a:r>
              <a:rPr lang="en-US" sz="3200" b="1" dirty="0" smtClean="0">
                <a:solidFill>
                  <a:srgbClr val="FF0000"/>
                </a:solidFill>
              </a:rPr>
              <a:t>AMAZING!!!!!</a:t>
            </a:r>
            <a:endParaRPr lang="en-US" sz="3200" b="1" dirty="0">
              <a:solidFill>
                <a:srgbClr val="FF0000"/>
              </a:solidFill>
            </a:endParaRPr>
          </a:p>
        </p:txBody>
      </p:sp>
    </p:spTree>
    <p:extLst>
      <p:ext uri="{BB962C8B-B14F-4D97-AF65-F5344CB8AC3E}">
        <p14:creationId xmlns:p14="http://schemas.microsoft.com/office/powerpoint/2010/main" val="425666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0"/>
            <a:ext cx="10968567" cy="651337"/>
          </a:xfrm>
        </p:spPr>
        <p:txBody>
          <a:bodyPr/>
          <a:lstStyle/>
          <a:p>
            <a:r>
              <a:rPr lang="en-US" sz="4000" b="1" dirty="0" smtClean="0">
                <a:solidFill>
                  <a:srgbClr val="FF0000"/>
                </a:solidFill>
              </a:rPr>
              <a:t>We’re facing a complicated unknown . . . . . </a:t>
            </a:r>
            <a:endParaRPr lang="en-US" sz="4000" b="1" dirty="0">
              <a:solidFill>
                <a:srgbClr val="FF0000"/>
              </a:solidFill>
            </a:endParaRPr>
          </a:p>
        </p:txBody>
      </p:sp>
      <p:sp>
        <p:nvSpPr>
          <p:cNvPr id="3" name="Content Placeholder 2"/>
          <p:cNvSpPr>
            <a:spLocks noGrp="1"/>
          </p:cNvSpPr>
          <p:nvPr>
            <p:ph idx="1"/>
          </p:nvPr>
        </p:nvSpPr>
        <p:spPr>
          <a:xfrm>
            <a:off x="0" y="755249"/>
            <a:ext cx="6562846" cy="6004366"/>
          </a:xfrm>
        </p:spPr>
        <p:txBody>
          <a:bodyPr/>
          <a:lstStyle/>
          <a:p>
            <a:r>
              <a:rPr lang="en-US" dirty="0" smtClean="0"/>
              <a:t>We know there have been natural cycles of the earth warming and cooling: there have been 4 ice ages with warming periods between them.</a:t>
            </a:r>
          </a:p>
          <a:p>
            <a:pPr lvl="1"/>
            <a:r>
              <a:rPr lang="en-US" dirty="0" smtClean="0"/>
              <a:t>Humans were only around for the last ice age, and they had no means of understanding what was going on, nor means of measuring and recording changes, and no means to transferring the information to us so we could have something with which to compare what’s going on now.</a:t>
            </a:r>
          </a:p>
          <a:p>
            <a:pPr lvl="1"/>
            <a:r>
              <a:rPr lang="en-US" dirty="0" smtClean="0"/>
              <a:t>We have complicated models from which to make projections; however, they are the best we have at the moment. As we learn new things, we readjust the models.</a:t>
            </a:r>
            <a:endParaRPr lang="en-US" dirty="0"/>
          </a:p>
        </p:txBody>
      </p:sp>
      <p:pic>
        <p:nvPicPr>
          <p:cNvPr id="4" name="Picture 3"/>
          <p:cNvPicPr>
            <a:picLocks noChangeAspect="1"/>
          </p:cNvPicPr>
          <p:nvPr/>
        </p:nvPicPr>
        <p:blipFill rotWithShape="1">
          <a:blip r:embed="rId2"/>
          <a:srcRect l="4759" r="3437"/>
          <a:stretch/>
        </p:blipFill>
        <p:spPr>
          <a:xfrm>
            <a:off x="6832922" y="755249"/>
            <a:ext cx="5359078" cy="4370106"/>
          </a:xfrm>
          <a:prstGeom prst="rect">
            <a:avLst/>
          </a:prstGeom>
        </p:spPr>
      </p:pic>
      <p:sp>
        <p:nvSpPr>
          <p:cNvPr id="5" name="Rectangle 4"/>
          <p:cNvSpPr/>
          <p:nvPr/>
        </p:nvSpPr>
        <p:spPr>
          <a:xfrm>
            <a:off x="6832922" y="5125355"/>
            <a:ext cx="5359078" cy="923330"/>
          </a:xfrm>
          <a:prstGeom prst="rect">
            <a:avLst/>
          </a:prstGeom>
        </p:spPr>
        <p:txBody>
          <a:bodyPr wrap="square">
            <a:spAutoFit/>
          </a:bodyPr>
          <a:lstStyle/>
          <a:p>
            <a:r>
              <a:rPr lang="en-US" dirty="0"/>
              <a:t>Climate change sub-model simulating sea level rise and resulting changes in a storm </a:t>
            </a:r>
            <a:r>
              <a:rPr lang="en-US" dirty="0" smtClean="0"/>
              <a:t>event. This is </a:t>
            </a:r>
            <a:r>
              <a:rPr lang="en-US" b="1" dirty="0" smtClean="0">
                <a:solidFill>
                  <a:srgbClr val="FF0000"/>
                </a:solidFill>
              </a:rPr>
              <a:t>just a piece</a:t>
            </a:r>
            <a:r>
              <a:rPr lang="en-US" dirty="0" smtClean="0"/>
              <a:t> of the climate change model.</a:t>
            </a:r>
            <a:endParaRPr lang="en-US" dirty="0"/>
          </a:p>
        </p:txBody>
      </p:sp>
    </p:spTree>
    <p:extLst>
      <p:ext uri="{BB962C8B-B14F-4D97-AF65-F5344CB8AC3E}">
        <p14:creationId xmlns:p14="http://schemas.microsoft.com/office/powerpoint/2010/main" val="78785115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29967" y="0"/>
            <a:ext cx="6248747" cy="6858000"/>
          </a:xfrm>
          <a:prstGeom prst="rect">
            <a:avLst/>
          </a:prstGeom>
        </p:spPr>
      </p:pic>
    </p:spTree>
    <p:extLst>
      <p:ext uri="{BB962C8B-B14F-4D97-AF65-F5344CB8AC3E}">
        <p14:creationId xmlns:p14="http://schemas.microsoft.com/office/powerpoint/2010/main" val="341947509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82433" y="0"/>
            <a:ext cx="8618670" cy="6858000"/>
          </a:xfrm>
          <a:prstGeom prst="rect">
            <a:avLst/>
          </a:prstGeom>
        </p:spPr>
      </p:pic>
    </p:spTree>
    <p:extLst>
      <p:ext uri="{BB962C8B-B14F-4D97-AF65-F5344CB8AC3E}">
        <p14:creationId xmlns:p14="http://schemas.microsoft.com/office/powerpoint/2010/main" val="160103657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12192000" cy="68580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7792"/>
            <a:ext cx="10968567" cy="1143000"/>
          </a:xfrm>
        </p:spPr>
        <p:txBody>
          <a:bodyPr/>
          <a:lstStyle/>
          <a:p>
            <a:r>
              <a:rPr lang="en-US" sz="4800" b="1" dirty="0" smtClean="0">
                <a:solidFill>
                  <a:srgbClr val="FF0000"/>
                </a:solidFill>
                <a:effectLst>
                  <a:outerShdw blurRad="38100" dist="38100" dir="2700000" algn="tl">
                    <a:srgbClr val="000000">
                      <a:alpha val="43137"/>
                    </a:srgbClr>
                  </a:outerShdw>
                </a:effectLst>
              </a:rPr>
              <a:t>If it seems complicated, it really is!</a:t>
            </a:r>
            <a:endParaRPr lang="en-US" sz="48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7485" y="772610"/>
            <a:ext cx="11314439" cy="6085390"/>
          </a:xfrm>
        </p:spPr>
        <p:txBody>
          <a:bodyPr/>
          <a:lstStyle/>
          <a:p>
            <a:r>
              <a:rPr lang="en-US" sz="3200" b="1" dirty="0" smtClean="0"/>
              <a:t>Always remember, and never, ever forget . . . . </a:t>
            </a:r>
          </a:p>
          <a:p>
            <a:endParaRPr lang="en-US" sz="1400" dirty="0" smtClean="0"/>
          </a:p>
          <a:p>
            <a:pPr lvl="1"/>
            <a:r>
              <a:rPr lang="en-US" dirty="0" smtClean="0"/>
              <a:t>Everything is connected, and I mean </a:t>
            </a:r>
            <a:r>
              <a:rPr lang="en-US" b="1" dirty="0" smtClean="0">
                <a:solidFill>
                  <a:srgbClr val="FF0000"/>
                </a:solidFill>
              </a:rPr>
              <a:t>EVERYTHING!</a:t>
            </a:r>
          </a:p>
          <a:p>
            <a:pPr lvl="1"/>
            <a:endParaRPr lang="en-US" b="1" dirty="0">
              <a:solidFill>
                <a:srgbClr val="FF0000"/>
              </a:solidFill>
            </a:endParaRPr>
          </a:p>
          <a:p>
            <a:pPr lvl="1"/>
            <a:r>
              <a:rPr lang="en-US" dirty="0" smtClean="0"/>
              <a:t>Everything goes somewhere- things may change their form, but 99.9% of ever atom and atomic particle still exists in the system in some way!</a:t>
            </a:r>
          </a:p>
          <a:p>
            <a:pPr lvl="1"/>
            <a:endParaRPr lang="en-US" dirty="0"/>
          </a:p>
          <a:p>
            <a:pPr lvl="1"/>
            <a:r>
              <a:rPr lang="en-US" dirty="0" smtClean="0"/>
              <a:t>Nature knows best. Nature can disassemble every molecule which is made by nature – they are </a:t>
            </a:r>
            <a:r>
              <a:rPr lang="en-US" b="1" dirty="0" smtClean="0">
                <a:solidFill>
                  <a:srgbClr val="FF0000"/>
                </a:solidFill>
              </a:rPr>
              <a:t>BIODEGRADABLE</a:t>
            </a:r>
            <a:r>
              <a:rPr lang="en-US" dirty="0" smtClean="0"/>
              <a:t>.  Humans have created molecules that are non-biodegradable, so </a:t>
            </a:r>
            <a:r>
              <a:rPr lang="en-US" dirty="0" err="1" smtClean="0"/>
              <a:t>manyy</a:t>
            </a:r>
            <a:r>
              <a:rPr lang="en-US" dirty="0" smtClean="0"/>
              <a:t> keep recycling through the food chain and are harmful.</a:t>
            </a:r>
          </a:p>
          <a:p>
            <a:pPr lvl="1"/>
            <a:endParaRPr lang="en-US" dirty="0"/>
          </a:p>
          <a:p>
            <a:pPr lvl="2"/>
            <a:r>
              <a:rPr lang="en-US" dirty="0" smtClean="0"/>
              <a:t>There’s no such thing as a free lunch. </a:t>
            </a:r>
            <a:r>
              <a:rPr lang="en-US" b="1" dirty="0" smtClean="0">
                <a:solidFill>
                  <a:srgbClr val="FF0000"/>
                </a:solidFill>
              </a:rPr>
              <a:t>ALL DECISIONS TO ACT OR NOT TO ACT HAVE CONSEQUENCES.</a:t>
            </a:r>
            <a:endParaRPr lang="en-US" b="1" dirty="0">
              <a:solidFill>
                <a:srgbClr val="FF0000"/>
              </a:solidFill>
            </a:endParaRPr>
          </a:p>
        </p:txBody>
      </p:sp>
    </p:spTree>
    <p:extLst>
      <p:ext uri="{BB962C8B-B14F-4D97-AF65-F5344CB8AC3E}">
        <p14:creationId xmlns:p14="http://schemas.microsoft.com/office/powerpoint/2010/main" val="987719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50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9" fill="hold" grpId="0" nodeType="withEffect">
                                  <p:stCondLst>
                                    <p:cond delay="150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3">
                                            <p:txEl>
                                              <p:pRg st="4" end="4"/>
                                            </p:txEl>
                                          </p:spTgt>
                                        </p:tgtEl>
                                        <p:attrNameLst>
                                          <p:attrName>ppt_y</p:attrName>
                                        </p:attrNameLst>
                                      </p:cBhvr>
                                      <p:tavLst>
                                        <p:tav tm="0">
                                          <p:val>
                                            <p:strVal val="0-#ppt_h/2"/>
                                          </p:val>
                                        </p:tav>
                                        <p:tav tm="100000">
                                          <p:val>
                                            <p:strVal val="#ppt_y"/>
                                          </p:val>
                                        </p:tav>
                                      </p:tavLst>
                                    </p:anim>
                                  </p:childTnLst>
                                </p:cTn>
                              </p:par>
                              <p:par>
                                <p:cTn id="17" presetID="2" presetClass="entr" presetSubtype="6" fill="hold" grpId="0" nodeType="withEffect">
                                  <p:stCondLst>
                                    <p:cond delay="150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50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1500"/>
                                  </p:stCondLst>
                                  <p:childTnLst>
                                    <p:animScale>
                                      <p:cBhvr>
                                        <p:cTn id="28" dur="1000" fill="hold"/>
                                        <p:tgtEl>
                                          <p:spTgt spid="3">
                                            <p:txEl>
                                              <p:pRg st="8" end="8"/>
                                            </p:txEl>
                                          </p:spTgt>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1" nodeType="clickEffect">
                                  <p:stCondLst>
                                    <p:cond delay="0"/>
                                  </p:stCondLst>
                                  <p:childTnLst>
                                    <p:animScale>
                                      <p:cBhvr>
                                        <p:cTn id="32" dur="2000" fill="hold"/>
                                        <p:tgtEl>
                                          <p:spTgt spid="3">
                                            <p:txEl>
                                              <p:pRg st="0" end="0"/>
                                            </p:txEl>
                                          </p:spTgt>
                                        </p:tgtEl>
                                      </p:cBhvr>
                                      <p:by x="150000" y="150000"/>
                                    </p:animScale>
                                  </p:childTnLst>
                                </p:cTn>
                              </p:par>
                              <p:par>
                                <p:cTn id="33" presetID="6" presetClass="emph" presetSubtype="0" fill="hold" grpId="1" nodeType="withEffect">
                                  <p:stCondLst>
                                    <p:cond delay="0"/>
                                  </p:stCondLst>
                                  <p:childTnLst>
                                    <p:animScale>
                                      <p:cBhvr>
                                        <p:cTn id="34" dur="2000" fill="hold"/>
                                        <p:tgtEl>
                                          <p:spTgt spid="3">
                                            <p:txEl>
                                              <p:pRg st="2" end="2"/>
                                            </p:txEl>
                                          </p:spTgt>
                                        </p:tgtEl>
                                      </p:cBhvr>
                                      <p:by x="150000" y="150000"/>
                                    </p:animScale>
                                  </p:childTnLst>
                                </p:cTn>
                              </p:par>
                              <p:par>
                                <p:cTn id="35" presetID="6" presetClass="emph" presetSubtype="0" fill="hold" grpId="1" nodeType="withEffect">
                                  <p:stCondLst>
                                    <p:cond delay="0"/>
                                  </p:stCondLst>
                                  <p:childTnLst>
                                    <p:animScale>
                                      <p:cBhvr>
                                        <p:cTn id="36" dur="2000" fill="hold"/>
                                        <p:tgtEl>
                                          <p:spTgt spid="3">
                                            <p:txEl>
                                              <p:pRg st="4" end="4"/>
                                            </p:txEl>
                                          </p:spTgt>
                                        </p:tgtEl>
                                      </p:cBhvr>
                                      <p:by x="150000" y="150000"/>
                                    </p:animScale>
                                  </p:childTnLst>
                                </p:cTn>
                              </p:par>
                              <p:par>
                                <p:cTn id="37" presetID="6" presetClass="emph" presetSubtype="0" fill="hold" grpId="1" nodeType="withEffect">
                                  <p:stCondLst>
                                    <p:cond delay="0"/>
                                  </p:stCondLst>
                                  <p:childTnLst>
                                    <p:animScale>
                                      <p:cBhvr>
                                        <p:cTn id="38" dur="2000" fill="hold"/>
                                        <p:tgtEl>
                                          <p:spTgt spid="3">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44410156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2192000" cy="6858000"/>
          </a:xfrm>
          <a:prstGeom prst="rect">
            <a:avLst/>
          </a:prstGeom>
        </p:spPr>
      </p:pic>
      <p:sp>
        <p:nvSpPr>
          <p:cNvPr id="5" name="TextBox 4"/>
          <p:cNvSpPr txBox="1"/>
          <p:nvPr/>
        </p:nvSpPr>
        <p:spPr>
          <a:xfrm>
            <a:off x="8599990" y="6041985"/>
            <a:ext cx="2152892" cy="369332"/>
          </a:xfrm>
          <a:prstGeom prst="rect">
            <a:avLst/>
          </a:prstGeom>
          <a:noFill/>
        </p:spPr>
        <p:txBody>
          <a:bodyPr wrap="square" rtlCol="0">
            <a:spAutoFit/>
          </a:bodyPr>
          <a:lstStyle/>
          <a:p>
            <a:r>
              <a:rPr lang="en-US" dirty="0" smtClean="0"/>
              <a:t>7.784 inches</a:t>
            </a:r>
            <a:endParaRPr lang="en-US" dirty="0"/>
          </a:p>
        </p:txBody>
      </p:sp>
      <p:sp>
        <p:nvSpPr>
          <p:cNvPr id="7" name="Rectangle 6"/>
          <p:cNvSpPr/>
          <p:nvPr/>
        </p:nvSpPr>
        <p:spPr>
          <a:xfrm>
            <a:off x="2328650" y="6041985"/>
            <a:ext cx="1569660" cy="369332"/>
          </a:xfrm>
          <a:prstGeom prst="rect">
            <a:avLst/>
          </a:prstGeom>
        </p:spPr>
        <p:txBody>
          <a:bodyPr wrap="none">
            <a:spAutoFit/>
          </a:bodyPr>
          <a:lstStyle/>
          <a:p>
            <a:r>
              <a:rPr lang="en-US" dirty="0" smtClean="0"/>
              <a:t>-7.784 </a:t>
            </a:r>
            <a:r>
              <a:rPr lang="en-US" dirty="0"/>
              <a:t>inches</a:t>
            </a:r>
          </a:p>
        </p:txBody>
      </p:sp>
      <p:sp>
        <p:nvSpPr>
          <p:cNvPr id="8" name="TextBox 7"/>
          <p:cNvSpPr txBox="1"/>
          <p:nvPr/>
        </p:nvSpPr>
        <p:spPr>
          <a:xfrm>
            <a:off x="81023" y="162046"/>
            <a:ext cx="2801073" cy="830997"/>
          </a:xfrm>
          <a:prstGeom prst="rect">
            <a:avLst/>
          </a:prstGeom>
          <a:noFill/>
        </p:spPr>
        <p:txBody>
          <a:bodyPr wrap="square" rtlCol="0">
            <a:spAutoFit/>
          </a:bodyPr>
          <a:lstStyle/>
          <a:p>
            <a:r>
              <a:rPr lang="en-US" sz="2400" b="1" dirty="0" smtClean="0">
                <a:solidFill>
                  <a:srgbClr val="FF0000"/>
                </a:solidFill>
              </a:rPr>
              <a:t>This has already happened</a:t>
            </a:r>
            <a:endParaRPr lang="en-US" sz="2400" b="1" dirty="0">
              <a:solidFill>
                <a:srgbClr val="FF0000"/>
              </a:solidFill>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2259_slide">
  <a:themeElements>
    <a:clrScheme name="Office Theme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FFFF"/>
        </a:lt1>
        <a:dk2>
          <a:srgbClr val="000000"/>
        </a:dk2>
        <a:lt2>
          <a:srgbClr val="B2B2B2"/>
        </a:lt2>
        <a:accent1>
          <a:srgbClr val="008C8C"/>
        </a:accent1>
        <a:accent2>
          <a:srgbClr val="008096"/>
        </a:accent2>
        <a:accent3>
          <a:srgbClr val="E2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FF"/>
        </a:lt1>
        <a:dk2>
          <a:srgbClr val="000000"/>
        </a:dk2>
        <a:lt2>
          <a:srgbClr val="B2B2B2"/>
        </a:lt2>
        <a:accent1>
          <a:srgbClr val="996B2E"/>
        </a:accent1>
        <a:accent2>
          <a:srgbClr val="007878"/>
        </a:accent2>
        <a:accent3>
          <a:srgbClr val="E2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FFFF"/>
        </a:lt1>
        <a:dk2>
          <a:srgbClr val="000000"/>
        </a:dk2>
        <a:lt2>
          <a:srgbClr val="B2B2B2"/>
        </a:lt2>
        <a:accent1>
          <a:srgbClr val="807D26"/>
        </a:accent1>
        <a:accent2>
          <a:srgbClr val="A65832"/>
        </a:accent2>
        <a:accent3>
          <a:srgbClr val="E2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008C8C"/>
        </a:accent1>
        <a:accent2>
          <a:srgbClr val="008096"/>
        </a:accent2>
        <a:accent3>
          <a:srgbClr val="FF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318C23"/>
        </a:accent1>
        <a:accent2>
          <a:srgbClr val="3268A6"/>
        </a:accent2>
        <a:accent3>
          <a:srgbClr val="FF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996B2E"/>
        </a:accent1>
        <a:accent2>
          <a:srgbClr val="007878"/>
        </a:accent2>
        <a:accent3>
          <a:srgbClr val="FF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807D26"/>
        </a:accent1>
        <a:accent2>
          <a:srgbClr val="A65832"/>
        </a:accent2>
        <a:accent3>
          <a:srgbClr val="FF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FFFF"/>
        </a:lt1>
        <a:dk2>
          <a:srgbClr val="000000"/>
        </a:dk2>
        <a:lt2>
          <a:srgbClr val="B2B2B2"/>
        </a:lt2>
        <a:accent1>
          <a:srgbClr val="008C8C"/>
        </a:accent1>
        <a:accent2>
          <a:srgbClr val="008096"/>
        </a:accent2>
        <a:accent3>
          <a:srgbClr val="E2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FFFF"/>
        </a:lt1>
        <a:dk2>
          <a:srgbClr val="000000"/>
        </a:dk2>
        <a:lt2>
          <a:srgbClr val="B2B2B2"/>
        </a:lt2>
        <a:accent1>
          <a:srgbClr val="996B2E"/>
        </a:accent1>
        <a:accent2>
          <a:srgbClr val="007878"/>
        </a:accent2>
        <a:accent3>
          <a:srgbClr val="E2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FFFF"/>
        </a:lt1>
        <a:dk2>
          <a:srgbClr val="000000"/>
        </a:dk2>
        <a:lt2>
          <a:srgbClr val="B2B2B2"/>
        </a:lt2>
        <a:accent1>
          <a:srgbClr val="807D26"/>
        </a:accent1>
        <a:accent2>
          <a:srgbClr val="A65832"/>
        </a:accent2>
        <a:accent3>
          <a:srgbClr val="E2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008C8C"/>
        </a:accent1>
        <a:accent2>
          <a:srgbClr val="008096"/>
        </a:accent2>
        <a:accent3>
          <a:srgbClr val="FF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318C23"/>
        </a:accent1>
        <a:accent2>
          <a:srgbClr val="3268A6"/>
        </a:accent2>
        <a:accent3>
          <a:srgbClr val="FF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996B2E"/>
        </a:accent1>
        <a:accent2>
          <a:srgbClr val="007878"/>
        </a:accent2>
        <a:accent3>
          <a:srgbClr val="FF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807D26"/>
        </a:accent1>
        <a:accent2>
          <a:srgbClr val="A65832"/>
        </a:accent2>
        <a:accent3>
          <a:srgbClr val="FF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map 3</Template>
  <TotalTime>490</TotalTime>
  <Words>833</Words>
  <Application>Microsoft Office PowerPoint</Application>
  <PresentationFormat>Widescreen</PresentationFormat>
  <Paragraphs>53</Paragraphs>
  <Slides>26</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26</vt:i4>
      </vt:variant>
    </vt:vector>
  </HeadingPairs>
  <TitlesOfParts>
    <vt:vector size="29" baseType="lpstr">
      <vt:lpstr>Arial</vt:lpstr>
      <vt:lpstr>ind_2259_slide</vt:lpstr>
      <vt:lpstr>1_Default Design</vt:lpstr>
      <vt:lpstr>Climate &amp; Sea Level Changes</vt:lpstr>
      <vt:lpstr>History</vt:lpstr>
      <vt:lpstr>We’re facing a complicated unknown . . . . . </vt:lpstr>
      <vt:lpstr>PowerPoint Presentation</vt:lpstr>
      <vt:lpstr>PowerPoint Presentation</vt:lpstr>
      <vt:lpstr>PowerPoint Presentation</vt:lpstr>
      <vt:lpstr>If it seems complicated, it really is!</vt:lpstr>
      <vt:lpstr>PowerPoint Presentation</vt:lpstr>
      <vt:lpstr>PowerPoint Presentation</vt:lpstr>
      <vt:lpstr>This is a what if? So far most countries have not met their target levels in an attempt to limit the warming to 2oC. So the outlook isn’t too positive.</vt:lpstr>
      <vt:lpstr>PowerPoint Presentation</vt:lpstr>
      <vt:lpstr>PowerPoint Presentation</vt:lpstr>
      <vt:lpstr>PowerPoint Presentation</vt:lpstr>
      <vt:lpstr>PowerPoint Presentation</vt:lpstr>
      <vt:lpstr>The city is also below the level of the bed of the Mississippi River so that a break in the levy floods the city too. When Katrina hit, they got the sea surge plus the river flooding the city.</vt:lpstr>
      <vt:lpstr>PowerPoint Presentation</vt:lpstr>
      <vt:lpstr>PowerPoint Presentation</vt:lpstr>
      <vt:lpstr>PowerPoint Presentation</vt:lpstr>
      <vt:lpstr>This is a projection –  to some degree, coastal cities will have to move to higher ground or build expensive sea walls.</vt:lpstr>
      <vt:lpstr>The trend is obvious</vt:lpstr>
      <vt:lpstr>Projected atmospheric CO2 increase in 3 different scenarios </vt:lpstr>
      <vt:lpstr>PowerPoint Presentation</vt:lpstr>
      <vt:lpstr>New research predicts that coastal regions may face massive increases in damages from storm surge flooding over the course of the 21st century. Global average storm surge damages could increase...</vt:lpstr>
      <vt:lpstr>What may have to be relocated or abandoned, other than New Orleans?</vt:lpstr>
      <vt:lpstr>PowerPoint Presentation</vt:lpstr>
      <vt:lpstr>Apply Logic</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&amp; Sea Level Changes</dc:title>
  <dc:creator>Joseph Naumann</dc:creator>
  <cp:lastModifiedBy>Joseph Naumann</cp:lastModifiedBy>
  <cp:revision>27</cp:revision>
  <dcterms:created xsi:type="dcterms:W3CDTF">2018-09-22T18:43:00Z</dcterms:created>
  <dcterms:modified xsi:type="dcterms:W3CDTF">2018-09-23T02:55:45Z</dcterms:modified>
</cp:coreProperties>
</file>