
<file path=[Content_Types].xml><?xml version="1.0" encoding="utf-8"?>
<Types xmlns="http://schemas.openxmlformats.org/package/2006/content-types">
  <Default Extension="png" ContentType="image/png"/>
  <Default Extension="jpe"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89" r:id="rId4"/>
    <p:sldId id="290" r:id="rId5"/>
    <p:sldId id="291" r:id="rId6"/>
    <p:sldId id="292" r:id="rId7"/>
    <p:sldId id="293" r:id="rId8"/>
    <p:sldId id="294" r:id="rId9"/>
    <p:sldId id="295" r:id="rId10"/>
    <p:sldId id="296" r:id="rId11"/>
    <p:sldId id="297" r:id="rId12"/>
    <p:sldId id="271" r:id="rId13"/>
    <p:sldId id="257" r:id="rId14"/>
    <p:sldId id="258" r:id="rId15"/>
    <p:sldId id="259" r:id="rId16"/>
    <p:sldId id="285" r:id="rId17"/>
    <p:sldId id="260" r:id="rId18"/>
    <p:sldId id="261" r:id="rId19"/>
    <p:sldId id="275" r:id="rId20"/>
    <p:sldId id="262" r:id="rId21"/>
    <p:sldId id="263" r:id="rId22"/>
    <p:sldId id="276" r:id="rId23"/>
    <p:sldId id="264" r:id="rId24"/>
    <p:sldId id="265" r:id="rId25"/>
    <p:sldId id="281" r:id="rId26"/>
    <p:sldId id="282" r:id="rId27"/>
    <p:sldId id="283" r:id="rId28"/>
    <p:sldId id="284" r:id="rId29"/>
    <p:sldId id="286" r:id="rId30"/>
    <p:sldId id="287" r:id="rId31"/>
    <p:sldId id="288" r:id="rId32"/>
    <p:sldId id="277" r:id="rId33"/>
    <p:sldId id="278" r:id="rId34"/>
    <p:sldId id="279" r:id="rId35"/>
    <p:sldId id="298" r:id="rId36"/>
    <p:sldId id="299" r:id="rId37"/>
    <p:sldId id="280" r:id="rId3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0" d="100"/>
          <a:sy n="100" d="100"/>
        </p:scale>
        <p:origin x="480" y="11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6C027C0-32BD-4D7F-AAAB-EDE621E7FABB}" type="slidenum">
              <a:rPr lang="en-US" altLang="en-US"/>
              <a:pPr/>
              <a:t>‹#›</a:t>
            </a:fld>
            <a:endParaRPr lang="en-US" altLang="en-US"/>
          </a:p>
        </p:txBody>
      </p:sp>
    </p:spTree>
    <p:extLst>
      <p:ext uri="{BB962C8B-B14F-4D97-AF65-F5344CB8AC3E}">
        <p14:creationId xmlns:p14="http://schemas.microsoft.com/office/powerpoint/2010/main" val="3625870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29F0580-3921-422A-B351-CEDBF63D18B3}" type="slidenum">
              <a:rPr lang="en-US" altLang="en-US"/>
              <a:pPr/>
              <a:t>‹#›</a:t>
            </a:fld>
            <a:endParaRPr lang="en-US" altLang="en-US"/>
          </a:p>
        </p:txBody>
      </p:sp>
    </p:spTree>
    <p:extLst>
      <p:ext uri="{BB962C8B-B14F-4D97-AF65-F5344CB8AC3E}">
        <p14:creationId xmlns:p14="http://schemas.microsoft.com/office/powerpoint/2010/main" val="55577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E4617BB-C997-445D-90BE-D8A4EF6D9D9B}" type="slidenum">
              <a:rPr lang="en-US" altLang="en-US"/>
              <a:pPr/>
              <a:t>‹#›</a:t>
            </a:fld>
            <a:endParaRPr lang="en-US" altLang="en-US"/>
          </a:p>
        </p:txBody>
      </p:sp>
    </p:spTree>
    <p:extLst>
      <p:ext uri="{BB962C8B-B14F-4D97-AF65-F5344CB8AC3E}">
        <p14:creationId xmlns:p14="http://schemas.microsoft.com/office/powerpoint/2010/main" val="1219469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6C027C0-32BD-4D7F-AAAB-EDE621E7FABB}" type="slidenum">
              <a:rPr lang="en-US" altLang="en-US" smtClean="0"/>
              <a:pPr/>
              <a:t>‹#›</a:t>
            </a:fld>
            <a:endParaRPr lang="en-US" altLang="en-US"/>
          </a:p>
        </p:txBody>
      </p:sp>
    </p:spTree>
    <p:extLst>
      <p:ext uri="{BB962C8B-B14F-4D97-AF65-F5344CB8AC3E}">
        <p14:creationId xmlns:p14="http://schemas.microsoft.com/office/powerpoint/2010/main" val="1616372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23E3C7B-E96F-4C14-8871-B25CE92CE063}" type="slidenum">
              <a:rPr lang="en-US" altLang="en-US" smtClean="0"/>
              <a:pPr/>
              <a:t>‹#›</a:t>
            </a:fld>
            <a:endParaRPr lang="en-US" altLang="en-US"/>
          </a:p>
        </p:txBody>
      </p:sp>
    </p:spTree>
    <p:extLst>
      <p:ext uri="{BB962C8B-B14F-4D97-AF65-F5344CB8AC3E}">
        <p14:creationId xmlns:p14="http://schemas.microsoft.com/office/powerpoint/2010/main" val="1409222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6B084BC-A856-4729-8607-0FC5EF79CD2C}" type="slidenum">
              <a:rPr lang="en-US" altLang="en-US" smtClean="0"/>
              <a:pPr/>
              <a:t>‹#›</a:t>
            </a:fld>
            <a:endParaRPr lang="en-US" altLang="en-US"/>
          </a:p>
        </p:txBody>
      </p:sp>
    </p:spTree>
    <p:extLst>
      <p:ext uri="{BB962C8B-B14F-4D97-AF65-F5344CB8AC3E}">
        <p14:creationId xmlns:p14="http://schemas.microsoft.com/office/powerpoint/2010/main" val="1866218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C03E560A-B0FB-4E0E-A627-172B4FE9AE2F}" type="slidenum">
              <a:rPr lang="en-US" altLang="en-US" smtClean="0"/>
              <a:pPr/>
              <a:t>‹#›</a:t>
            </a:fld>
            <a:endParaRPr lang="en-US" altLang="en-US"/>
          </a:p>
        </p:txBody>
      </p:sp>
    </p:spTree>
    <p:extLst>
      <p:ext uri="{BB962C8B-B14F-4D97-AF65-F5344CB8AC3E}">
        <p14:creationId xmlns:p14="http://schemas.microsoft.com/office/powerpoint/2010/main" val="3708129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D17910E8-37B3-4420-9769-B28B8B08886E}" type="slidenum">
              <a:rPr lang="en-US" altLang="en-US" smtClean="0"/>
              <a:pPr/>
              <a:t>‹#›</a:t>
            </a:fld>
            <a:endParaRPr lang="en-US" altLang="en-US"/>
          </a:p>
        </p:txBody>
      </p:sp>
    </p:spTree>
    <p:extLst>
      <p:ext uri="{BB962C8B-B14F-4D97-AF65-F5344CB8AC3E}">
        <p14:creationId xmlns:p14="http://schemas.microsoft.com/office/powerpoint/2010/main" val="1605906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82253340-EF09-41B6-9ADA-B012EE08E555}" type="slidenum">
              <a:rPr lang="en-US" altLang="en-US" smtClean="0"/>
              <a:pPr/>
              <a:t>‹#›</a:t>
            </a:fld>
            <a:endParaRPr lang="en-US" altLang="en-US"/>
          </a:p>
        </p:txBody>
      </p:sp>
    </p:spTree>
    <p:extLst>
      <p:ext uri="{BB962C8B-B14F-4D97-AF65-F5344CB8AC3E}">
        <p14:creationId xmlns:p14="http://schemas.microsoft.com/office/powerpoint/2010/main" val="1002544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DC4A647A-7713-4C80-A92B-84EFDEEAEA80}" type="slidenum">
              <a:rPr lang="en-US" altLang="en-US" smtClean="0"/>
              <a:pPr/>
              <a:t>‹#›</a:t>
            </a:fld>
            <a:endParaRPr lang="en-US" altLang="en-US"/>
          </a:p>
        </p:txBody>
      </p:sp>
    </p:spTree>
    <p:extLst>
      <p:ext uri="{BB962C8B-B14F-4D97-AF65-F5344CB8AC3E}">
        <p14:creationId xmlns:p14="http://schemas.microsoft.com/office/powerpoint/2010/main" val="1664568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90684A72-B2D4-4A5A-A94C-3A09AC978A7E}" type="slidenum">
              <a:rPr lang="en-US" altLang="en-US" smtClean="0"/>
              <a:pPr/>
              <a:t>‹#›</a:t>
            </a:fld>
            <a:endParaRPr lang="en-US" altLang="en-US"/>
          </a:p>
        </p:txBody>
      </p:sp>
    </p:spTree>
    <p:extLst>
      <p:ext uri="{BB962C8B-B14F-4D97-AF65-F5344CB8AC3E}">
        <p14:creationId xmlns:p14="http://schemas.microsoft.com/office/powerpoint/2010/main" val="248778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23E3C7B-E96F-4C14-8871-B25CE92CE063}" type="slidenum">
              <a:rPr lang="en-US" altLang="en-US"/>
              <a:pPr/>
              <a:t>‹#›</a:t>
            </a:fld>
            <a:endParaRPr lang="en-US" altLang="en-US"/>
          </a:p>
        </p:txBody>
      </p:sp>
    </p:spTree>
    <p:extLst>
      <p:ext uri="{BB962C8B-B14F-4D97-AF65-F5344CB8AC3E}">
        <p14:creationId xmlns:p14="http://schemas.microsoft.com/office/powerpoint/2010/main" val="91372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45AEA3D-C439-4291-A5BD-8BC636602B5B}" type="slidenum">
              <a:rPr lang="en-US" altLang="en-US" smtClean="0"/>
              <a:pPr/>
              <a:t>‹#›</a:t>
            </a:fld>
            <a:endParaRPr lang="en-US" altLang="en-US"/>
          </a:p>
        </p:txBody>
      </p:sp>
    </p:spTree>
    <p:extLst>
      <p:ext uri="{BB962C8B-B14F-4D97-AF65-F5344CB8AC3E}">
        <p14:creationId xmlns:p14="http://schemas.microsoft.com/office/powerpoint/2010/main" val="830730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29F0580-3921-422A-B351-CEDBF63D18B3}" type="slidenum">
              <a:rPr lang="en-US" altLang="en-US" smtClean="0"/>
              <a:pPr/>
              <a:t>‹#›</a:t>
            </a:fld>
            <a:endParaRPr lang="en-US" altLang="en-US"/>
          </a:p>
        </p:txBody>
      </p:sp>
    </p:spTree>
    <p:extLst>
      <p:ext uri="{BB962C8B-B14F-4D97-AF65-F5344CB8AC3E}">
        <p14:creationId xmlns:p14="http://schemas.microsoft.com/office/powerpoint/2010/main" val="3270293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E4617BB-C997-445D-90BE-D8A4EF6D9D9B}" type="slidenum">
              <a:rPr lang="en-US" altLang="en-US" smtClean="0"/>
              <a:pPr/>
              <a:t>‹#›</a:t>
            </a:fld>
            <a:endParaRPr lang="en-US" altLang="en-US"/>
          </a:p>
        </p:txBody>
      </p:sp>
    </p:spTree>
    <p:extLst>
      <p:ext uri="{BB962C8B-B14F-4D97-AF65-F5344CB8AC3E}">
        <p14:creationId xmlns:p14="http://schemas.microsoft.com/office/powerpoint/2010/main" val="2232589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6B084BC-A856-4729-8607-0FC5EF79CD2C}" type="slidenum">
              <a:rPr lang="en-US" altLang="en-US"/>
              <a:pPr/>
              <a:t>‹#›</a:t>
            </a:fld>
            <a:endParaRPr lang="en-US" altLang="en-US"/>
          </a:p>
        </p:txBody>
      </p:sp>
    </p:spTree>
    <p:extLst>
      <p:ext uri="{BB962C8B-B14F-4D97-AF65-F5344CB8AC3E}">
        <p14:creationId xmlns:p14="http://schemas.microsoft.com/office/powerpoint/2010/main" val="682136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03E560A-B0FB-4E0E-A627-172B4FE9AE2F}" type="slidenum">
              <a:rPr lang="en-US" altLang="en-US"/>
              <a:pPr/>
              <a:t>‹#›</a:t>
            </a:fld>
            <a:endParaRPr lang="en-US" altLang="en-US"/>
          </a:p>
        </p:txBody>
      </p:sp>
    </p:spTree>
    <p:extLst>
      <p:ext uri="{BB962C8B-B14F-4D97-AF65-F5344CB8AC3E}">
        <p14:creationId xmlns:p14="http://schemas.microsoft.com/office/powerpoint/2010/main" val="144598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D17910E8-37B3-4420-9769-B28B8B08886E}" type="slidenum">
              <a:rPr lang="en-US" altLang="en-US"/>
              <a:pPr/>
              <a:t>‹#›</a:t>
            </a:fld>
            <a:endParaRPr lang="en-US" altLang="en-US"/>
          </a:p>
        </p:txBody>
      </p:sp>
    </p:spTree>
    <p:extLst>
      <p:ext uri="{BB962C8B-B14F-4D97-AF65-F5344CB8AC3E}">
        <p14:creationId xmlns:p14="http://schemas.microsoft.com/office/powerpoint/2010/main" val="4189112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82253340-EF09-41B6-9ADA-B012EE08E555}" type="slidenum">
              <a:rPr lang="en-US" altLang="en-US"/>
              <a:pPr/>
              <a:t>‹#›</a:t>
            </a:fld>
            <a:endParaRPr lang="en-US" altLang="en-US"/>
          </a:p>
        </p:txBody>
      </p:sp>
    </p:spTree>
    <p:extLst>
      <p:ext uri="{BB962C8B-B14F-4D97-AF65-F5344CB8AC3E}">
        <p14:creationId xmlns:p14="http://schemas.microsoft.com/office/powerpoint/2010/main" val="3287801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DC4A647A-7713-4C80-A92B-84EFDEEAEA80}" type="slidenum">
              <a:rPr lang="en-US" altLang="en-US"/>
              <a:pPr/>
              <a:t>‹#›</a:t>
            </a:fld>
            <a:endParaRPr lang="en-US" altLang="en-US"/>
          </a:p>
        </p:txBody>
      </p:sp>
    </p:spTree>
    <p:extLst>
      <p:ext uri="{BB962C8B-B14F-4D97-AF65-F5344CB8AC3E}">
        <p14:creationId xmlns:p14="http://schemas.microsoft.com/office/powerpoint/2010/main" val="2495227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0684A72-B2D4-4A5A-A94C-3A09AC978A7E}" type="slidenum">
              <a:rPr lang="en-US" altLang="en-US"/>
              <a:pPr/>
              <a:t>‹#›</a:t>
            </a:fld>
            <a:endParaRPr lang="en-US" altLang="en-US"/>
          </a:p>
        </p:txBody>
      </p:sp>
    </p:spTree>
    <p:extLst>
      <p:ext uri="{BB962C8B-B14F-4D97-AF65-F5344CB8AC3E}">
        <p14:creationId xmlns:p14="http://schemas.microsoft.com/office/powerpoint/2010/main" val="3213220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45AEA3D-C439-4291-A5BD-8BC636602B5B}" type="slidenum">
              <a:rPr lang="en-US" altLang="en-US"/>
              <a:pPr/>
              <a:t>‹#›</a:t>
            </a:fld>
            <a:endParaRPr lang="en-US" altLang="en-US"/>
          </a:p>
        </p:txBody>
      </p:sp>
    </p:spTree>
    <p:extLst>
      <p:ext uri="{BB962C8B-B14F-4D97-AF65-F5344CB8AC3E}">
        <p14:creationId xmlns:p14="http://schemas.microsoft.com/office/powerpoint/2010/main" val="249272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46000"/>
            <a:lum/>
          </a:blip>
          <a:srcRect/>
          <a:stretch>
            <a:fillRect t="-2000" b="-2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F7AF99F-A0A3-4E49-91D8-85C8DF35740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rgbClr val="FFFF00"/>
          </a:solidFill>
          <a:latin typeface="+mj-lt"/>
          <a:ea typeface="+mj-ea"/>
          <a:cs typeface="+mj-cs"/>
        </a:defRPr>
      </a:lvl1pPr>
      <a:lvl2pPr algn="ctr" rtl="0" fontAlgn="base">
        <a:spcBef>
          <a:spcPct val="0"/>
        </a:spcBef>
        <a:spcAft>
          <a:spcPct val="0"/>
        </a:spcAft>
        <a:defRPr sz="4400">
          <a:solidFill>
            <a:srgbClr val="FFFF00"/>
          </a:solidFill>
          <a:latin typeface="Arial" panose="020B0604020202020204" pitchFamily="34" charset="0"/>
        </a:defRPr>
      </a:lvl2pPr>
      <a:lvl3pPr algn="ctr" rtl="0" fontAlgn="base">
        <a:spcBef>
          <a:spcPct val="0"/>
        </a:spcBef>
        <a:spcAft>
          <a:spcPct val="0"/>
        </a:spcAft>
        <a:defRPr sz="4400">
          <a:solidFill>
            <a:srgbClr val="FFFF00"/>
          </a:solidFill>
          <a:latin typeface="Arial" panose="020B0604020202020204" pitchFamily="34" charset="0"/>
        </a:defRPr>
      </a:lvl3pPr>
      <a:lvl4pPr algn="ctr" rtl="0" fontAlgn="base">
        <a:spcBef>
          <a:spcPct val="0"/>
        </a:spcBef>
        <a:spcAft>
          <a:spcPct val="0"/>
        </a:spcAft>
        <a:defRPr sz="4400">
          <a:solidFill>
            <a:srgbClr val="FFFF00"/>
          </a:solidFill>
          <a:latin typeface="Arial" panose="020B0604020202020204" pitchFamily="34" charset="0"/>
        </a:defRPr>
      </a:lvl4pPr>
      <a:lvl5pPr algn="ctr" rtl="0" fontAlgn="base">
        <a:spcBef>
          <a:spcPct val="0"/>
        </a:spcBef>
        <a:spcAft>
          <a:spcPct val="0"/>
        </a:spcAft>
        <a:defRPr sz="4400">
          <a:solidFill>
            <a:srgbClr val="FFFF00"/>
          </a:solidFill>
          <a:latin typeface="Arial" panose="020B0604020202020204" pitchFamily="34" charset="0"/>
        </a:defRPr>
      </a:lvl5pPr>
      <a:lvl6pPr marL="457200" algn="ctr" rtl="0" fontAlgn="base">
        <a:spcBef>
          <a:spcPct val="0"/>
        </a:spcBef>
        <a:spcAft>
          <a:spcPct val="0"/>
        </a:spcAft>
        <a:defRPr sz="4400">
          <a:solidFill>
            <a:srgbClr val="FFFF00"/>
          </a:solidFill>
          <a:latin typeface="Arial" panose="020B0604020202020204" pitchFamily="34" charset="0"/>
        </a:defRPr>
      </a:lvl6pPr>
      <a:lvl7pPr marL="914400" algn="ctr" rtl="0" fontAlgn="base">
        <a:spcBef>
          <a:spcPct val="0"/>
        </a:spcBef>
        <a:spcAft>
          <a:spcPct val="0"/>
        </a:spcAft>
        <a:defRPr sz="4400">
          <a:solidFill>
            <a:srgbClr val="FFFF00"/>
          </a:solidFill>
          <a:latin typeface="Arial" panose="020B0604020202020204" pitchFamily="34" charset="0"/>
        </a:defRPr>
      </a:lvl7pPr>
      <a:lvl8pPr marL="1371600" algn="ctr" rtl="0" fontAlgn="base">
        <a:spcBef>
          <a:spcPct val="0"/>
        </a:spcBef>
        <a:spcAft>
          <a:spcPct val="0"/>
        </a:spcAft>
        <a:defRPr sz="4400">
          <a:solidFill>
            <a:srgbClr val="FFFF00"/>
          </a:solidFill>
          <a:latin typeface="Arial" panose="020B0604020202020204" pitchFamily="34" charset="0"/>
        </a:defRPr>
      </a:lvl8pPr>
      <a:lvl9pPr marL="1828800" algn="ctr" rtl="0" fontAlgn="base">
        <a:spcBef>
          <a:spcPct val="0"/>
        </a:spcBef>
        <a:spcAft>
          <a:spcPct val="0"/>
        </a:spcAft>
        <a:defRPr sz="4400">
          <a:solidFill>
            <a:srgbClr val="FFFF00"/>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rgbClr val="FFFFFF"/>
          </a:solidFill>
          <a:latin typeface="+mn-lt"/>
          <a:ea typeface="+mn-ea"/>
          <a:cs typeface="+mn-cs"/>
        </a:defRPr>
      </a:lvl2pPr>
      <a:lvl3pPr marL="1143000" indent="-228600" algn="l" rtl="0" fontAlgn="base">
        <a:spcBef>
          <a:spcPct val="20000"/>
        </a:spcBef>
        <a:spcAft>
          <a:spcPct val="0"/>
        </a:spcAft>
        <a:buChar char="•"/>
        <a:defRPr sz="2400" kern="1200">
          <a:solidFill>
            <a:srgbClr val="FFFF00"/>
          </a:solidFill>
          <a:latin typeface="+mn-lt"/>
          <a:ea typeface="+mn-ea"/>
          <a:cs typeface="+mn-cs"/>
        </a:defRPr>
      </a:lvl3pPr>
      <a:lvl4pPr marL="1600200" indent="-228600" algn="l" rtl="0" fontAlgn="base">
        <a:spcBef>
          <a:spcPct val="20000"/>
        </a:spcBef>
        <a:spcAft>
          <a:spcPct val="0"/>
        </a:spcAft>
        <a:buChar char="–"/>
        <a:defRPr sz="2000" kern="1200">
          <a:solidFill>
            <a:srgbClr val="FFFF00"/>
          </a:solidFill>
          <a:latin typeface="+mn-lt"/>
          <a:ea typeface="+mn-ea"/>
          <a:cs typeface="+mn-cs"/>
        </a:defRPr>
      </a:lvl4pPr>
      <a:lvl5pPr marL="2057400" indent="-228600" algn="l" rtl="0" fontAlgn="base">
        <a:spcBef>
          <a:spcPct val="20000"/>
        </a:spcBef>
        <a:spcAft>
          <a:spcPct val="0"/>
        </a:spcAft>
        <a:buChar char="»"/>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6000"/>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AF99F-A0A3-4E49-91D8-85C8DF357408}" type="slidenum">
              <a:rPr lang="en-US" altLang="en-US" smtClean="0"/>
              <a:pPr/>
              <a:t>‹#›</a:t>
            </a:fld>
            <a:endParaRPr lang="en-US" altLang="en-US"/>
          </a:p>
        </p:txBody>
      </p:sp>
    </p:spTree>
    <p:extLst>
      <p:ext uri="{BB962C8B-B14F-4D97-AF65-F5344CB8AC3E}">
        <p14:creationId xmlns:p14="http://schemas.microsoft.com/office/powerpoint/2010/main" val="3211222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jpg"/><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054" name="Picture 6" descr="Bio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971550"/>
            <a:ext cx="6400800"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735" y="0"/>
            <a:ext cx="10515600" cy="507049"/>
          </a:xfrm>
        </p:spPr>
        <p:txBody>
          <a:bodyPr>
            <a:normAutofit fontScale="90000"/>
          </a:bodyPr>
          <a:lstStyle/>
          <a:p>
            <a:r>
              <a:rPr lang="en-US" dirty="0" smtClean="0"/>
              <a:t>Reclaiming an abandoned </a:t>
            </a:r>
            <a:r>
              <a:rPr lang="en-US" smtClean="0"/>
              <a:t>fishing village</a:t>
            </a:r>
            <a:endParaRPr lang="en-US" dirty="0"/>
          </a:p>
        </p:txBody>
      </p:sp>
      <p:pic>
        <p:nvPicPr>
          <p:cNvPr id="4" name="Content Placeholder 3"/>
          <p:cNvPicPr>
            <a:picLocks noGrp="1" noChangeAspect="1"/>
          </p:cNvPicPr>
          <p:nvPr>
            <p:ph idx="1"/>
          </p:nvPr>
        </p:nvPicPr>
        <p:blipFill>
          <a:blip r:embed="rId2"/>
          <a:stretch>
            <a:fillRect/>
          </a:stretch>
        </p:blipFill>
        <p:spPr>
          <a:xfrm>
            <a:off x="37070" y="507049"/>
            <a:ext cx="12154930" cy="6350951"/>
          </a:xfrm>
          <a:prstGeom prst="rect">
            <a:avLst/>
          </a:prstGeom>
        </p:spPr>
      </p:pic>
    </p:spTree>
    <p:extLst>
      <p:ext uri="{BB962C8B-B14F-4D97-AF65-F5344CB8AC3E}">
        <p14:creationId xmlns:p14="http://schemas.microsoft.com/office/powerpoint/2010/main" val="2965359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1752600" y="2286000"/>
            <a:ext cx="8229600" cy="3230562"/>
          </a:xfrm>
        </p:spPr>
        <p:txBody>
          <a:bodyPr>
            <a:noAutofit/>
          </a:bodyPr>
          <a:lstStyle/>
          <a:p>
            <a:pPr algn="ctr">
              <a:buFontTx/>
              <a:buNone/>
            </a:pPr>
            <a:r>
              <a:rPr lang="en-US" altLang="en-US" sz="6000" b="1" dirty="0" smtClean="0">
                <a:solidFill>
                  <a:schemeClr val="accent2">
                    <a:lumMod val="50000"/>
                  </a:schemeClr>
                </a:solidFill>
                <a:effectLst>
                  <a:outerShdw blurRad="38100" dist="38100" dir="2700000" algn="tl">
                    <a:srgbClr val="000000">
                      <a:alpha val="43137"/>
                    </a:srgbClr>
                  </a:outerShdw>
                </a:effectLst>
              </a:rPr>
              <a:t>See </a:t>
            </a:r>
            <a:r>
              <a:rPr lang="en-US" altLang="en-US" sz="6000" b="1" dirty="0">
                <a:solidFill>
                  <a:schemeClr val="accent2">
                    <a:lumMod val="50000"/>
                  </a:schemeClr>
                </a:solidFill>
                <a:effectLst>
                  <a:outerShdw blurRad="38100" dist="38100" dir="2700000" algn="tl">
                    <a:srgbClr val="000000">
                      <a:alpha val="43137"/>
                    </a:srgbClr>
                  </a:outerShdw>
                </a:effectLst>
              </a:rPr>
              <a:t>how different environments support different varieties of organisms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2000"/>
                                        <p:tgtEl>
                                          <p:spTgt spid="17411">
                                            <p:txEl>
                                              <p:pRg st="0" end="0"/>
                                            </p:txEl>
                                          </p:spTgt>
                                        </p:tgtEl>
                                      </p:cBhvr>
                                    </p:animEffect>
                                    <p:anim calcmode="lin" valueType="num">
                                      <p:cBhvr>
                                        <p:cTn id="8" dur="2000" fill="hold"/>
                                        <p:tgtEl>
                                          <p:spTgt spid="17411">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7411">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73943" y="1066800"/>
            <a:ext cx="8229600" cy="1143000"/>
          </a:xfrm>
        </p:spPr>
        <p:txBody>
          <a:bodyPr>
            <a:normAutofit/>
          </a:bodyPr>
          <a:lstStyle/>
          <a:p>
            <a:pPr algn="ctr"/>
            <a:r>
              <a:rPr lang="en-US" altLang="en-US" sz="6000" dirty="0">
                <a:effectLst>
                  <a:outerShdw blurRad="50800" dist="50800" dir="5400000" algn="ctr" rotWithShape="0">
                    <a:schemeClr val="bg1"/>
                  </a:outerShdw>
                </a:effectLst>
                <a:latin typeface="Arial Black" panose="020B0A04020102020204" pitchFamily="34" charset="0"/>
              </a:rPr>
              <a:t>What are Biomes?</a:t>
            </a:r>
          </a:p>
        </p:txBody>
      </p:sp>
      <p:sp>
        <p:nvSpPr>
          <p:cNvPr id="3075" name="Rectangle 3"/>
          <p:cNvSpPr>
            <a:spLocks noGrp="1" noChangeArrowheads="1"/>
          </p:cNvSpPr>
          <p:nvPr>
            <p:ph idx="1"/>
          </p:nvPr>
        </p:nvSpPr>
        <p:spPr>
          <a:xfrm>
            <a:off x="1066800" y="2895601"/>
            <a:ext cx="9753600" cy="3230563"/>
          </a:xfrm>
        </p:spPr>
        <p:txBody>
          <a:bodyPr>
            <a:normAutofit/>
          </a:bodyPr>
          <a:lstStyle/>
          <a:p>
            <a:pPr algn="ctr">
              <a:buFontTx/>
              <a:buNone/>
            </a:pPr>
            <a:r>
              <a:rPr lang="en-US" altLang="en-US" sz="4400" b="1" dirty="0">
                <a:solidFill>
                  <a:schemeClr val="accent2">
                    <a:lumMod val="50000"/>
                  </a:schemeClr>
                </a:solidFill>
                <a:effectLst>
                  <a:outerShdw blurRad="38100" dist="38100" dir="2700000" algn="tl">
                    <a:srgbClr val="000000">
                      <a:alpha val="43137"/>
                    </a:srgbClr>
                  </a:outerShdw>
                </a:effectLst>
              </a:rPr>
              <a:t>Biomes are regions in the world that share similar plant structures, plant spacing, animals, </a:t>
            </a:r>
            <a:r>
              <a:rPr lang="en-US" altLang="en-US" sz="4400" b="1" dirty="0" smtClean="0">
                <a:solidFill>
                  <a:schemeClr val="accent2">
                    <a:lumMod val="50000"/>
                  </a:schemeClr>
                </a:solidFill>
                <a:effectLst>
                  <a:outerShdw blurRad="38100" dist="38100" dir="2700000" algn="tl">
                    <a:srgbClr val="000000">
                      <a:alpha val="43137"/>
                    </a:srgbClr>
                  </a:outerShdw>
                </a:effectLst>
              </a:rPr>
              <a:t>climate, soil, </a:t>
            </a:r>
            <a:r>
              <a:rPr lang="en-US" altLang="en-US" sz="4400" b="1" dirty="0">
                <a:solidFill>
                  <a:schemeClr val="accent2">
                    <a:lumMod val="50000"/>
                  </a:schemeClr>
                </a:solidFill>
                <a:effectLst>
                  <a:outerShdw blurRad="38100" dist="38100" dir="2700000" algn="tl">
                    <a:srgbClr val="000000">
                      <a:alpha val="43137"/>
                    </a:srgbClr>
                  </a:outerShdw>
                </a:effectLst>
              </a:rPr>
              <a:t>and weather</a:t>
            </a:r>
            <a:r>
              <a:rPr lang="en-US" altLang="en-US" sz="4000" b="1" dirty="0">
                <a:solidFill>
                  <a:schemeClr val="bg1"/>
                </a:solidFill>
                <a:effectLst>
                  <a:outerShdw blurRad="38100" dist="38100" dir="2700000" algn="tl">
                    <a:srgbClr val="000000">
                      <a:alpha val="43137"/>
                    </a:srgbClr>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709273"/>
            <a:ext cx="11201400" cy="1143000"/>
          </a:xfrm>
          <a:effectLst>
            <a:outerShdw blurRad="50800" dist="50800" dir="5400000" algn="ctr" rotWithShape="0">
              <a:schemeClr val="bg1"/>
            </a:outerShdw>
          </a:effectLst>
        </p:spPr>
        <p:txBody>
          <a:bodyPr>
            <a:normAutofit/>
          </a:bodyPr>
          <a:lstStyle/>
          <a:p>
            <a:pPr algn="ctr"/>
            <a:r>
              <a:rPr lang="en-US" altLang="en-US" sz="5400" dirty="0">
                <a:latin typeface="Arial Black" panose="020B0A04020102020204" pitchFamily="34" charset="0"/>
              </a:rPr>
              <a:t>How are Biomes Classified?</a:t>
            </a:r>
          </a:p>
        </p:txBody>
      </p:sp>
      <p:sp>
        <p:nvSpPr>
          <p:cNvPr id="4099" name="Rectangle 3"/>
          <p:cNvSpPr>
            <a:spLocks noGrp="1" noChangeArrowheads="1"/>
          </p:cNvSpPr>
          <p:nvPr>
            <p:ph idx="1"/>
          </p:nvPr>
        </p:nvSpPr>
        <p:spPr>
          <a:xfrm>
            <a:off x="914400" y="1823244"/>
            <a:ext cx="10058400" cy="4501357"/>
          </a:xfrm>
        </p:spPr>
        <p:txBody>
          <a:bodyPr/>
          <a:lstStyle/>
          <a:p>
            <a:pPr>
              <a:buFontTx/>
              <a:buNone/>
            </a:pPr>
            <a:r>
              <a:rPr lang="en-US" altLang="en-US" sz="4400" b="1" dirty="0">
                <a:solidFill>
                  <a:schemeClr val="accent2">
                    <a:lumMod val="50000"/>
                  </a:schemeClr>
                </a:solidFill>
                <a:effectLst>
                  <a:outerShdw blurRad="38100" dist="38100" dir="2700000" algn="tl">
                    <a:srgbClr val="000000">
                      <a:alpha val="43137"/>
                    </a:srgbClr>
                  </a:outerShdw>
                </a:effectLst>
              </a:rPr>
              <a:t>Biomes are classified as either terrestrial or aquatic. Terrestrial comes from the Latin word, </a:t>
            </a:r>
            <a:r>
              <a:rPr lang="en-US" altLang="en-US" sz="4400" b="1" dirty="0" err="1">
                <a:solidFill>
                  <a:schemeClr val="accent2">
                    <a:lumMod val="50000"/>
                  </a:schemeClr>
                </a:solidFill>
                <a:effectLst>
                  <a:outerShdw blurRad="38100" dist="38100" dir="2700000" algn="tl">
                    <a:srgbClr val="000000">
                      <a:alpha val="43137"/>
                    </a:srgbClr>
                  </a:outerShdw>
                </a:effectLst>
              </a:rPr>
              <a:t>terrestris</a:t>
            </a:r>
            <a:r>
              <a:rPr lang="en-US" altLang="en-US" sz="4400" b="1" dirty="0">
                <a:solidFill>
                  <a:schemeClr val="accent2">
                    <a:lumMod val="50000"/>
                  </a:schemeClr>
                </a:solidFill>
                <a:effectLst>
                  <a:outerShdw blurRad="38100" dist="38100" dir="2700000" algn="tl">
                    <a:srgbClr val="000000">
                      <a:alpha val="43137"/>
                    </a:srgbClr>
                  </a:outerShdw>
                </a:effectLst>
              </a:rPr>
              <a:t>, from terra the earth</a:t>
            </a:r>
            <a:r>
              <a:rPr lang="en-US" altLang="en-US" sz="4400" b="1" dirty="0" smtClean="0">
                <a:solidFill>
                  <a:schemeClr val="accent2">
                    <a:lumMod val="50000"/>
                  </a:schemeClr>
                </a:solidFill>
                <a:effectLst>
                  <a:outerShdw blurRad="38100" dist="38100" dir="2700000" algn="tl">
                    <a:srgbClr val="000000">
                      <a:alpha val="43137"/>
                    </a:srgbClr>
                  </a:outerShdw>
                </a:effectLst>
              </a:rPr>
              <a:t>.</a:t>
            </a:r>
          </a:p>
          <a:p>
            <a:pPr lvl="1"/>
            <a:r>
              <a:rPr lang="en-US" altLang="en-US" sz="4000" b="1" dirty="0" smtClean="0">
                <a:solidFill>
                  <a:schemeClr val="accent2">
                    <a:lumMod val="50000"/>
                  </a:schemeClr>
                </a:solidFill>
                <a:effectLst>
                  <a:outerShdw blurRad="38100" dist="38100" dir="2700000" algn="tl">
                    <a:srgbClr val="000000">
                      <a:alpha val="43137"/>
                    </a:srgbClr>
                  </a:outerShdw>
                </a:effectLst>
              </a:rPr>
              <a:t>Land Biomes</a:t>
            </a:r>
          </a:p>
          <a:p>
            <a:pPr lvl="1"/>
            <a:endParaRPr lang="en-US" altLang="en-US" sz="4000" b="1" dirty="0">
              <a:solidFill>
                <a:schemeClr val="accent2">
                  <a:lumMod val="50000"/>
                </a:schemeClr>
              </a:solidFill>
              <a:effectLst>
                <a:outerShdw blurRad="38100" dist="38100" dir="2700000" algn="tl">
                  <a:srgbClr val="000000">
                    <a:alpha val="43137"/>
                  </a:srgbClr>
                </a:outerShdw>
              </a:effectLst>
            </a:endParaRPr>
          </a:p>
          <a:p>
            <a:pPr lvl="1"/>
            <a:r>
              <a:rPr lang="en-US" altLang="en-US" sz="4000" b="1" dirty="0" smtClean="0">
                <a:solidFill>
                  <a:schemeClr val="accent2">
                    <a:lumMod val="50000"/>
                  </a:schemeClr>
                </a:solidFill>
                <a:effectLst>
                  <a:outerShdw blurRad="38100" dist="38100" dir="2700000" algn="tl">
                    <a:srgbClr val="000000">
                      <a:alpha val="43137"/>
                    </a:srgbClr>
                  </a:outerShdw>
                </a:effectLst>
              </a:rPr>
              <a:t>Water Biomes</a:t>
            </a:r>
            <a:endParaRPr lang="en-US" altLang="en-US" sz="4000" b="1" dirty="0">
              <a:solidFill>
                <a:schemeClr val="accent2">
                  <a:lumMod val="50000"/>
                </a:schemeClr>
              </a:solidFill>
              <a:effectLst>
                <a:outerShdw blurRad="38100" dist="38100" dir="2700000" algn="tl">
                  <a:srgbClr val="000000">
                    <a:alpha val="43137"/>
                  </a:srgbClr>
                </a:outerShdw>
              </a:effectLst>
            </a:endParaRPr>
          </a:p>
          <a:p>
            <a:endParaRPr lang="en-US" altLang="en-US"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1000"/>
                                        <p:tgtEl>
                                          <p:spTgt spid="4099">
                                            <p:txEl>
                                              <p:pRg st="0" end="0"/>
                                            </p:txEl>
                                          </p:spTgt>
                                        </p:tgtEl>
                                      </p:cBhvr>
                                    </p:animEffect>
                                    <p:anim calcmode="lin" valueType="num">
                                      <p:cBhvr>
                                        <p:cTn id="8"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09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fade">
                                      <p:cBhvr>
                                        <p:cTn id="12" dur="1000"/>
                                        <p:tgtEl>
                                          <p:spTgt spid="4099">
                                            <p:txEl>
                                              <p:pRg st="1" end="1"/>
                                            </p:txEl>
                                          </p:spTgt>
                                        </p:tgtEl>
                                      </p:cBhvr>
                                    </p:animEffect>
                                    <p:anim calcmode="lin" valueType="num">
                                      <p:cBhvr>
                                        <p:cTn id="13" dur="1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09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99">
                                            <p:txEl>
                                              <p:pRg st="3" end="3"/>
                                            </p:txEl>
                                          </p:spTgt>
                                        </p:tgtEl>
                                        <p:attrNameLst>
                                          <p:attrName>style.visibility</p:attrName>
                                        </p:attrNameLst>
                                      </p:cBhvr>
                                      <p:to>
                                        <p:strVal val="visible"/>
                                      </p:to>
                                    </p:set>
                                    <p:animEffect transition="in" filter="fade">
                                      <p:cBhvr>
                                        <p:cTn id="17" dur="1000"/>
                                        <p:tgtEl>
                                          <p:spTgt spid="4099">
                                            <p:txEl>
                                              <p:pRg st="3" end="3"/>
                                            </p:txEl>
                                          </p:spTgt>
                                        </p:tgtEl>
                                      </p:cBhvr>
                                    </p:animEffect>
                                    <p:anim calcmode="lin" valueType="num">
                                      <p:cBhvr>
                                        <p:cTn id="18" dur="1000" fill="hold"/>
                                        <p:tgtEl>
                                          <p:spTgt spid="4099">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09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1447800"/>
            <a:ext cx="11201400" cy="1143000"/>
          </a:xfrm>
          <a:effectLst>
            <a:outerShdw blurRad="50800" dist="50800" dir="5400000" algn="ctr" rotWithShape="0">
              <a:schemeClr val="bg2"/>
            </a:outerShdw>
          </a:effectLst>
        </p:spPr>
        <p:txBody>
          <a:bodyPr>
            <a:normAutofit/>
          </a:bodyPr>
          <a:lstStyle/>
          <a:p>
            <a:pPr algn="ctr"/>
            <a:r>
              <a:rPr lang="en-US" altLang="en-US" dirty="0">
                <a:latin typeface="Arial Black" panose="020B0A04020102020204" pitchFamily="34" charset="0"/>
              </a:rPr>
              <a:t>How Many Biomes Are There?</a:t>
            </a:r>
          </a:p>
        </p:txBody>
      </p:sp>
      <p:sp>
        <p:nvSpPr>
          <p:cNvPr id="5123" name="Rectangle 3"/>
          <p:cNvSpPr>
            <a:spLocks noGrp="1" noChangeArrowheads="1"/>
          </p:cNvSpPr>
          <p:nvPr>
            <p:ph idx="1"/>
          </p:nvPr>
        </p:nvSpPr>
        <p:spPr>
          <a:xfrm>
            <a:off x="609600" y="2895601"/>
            <a:ext cx="11049000" cy="3230563"/>
          </a:xfrm>
        </p:spPr>
        <p:txBody>
          <a:bodyPr>
            <a:normAutofit/>
          </a:bodyPr>
          <a:lstStyle/>
          <a:p>
            <a:pPr algn="ctr">
              <a:buFontTx/>
              <a:buNone/>
            </a:pPr>
            <a:r>
              <a:rPr lang="en-US" altLang="en-US" sz="4400" b="1" dirty="0">
                <a:solidFill>
                  <a:schemeClr val="accent2">
                    <a:lumMod val="50000"/>
                  </a:schemeClr>
                </a:solidFill>
                <a:effectLst>
                  <a:outerShdw blurRad="38100" dist="38100" dir="2700000" algn="tl">
                    <a:srgbClr val="000000">
                      <a:alpha val="43137"/>
                    </a:srgbClr>
                  </a:outerShdw>
                </a:effectLst>
              </a:rPr>
              <a:t>Scientists disagree over the exact number of biomes, but in general they include around </a:t>
            </a:r>
            <a:r>
              <a:rPr lang="en-US" altLang="en-US" sz="4400" b="1" dirty="0" smtClean="0">
                <a:solidFill>
                  <a:schemeClr val="accent2">
                    <a:lumMod val="50000"/>
                  </a:schemeClr>
                </a:solidFill>
                <a:effectLst>
                  <a:outerShdw blurRad="38100" dist="38100" dir="2700000" algn="tl">
                    <a:srgbClr val="000000">
                      <a:alpha val="43137"/>
                    </a:srgbClr>
                  </a:outerShdw>
                </a:effectLst>
              </a:rPr>
              <a:t>6 -10 </a:t>
            </a:r>
            <a:r>
              <a:rPr lang="en-US" altLang="en-US" sz="4400" b="1" dirty="0">
                <a:solidFill>
                  <a:schemeClr val="accent2">
                    <a:lumMod val="50000"/>
                  </a:schemeClr>
                </a:solidFill>
                <a:effectLst>
                  <a:outerShdw blurRad="38100" dist="38100" dir="2700000" algn="tl">
                    <a:srgbClr val="000000">
                      <a:alpha val="43137"/>
                    </a:srgbClr>
                  </a:outerShdw>
                </a:effectLst>
              </a:rPr>
              <a:t>biomes.</a:t>
            </a:r>
          </a:p>
        </p:txBody>
      </p:sp>
      <p:pic>
        <p:nvPicPr>
          <p:cNvPr id="5124" name="Picture 4" descr="Biomes"/>
          <p:cNvPicPr>
            <a:picLocks noChangeAspect="1" noChangeArrowheads="1"/>
          </p:cNvPicPr>
          <p:nvPr/>
        </p:nvPicPr>
        <p:blipFill>
          <a:blip r:embed="rId2">
            <a:extLst>
              <a:ext uri="{28A0092B-C50C-407E-A947-70E740481C1C}">
                <a14:useLocalDpi xmlns:a14="http://schemas.microsoft.com/office/drawing/2010/main" val="0"/>
              </a:ext>
            </a:extLst>
          </a:blip>
          <a:srcRect t="2000" b="63333"/>
          <a:stretch>
            <a:fillRect/>
          </a:stretch>
        </p:blipFill>
        <p:spPr bwMode="auto">
          <a:xfrm>
            <a:off x="0" y="0"/>
            <a:ext cx="121920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Biomes"/>
          <p:cNvPicPr>
            <a:picLocks noChangeAspect="1" noChangeArrowheads="1"/>
          </p:cNvPicPr>
          <p:nvPr/>
        </p:nvPicPr>
        <p:blipFill>
          <a:blip r:embed="rId2">
            <a:extLst>
              <a:ext uri="{28A0092B-C50C-407E-A947-70E740481C1C}">
                <a14:useLocalDpi xmlns:a14="http://schemas.microsoft.com/office/drawing/2010/main" val="0"/>
              </a:ext>
            </a:extLst>
          </a:blip>
          <a:srcRect t="63333"/>
          <a:stretch>
            <a:fillRect/>
          </a:stretch>
        </p:blipFill>
        <p:spPr bwMode="auto">
          <a:xfrm>
            <a:off x="-26504" y="5796998"/>
            <a:ext cx="12218504" cy="1047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heel(1)">
                                      <p:cBhvr>
                                        <p:cTn id="7" dur="2000"/>
                                        <p:tgtEl>
                                          <p:spTgt spid="5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533400"/>
            <a:ext cx="12192000" cy="5689600"/>
          </a:xfrm>
          <a:prstGeom prst="rect">
            <a:avLst/>
          </a:prstGeom>
        </p:spPr>
      </p:pic>
    </p:spTree>
    <p:extLst>
      <p:ext uri="{BB962C8B-B14F-4D97-AF65-F5344CB8AC3E}">
        <p14:creationId xmlns:p14="http://schemas.microsoft.com/office/powerpoint/2010/main" val="104372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52400"/>
            <a:ext cx="8229600" cy="1143000"/>
          </a:xfrm>
          <a:effectLst>
            <a:outerShdw blurRad="50800" dist="50800" dir="5400000" algn="ctr" rotWithShape="0">
              <a:schemeClr val="bg1"/>
            </a:outerShdw>
          </a:effectLst>
        </p:spPr>
        <p:txBody>
          <a:bodyPr/>
          <a:lstStyle/>
          <a:p>
            <a:r>
              <a:rPr lang="en-US" altLang="en-US" dirty="0">
                <a:latin typeface="Arial Black" panose="020B0A04020102020204" pitchFamily="34" charset="0"/>
              </a:rPr>
              <a:t>Tundra</a:t>
            </a:r>
          </a:p>
        </p:txBody>
      </p:sp>
      <p:sp>
        <p:nvSpPr>
          <p:cNvPr id="6147" name="Rectangle 3"/>
          <p:cNvSpPr>
            <a:spLocks noGrp="1" noChangeArrowheads="1"/>
          </p:cNvSpPr>
          <p:nvPr>
            <p:ph idx="1"/>
          </p:nvPr>
        </p:nvSpPr>
        <p:spPr>
          <a:xfrm>
            <a:off x="457200" y="1143000"/>
            <a:ext cx="8229600" cy="3230563"/>
          </a:xfrm>
        </p:spPr>
        <p:txBody>
          <a:bodyPr>
            <a:normAutofit/>
          </a:bodyPr>
          <a:lstStyle/>
          <a:p>
            <a:r>
              <a:rPr lang="en-US" altLang="en-US" sz="3600" b="1" dirty="0">
                <a:solidFill>
                  <a:schemeClr val="accent2">
                    <a:lumMod val="50000"/>
                  </a:schemeClr>
                </a:solidFill>
                <a:effectLst>
                  <a:outerShdw blurRad="38100" dist="38100" dir="2700000" algn="tl">
                    <a:srgbClr val="000000">
                      <a:alpha val="43137"/>
                    </a:srgbClr>
                  </a:outerShdw>
                </a:effectLst>
              </a:rPr>
              <a:t>Very cold</a:t>
            </a:r>
          </a:p>
          <a:p>
            <a:r>
              <a:rPr lang="en-US" altLang="en-US" sz="3600" b="1" dirty="0">
                <a:solidFill>
                  <a:schemeClr val="accent2">
                    <a:lumMod val="50000"/>
                  </a:schemeClr>
                </a:solidFill>
                <a:effectLst>
                  <a:outerShdw blurRad="38100" dist="38100" dir="2700000" algn="tl">
                    <a:srgbClr val="000000">
                      <a:alpha val="43137"/>
                    </a:srgbClr>
                  </a:outerShdw>
                </a:effectLst>
              </a:rPr>
              <a:t>Low diversity</a:t>
            </a:r>
          </a:p>
          <a:p>
            <a:r>
              <a:rPr lang="en-US" altLang="en-US" sz="3600" b="1" dirty="0">
                <a:solidFill>
                  <a:schemeClr val="accent2">
                    <a:lumMod val="50000"/>
                  </a:schemeClr>
                </a:solidFill>
                <a:effectLst>
                  <a:outerShdw blurRad="38100" dist="38100" dir="2700000" algn="tl">
                    <a:srgbClr val="000000">
                      <a:alpha val="43137"/>
                    </a:srgbClr>
                  </a:outerShdw>
                </a:effectLst>
              </a:rPr>
              <a:t>Simple vegetation</a:t>
            </a:r>
          </a:p>
          <a:p>
            <a:r>
              <a:rPr lang="en-US" altLang="en-US" sz="3600" b="1" dirty="0">
                <a:solidFill>
                  <a:schemeClr val="accent2">
                    <a:lumMod val="50000"/>
                  </a:schemeClr>
                </a:solidFill>
                <a:effectLst>
                  <a:outerShdw blurRad="38100" dist="38100" dir="2700000" algn="tl">
                    <a:srgbClr val="000000">
                      <a:alpha val="43137"/>
                    </a:srgbClr>
                  </a:outerShdw>
                </a:effectLst>
              </a:rPr>
              <a:t>Short growing season</a:t>
            </a:r>
          </a:p>
          <a:p>
            <a:pPr>
              <a:buFontTx/>
              <a:buNone/>
            </a:pPr>
            <a:endParaRPr lang="en-US" altLang="en-US" sz="3600" b="1" dirty="0">
              <a:solidFill>
                <a:schemeClr val="accent2">
                  <a:lumMod val="50000"/>
                </a:schemeClr>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stretch>
            <a:fillRect/>
          </a:stretch>
        </p:blipFill>
        <p:spPr>
          <a:xfrm>
            <a:off x="5257800" y="849878"/>
            <a:ext cx="6954078" cy="4626997"/>
          </a:xfrm>
          <a:prstGeom prst="rect">
            <a:avLst/>
          </a:prstGeom>
        </p:spPr>
      </p:pic>
      <p:pic>
        <p:nvPicPr>
          <p:cNvPr id="3" name="Picture 2"/>
          <p:cNvPicPr>
            <a:picLocks noChangeAspect="1"/>
          </p:cNvPicPr>
          <p:nvPr/>
        </p:nvPicPr>
        <p:blipFill>
          <a:blip r:embed="rId3"/>
          <a:stretch>
            <a:fillRect/>
          </a:stretch>
        </p:blipFill>
        <p:spPr>
          <a:xfrm>
            <a:off x="33129" y="3657600"/>
            <a:ext cx="5957047" cy="322359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18661" y="-152400"/>
            <a:ext cx="8229600" cy="1143000"/>
          </a:xfrm>
          <a:effectLst>
            <a:outerShdw blurRad="50800" dist="50800" dir="5400000" algn="ctr" rotWithShape="0">
              <a:schemeClr val="bg1"/>
            </a:outerShdw>
          </a:effectLst>
        </p:spPr>
        <p:txBody>
          <a:bodyPr/>
          <a:lstStyle/>
          <a:p>
            <a:r>
              <a:rPr lang="en-US" altLang="en-US" dirty="0">
                <a:latin typeface="Arial Black" panose="020B0A04020102020204" pitchFamily="34" charset="0"/>
              </a:rPr>
              <a:t>Grasslands</a:t>
            </a:r>
          </a:p>
        </p:txBody>
      </p:sp>
      <p:sp>
        <p:nvSpPr>
          <p:cNvPr id="7171" name="Rectangle 3"/>
          <p:cNvSpPr>
            <a:spLocks noGrp="1" noChangeArrowheads="1"/>
          </p:cNvSpPr>
          <p:nvPr>
            <p:ph idx="1"/>
          </p:nvPr>
        </p:nvSpPr>
        <p:spPr>
          <a:xfrm>
            <a:off x="215348" y="914400"/>
            <a:ext cx="6188110" cy="4191000"/>
          </a:xfrm>
        </p:spPr>
        <p:txBody>
          <a:bodyPr/>
          <a:lstStyle/>
          <a:p>
            <a:pPr>
              <a:lnSpc>
                <a:spcPct val="80000"/>
              </a:lnSpc>
              <a:buFontTx/>
              <a:buNone/>
            </a:pPr>
            <a:r>
              <a:rPr lang="en-US" altLang="en-US" sz="3200" b="1" dirty="0">
                <a:solidFill>
                  <a:schemeClr val="accent2">
                    <a:lumMod val="50000"/>
                  </a:schemeClr>
                </a:solidFill>
              </a:rPr>
              <a:t>There are two types of grasslands. The tropical grasslands (savannah) and the temperate </a:t>
            </a:r>
            <a:r>
              <a:rPr lang="en-US" altLang="en-US" sz="3200" b="1" dirty="0" smtClean="0">
                <a:solidFill>
                  <a:schemeClr val="accent2">
                    <a:lumMod val="50000"/>
                  </a:schemeClr>
                </a:solidFill>
              </a:rPr>
              <a:t>grasslands.</a:t>
            </a:r>
          </a:p>
          <a:p>
            <a:pPr>
              <a:lnSpc>
                <a:spcPct val="80000"/>
              </a:lnSpc>
              <a:buFontTx/>
              <a:buNone/>
            </a:pPr>
            <a:r>
              <a:rPr lang="en-US" altLang="en-US" sz="2800" b="1" dirty="0" smtClean="0">
                <a:solidFill>
                  <a:schemeClr val="accent2">
                    <a:lumMod val="50000"/>
                  </a:schemeClr>
                </a:solidFill>
              </a:rPr>
              <a:t>Dominated </a:t>
            </a:r>
            <a:r>
              <a:rPr lang="en-US" altLang="en-US" sz="2800" b="1" dirty="0">
                <a:solidFill>
                  <a:schemeClr val="accent2">
                    <a:lumMod val="50000"/>
                  </a:schemeClr>
                </a:solidFill>
              </a:rPr>
              <a:t>by gasses</a:t>
            </a:r>
          </a:p>
          <a:p>
            <a:pPr lvl="1">
              <a:lnSpc>
                <a:spcPct val="80000"/>
              </a:lnSpc>
            </a:pPr>
            <a:r>
              <a:rPr lang="en-US" altLang="en-US" sz="2800" b="1" dirty="0">
                <a:solidFill>
                  <a:schemeClr val="accent2">
                    <a:lumMod val="50000"/>
                  </a:schemeClr>
                </a:solidFill>
              </a:rPr>
              <a:t>savannah has a wet and dry season</a:t>
            </a:r>
          </a:p>
          <a:p>
            <a:pPr lvl="1">
              <a:lnSpc>
                <a:spcPct val="80000"/>
              </a:lnSpc>
            </a:pPr>
            <a:r>
              <a:rPr lang="en-US" altLang="en-US" sz="2800" b="1" dirty="0">
                <a:solidFill>
                  <a:schemeClr val="accent2">
                    <a:lumMod val="50000"/>
                  </a:schemeClr>
                </a:solidFill>
              </a:rPr>
              <a:t>Temperate grassland has a hot summer and cold winter</a:t>
            </a:r>
          </a:p>
          <a:p>
            <a:pPr lvl="4">
              <a:lnSpc>
                <a:spcPct val="80000"/>
              </a:lnSpc>
            </a:pPr>
            <a:endParaRPr lang="en-US" altLang="en-US" sz="1800" dirty="0"/>
          </a:p>
          <a:p>
            <a:pPr>
              <a:lnSpc>
                <a:spcPct val="80000"/>
              </a:lnSpc>
              <a:buFontTx/>
              <a:buNone/>
            </a:pPr>
            <a:endParaRPr lang="en-US" altLang="en-US" sz="2800" dirty="0">
              <a:solidFill>
                <a:srgbClr val="FFFF00"/>
              </a:solidFill>
            </a:endParaRPr>
          </a:p>
        </p:txBody>
      </p:sp>
      <p:pic>
        <p:nvPicPr>
          <p:cNvPr id="2" name="Picture 1"/>
          <p:cNvPicPr>
            <a:picLocks noChangeAspect="1"/>
          </p:cNvPicPr>
          <p:nvPr/>
        </p:nvPicPr>
        <p:blipFill>
          <a:blip r:embed="rId2"/>
          <a:stretch>
            <a:fillRect/>
          </a:stretch>
        </p:blipFill>
        <p:spPr>
          <a:xfrm>
            <a:off x="6429962" y="6626"/>
            <a:ext cx="5735534" cy="3269974"/>
          </a:xfrm>
          <a:prstGeom prst="rect">
            <a:avLst/>
          </a:prstGeom>
        </p:spPr>
      </p:pic>
      <p:pic>
        <p:nvPicPr>
          <p:cNvPr id="3" name="Picture 2"/>
          <p:cNvPicPr>
            <a:picLocks noChangeAspect="1"/>
          </p:cNvPicPr>
          <p:nvPr/>
        </p:nvPicPr>
        <p:blipFill>
          <a:blip r:embed="rId3"/>
          <a:stretch>
            <a:fillRect/>
          </a:stretch>
        </p:blipFill>
        <p:spPr>
          <a:xfrm>
            <a:off x="6429962" y="3314700"/>
            <a:ext cx="5762038" cy="3581400"/>
          </a:xfrm>
          <a:prstGeom prst="rect">
            <a:avLst/>
          </a:prstGeom>
        </p:spPr>
      </p:pic>
      <p:pic>
        <p:nvPicPr>
          <p:cNvPr id="4" name="Picture 3"/>
          <p:cNvPicPr>
            <a:picLocks noChangeAspect="1"/>
          </p:cNvPicPr>
          <p:nvPr/>
        </p:nvPicPr>
        <p:blipFill>
          <a:blip r:embed="rId4"/>
          <a:stretch>
            <a:fillRect/>
          </a:stretch>
        </p:blipFill>
        <p:spPr>
          <a:xfrm>
            <a:off x="685800" y="4191000"/>
            <a:ext cx="5029200" cy="2673350"/>
          </a:xfrm>
          <a:prstGeom prst="rect">
            <a:avLst/>
          </a:prstGeom>
        </p:spPr>
      </p:pic>
      <p:sp>
        <p:nvSpPr>
          <p:cNvPr id="5" name="TextBox 4"/>
          <p:cNvSpPr txBox="1"/>
          <p:nvPr/>
        </p:nvSpPr>
        <p:spPr>
          <a:xfrm>
            <a:off x="7086600" y="228600"/>
            <a:ext cx="1905000" cy="369332"/>
          </a:xfrm>
          <a:prstGeom prst="rect">
            <a:avLst/>
          </a:prstGeom>
          <a:noFill/>
        </p:spPr>
        <p:txBody>
          <a:bodyPr wrap="square" rtlCol="0">
            <a:spAutoFit/>
          </a:bodyPr>
          <a:lstStyle/>
          <a:p>
            <a:r>
              <a:rPr lang="en-US" dirty="0" smtClean="0"/>
              <a:t>Savanna</a:t>
            </a:r>
            <a:endParaRPr lang="en-US" dirty="0"/>
          </a:p>
        </p:txBody>
      </p:sp>
      <p:sp>
        <p:nvSpPr>
          <p:cNvPr id="8" name="TextBox 7"/>
          <p:cNvSpPr txBox="1"/>
          <p:nvPr/>
        </p:nvSpPr>
        <p:spPr>
          <a:xfrm>
            <a:off x="6781800" y="3422374"/>
            <a:ext cx="2667000" cy="369332"/>
          </a:xfrm>
          <a:prstGeom prst="rect">
            <a:avLst/>
          </a:prstGeom>
          <a:noFill/>
        </p:spPr>
        <p:txBody>
          <a:bodyPr wrap="square" rtlCol="0">
            <a:spAutoFit/>
          </a:bodyPr>
          <a:lstStyle/>
          <a:p>
            <a:r>
              <a:rPr lang="en-US" dirty="0" smtClean="0"/>
              <a:t>Temperate Grassland</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6565" y="0"/>
            <a:ext cx="6803357" cy="3124200"/>
          </a:xfrm>
          <a:prstGeom prst="rect">
            <a:avLst/>
          </a:prstGeom>
        </p:spPr>
      </p:pic>
      <p:pic>
        <p:nvPicPr>
          <p:cNvPr id="5" name="Picture 4"/>
          <p:cNvPicPr>
            <a:picLocks noChangeAspect="1"/>
          </p:cNvPicPr>
          <p:nvPr/>
        </p:nvPicPr>
        <p:blipFill>
          <a:blip r:embed="rId3"/>
          <a:stretch>
            <a:fillRect/>
          </a:stretch>
        </p:blipFill>
        <p:spPr>
          <a:xfrm>
            <a:off x="4111119" y="3124200"/>
            <a:ext cx="8080881" cy="3733800"/>
          </a:xfrm>
          <a:prstGeom prst="rect">
            <a:avLst/>
          </a:prstGeom>
        </p:spPr>
      </p:pic>
      <p:sp>
        <p:nvSpPr>
          <p:cNvPr id="6" name="TextBox 5"/>
          <p:cNvSpPr txBox="1"/>
          <p:nvPr/>
        </p:nvSpPr>
        <p:spPr>
          <a:xfrm>
            <a:off x="6096000" y="365125"/>
            <a:ext cx="4876800" cy="523220"/>
          </a:xfrm>
          <a:prstGeom prst="rect">
            <a:avLst/>
          </a:prstGeom>
          <a:noFill/>
        </p:spPr>
        <p:txBody>
          <a:bodyPr wrap="square" rtlCol="0">
            <a:spAutoFit/>
          </a:bodyPr>
          <a:lstStyle/>
          <a:p>
            <a:r>
              <a:rPr lang="en-US" sz="2800" b="1" dirty="0" smtClean="0"/>
              <a:t>Savana Grasslands</a:t>
            </a:r>
            <a:endParaRPr lang="en-US" sz="2800" b="1" dirty="0"/>
          </a:p>
        </p:txBody>
      </p:sp>
      <p:sp>
        <p:nvSpPr>
          <p:cNvPr id="7" name="TextBox 6"/>
          <p:cNvSpPr txBox="1"/>
          <p:nvPr/>
        </p:nvSpPr>
        <p:spPr>
          <a:xfrm>
            <a:off x="1066800" y="5562600"/>
            <a:ext cx="4267200" cy="523220"/>
          </a:xfrm>
          <a:prstGeom prst="rect">
            <a:avLst/>
          </a:prstGeom>
          <a:noFill/>
        </p:spPr>
        <p:txBody>
          <a:bodyPr wrap="square" rtlCol="0">
            <a:spAutoFit/>
          </a:bodyPr>
          <a:lstStyle/>
          <a:p>
            <a:r>
              <a:rPr lang="en-US" sz="2800" b="1" dirty="0" smtClean="0"/>
              <a:t>Temperate Grasslands</a:t>
            </a:r>
            <a:endParaRPr lang="en-US" sz="2800" b="1" dirty="0"/>
          </a:p>
        </p:txBody>
      </p:sp>
    </p:spTree>
    <p:extLst>
      <p:ext uri="{BB962C8B-B14F-4D97-AF65-F5344CB8AC3E}">
        <p14:creationId xmlns:p14="http://schemas.microsoft.com/office/powerpoint/2010/main" val="11045346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 y="0"/>
            <a:ext cx="8229600" cy="1143000"/>
          </a:xfrm>
          <a:effectLst>
            <a:outerShdw blurRad="50800" dist="50800" dir="5400000" algn="ctr" rotWithShape="0">
              <a:schemeClr val="bg1"/>
            </a:outerShdw>
          </a:effectLst>
        </p:spPr>
        <p:txBody>
          <a:bodyPr/>
          <a:lstStyle/>
          <a:p>
            <a:r>
              <a:rPr lang="en-US" altLang="en-US" dirty="0">
                <a:latin typeface="Arial Black" panose="020B0A04020102020204" pitchFamily="34" charset="0"/>
              </a:rPr>
              <a:t>Desert</a:t>
            </a:r>
          </a:p>
        </p:txBody>
      </p:sp>
      <p:sp>
        <p:nvSpPr>
          <p:cNvPr id="8195" name="Rectangle 3"/>
          <p:cNvSpPr>
            <a:spLocks noGrp="1" noChangeArrowheads="1"/>
          </p:cNvSpPr>
          <p:nvPr>
            <p:ph idx="1"/>
          </p:nvPr>
        </p:nvSpPr>
        <p:spPr>
          <a:xfrm>
            <a:off x="152400" y="1143000"/>
            <a:ext cx="5410200" cy="3230563"/>
          </a:xfrm>
        </p:spPr>
        <p:txBody>
          <a:bodyPr/>
          <a:lstStyle/>
          <a:p>
            <a:r>
              <a:rPr lang="en-US" altLang="en-US" sz="3200" b="1" dirty="0">
                <a:solidFill>
                  <a:schemeClr val="accent2">
                    <a:lumMod val="50000"/>
                  </a:schemeClr>
                </a:solidFill>
              </a:rPr>
              <a:t>Animals are small</a:t>
            </a:r>
          </a:p>
          <a:p>
            <a:r>
              <a:rPr lang="en-US" altLang="en-US" sz="3200" b="1" dirty="0">
                <a:solidFill>
                  <a:schemeClr val="accent2">
                    <a:lumMod val="50000"/>
                  </a:schemeClr>
                </a:solidFill>
              </a:rPr>
              <a:t>Many animals are nocturnal</a:t>
            </a:r>
          </a:p>
          <a:p>
            <a:r>
              <a:rPr lang="en-US" altLang="en-US" sz="3200" b="1" dirty="0">
                <a:solidFill>
                  <a:schemeClr val="accent2">
                    <a:lumMod val="50000"/>
                  </a:schemeClr>
                </a:solidFill>
              </a:rPr>
              <a:t>Temperatures can be very hot or very cold</a:t>
            </a:r>
          </a:p>
          <a:p>
            <a:r>
              <a:rPr lang="en-US" altLang="en-US" sz="3200" b="1" dirty="0">
                <a:solidFill>
                  <a:schemeClr val="accent2">
                    <a:lumMod val="50000"/>
                  </a:schemeClr>
                </a:solidFill>
              </a:rPr>
              <a:t>Plants are adapted to conserve </a:t>
            </a:r>
            <a:r>
              <a:rPr lang="en-US" altLang="en-US" sz="3200" b="1" dirty="0" smtClean="0">
                <a:solidFill>
                  <a:schemeClr val="accent2">
                    <a:lumMod val="50000"/>
                  </a:schemeClr>
                </a:solidFill>
              </a:rPr>
              <a:t>water (xerophytes) </a:t>
            </a:r>
            <a:endParaRPr lang="en-US" altLang="en-US" sz="3200" b="1" dirty="0">
              <a:solidFill>
                <a:schemeClr val="accent2">
                  <a:lumMod val="50000"/>
                </a:schemeClr>
              </a:solidFill>
            </a:endParaRPr>
          </a:p>
          <a:p>
            <a:endParaRPr lang="en-US" altLang="en-US" dirty="0">
              <a:solidFill>
                <a:srgbClr val="FFFF00"/>
              </a:solidFill>
            </a:endParaRPr>
          </a:p>
          <a:p>
            <a:pPr>
              <a:buFontTx/>
              <a:buNone/>
            </a:pPr>
            <a:endParaRPr lang="en-US" altLang="en-US" dirty="0">
              <a:solidFill>
                <a:srgbClr val="FFFF00"/>
              </a:solidFill>
            </a:endParaRPr>
          </a:p>
        </p:txBody>
      </p:sp>
      <p:pic>
        <p:nvPicPr>
          <p:cNvPr id="3" name="Picture 2"/>
          <p:cNvPicPr>
            <a:picLocks noChangeAspect="1"/>
          </p:cNvPicPr>
          <p:nvPr/>
        </p:nvPicPr>
        <p:blipFill>
          <a:blip r:embed="rId2"/>
          <a:stretch>
            <a:fillRect/>
          </a:stretch>
        </p:blipFill>
        <p:spPr>
          <a:xfrm>
            <a:off x="-16566" y="4233473"/>
            <a:ext cx="4359965" cy="2637779"/>
          </a:xfrm>
          <a:prstGeom prst="rect">
            <a:avLst/>
          </a:prstGeom>
        </p:spPr>
      </p:pic>
      <p:pic>
        <p:nvPicPr>
          <p:cNvPr id="4" name="Picture 3"/>
          <p:cNvPicPr>
            <a:picLocks noChangeAspect="1"/>
          </p:cNvPicPr>
          <p:nvPr/>
        </p:nvPicPr>
        <p:blipFill>
          <a:blip r:embed="rId3"/>
          <a:stretch>
            <a:fillRect/>
          </a:stretch>
        </p:blipFill>
        <p:spPr>
          <a:xfrm>
            <a:off x="6477000" y="0"/>
            <a:ext cx="5715000" cy="2476500"/>
          </a:xfrm>
          <a:prstGeom prst="rect">
            <a:avLst/>
          </a:prstGeom>
        </p:spPr>
      </p:pic>
      <p:pic>
        <p:nvPicPr>
          <p:cNvPr id="5" name="Picture 4"/>
          <p:cNvPicPr>
            <a:picLocks noChangeAspect="1"/>
          </p:cNvPicPr>
          <p:nvPr/>
        </p:nvPicPr>
        <p:blipFill>
          <a:blip r:embed="rId4"/>
          <a:stretch>
            <a:fillRect/>
          </a:stretch>
        </p:blipFill>
        <p:spPr>
          <a:xfrm>
            <a:off x="6477000" y="3937386"/>
            <a:ext cx="5715000" cy="2960370"/>
          </a:xfrm>
          <a:prstGeom prst="rect">
            <a:avLst/>
          </a:prstGeom>
        </p:spPr>
      </p:pic>
      <p:pic>
        <p:nvPicPr>
          <p:cNvPr id="8" name="Picture 7"/>
          <p:cNvPicPr>
            <a:picLocks noChangeAspect="1"/>
          </p:cNvPicPr>
          <p:nvPr/>
        </p:nvPicPr>
        <p:blipFill>
          <a:blip r:embed="rId5"/>
          <a:stretch>
            <a:fillRect/>
          </a:stretch>
        </p:blipFill>
        <p:spPr>
          <a:xfrm>
            <a:off x="5875021" y="2476500"/>
            <a:ext cx="6316979" cy="146088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FIRST, SOME TRUTHS ABOUT NATURE</a:t>
            </a:r>
            <a:endParaRPr lang="en-US" b="1"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35265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400" y="152400"/>
            <a:ext cx="8229600" cy="1143000"/>
          </a:xfrm>
          <a:effectLst>
            <a:outerShdw blurRad="50800" dist="50800" dir="5400000" algn="ctr" rotWithShape="0">
              <a:schemeClr val="bg1"/>
            </a:outerShdw>
          </a:effectLst>
        </p:spPr>
        <p:txBody>
          <a:bodyPr/>
          <a:lstStyle/>
          <a:p>
            <a:r>
              <a:rPr lang="en-US" altLang="en-US" dirty="0">
                <a:latin typeface="Arial Black" panose="020B0A04020102020204" pitchFamily="34" charset="0"/>
              </a:rPr>
              <a:t>Tropical </a:t>
            </a:r>
            <a:r>
              <a:rPr lang="en-US" altLang="en-US" dirty="0" smtClean="0">
                <a:latin typeface="Arial Black" panose="020B0A04020102020204" pitchFamily="34" charset="0"/>
              </a:rPr>
              <a:t>Forests</a:t>
            </a:r>
            <a:endParaRPr lang="en-US" altLang="en-US" dirty="0">
              <a:latin typeface="Arial Black" panose="020B0A04020102020204" pitchFamily="34" charset="0"/>
            </a:endParaRPr>
          </a:p>
        </p:txBody>
      </p:sp>
      <p:sp>
        <p:nvSpPr>
          <p:cNvPr id="9219" name="Rectangle 3"/>
          <p:cNvSpPr>
            <a:spLocks noGrp="1" noChangeArrowheads="1"/>
          </p:cNvSpPr>
          <p:nvPr>
            <p:ph idx="1"/>
          </p:nvPr>
        </p:nvSpPr>
        <p:spPr>
          <a:xfrm>
            <a:off x="304800" y="1315278"/>
            <a:ext cx="5486400" cy="5314122"/>
          </a:xfrm>
        </p:spPr>
        <p:txBody>
          <a:bodyPr>
            <a:normAutofit/>
          </a:bodyPr>
          <a:lstStyle/>
          <a:p>
            <a:r>
              <a:rPr lang="en-US" altLang="en-US" sz="3200" b="1" dirty="0">
                <a:solidFill>
                  <a:schemeClr val="accent2">
                    <a:lumMod val="50000"/>
                  </a:schemeClr>
                </a:solidFill>
              </a:rPr>
              <a:t>Very </a:t>
            </a:r>
            <a:r>
              <a:rPr lang="en-US" altLang="en-US" sz="3200" b="1" dirty="0" smtClean="0">
                <a:solidFill>
                  <a:schemeClr val="accent2">
                    <a:lumMod val="50000"/>
                  </a:schemeClr>
                </a:solidFill>
              </a:rPr>
              <a:t>rainy</a:t>
            </a:r>
            <a:endParaRPr lang="en-US" altLang="en-US" sz="3200" b="1" dirty="0">
              <a:solidFill>
                <a:schemeClr val="accent2">
                  <a:lumMod val="50000"/>
                </a:schemeClr>
              </a:solidFill>
            </a:endParaRPr>
          </a:p>
          <a:p>
            <a:r>
              <a:rPr lang="en-US" altLang="en-US" sz="3200" b="1" dirty="0">
                <a:solidFill>
                  <a:schemeClr val="accent2">
                    <a:lumMod val="50000"/>
                  </a:schemeClr>
                </a:solidFill>
              </a:rPr>
              <a:t>Little variation in climate</a:t>
            </a:r>
          </a:p>
          <a:p>
            <a:r>
              <a:rPr lang="en-US" altLang="en-US" sz="3200" b="1" dirty="0">
                <a:solidFill>
                  <a:schemeClr val="accent2">
                    <a:lumMod val="50000"/>
                  </a:schemeClr>
                </a:solidFill>
              </a:rPr>
              <a:t>Highly diverse species</a:t>
            </a:r>
          </a:p>
          <a:p>
            <a:r>
              <a:rPr lang="en-US" altLang="en-US" sz="3200" b="1" dirty="0">
                <a:solidFill>
                  <a:schemeClr val="accent2">
                    <a:lumMod val="50000"/>
                  </a:schemeClr>
                </a:solidFill>
              </a:rPr>
              <a:t>Soil is nutrient-poor and </a:t>
            </a:r>
            <a:r>
              <a:rPr lang="en-US" altLang="en-US" sz="3200" b="1" dirty="0" smtClean="0">
                <a:solidFill>
                  <a:schemeClr val="accent2">
                    <a:lumMod val="50000"/>
                  </a:schemeClr>
                </a:solidFill>
              </a:rPr>
              <a:t>acidic</a:t>
            </a:r>
          </a:p>
          <a:p>
            <a:r>
              <a:rPr lang="en-US" altLang="en-US" sz="3200" b="1" dirty="0" smtClean="0">
                <a:solidFill>
                  <a:schemeClr val="accent2">
                    <a:lumMod val="50000"/>
                  </a:schemeClr>
                </a:solidFill>
              </a:rPr>
              <a:t>Two Categories:</a:t>
            </a:r>
          </a:p>
          <a:p>
            <a:pPr lvl="1"/>
            <a:r>
              <a:rPr lang="en-US" altLang="en-US" sz="2800" b="1" dirty="0" smtClean="0">
                <a:solidFill>
                  <a:schemeClr val="accent2">
                    <a:lumMod val="50000"/>
                  </a:schemeClr>
                </a:solidFill>
              </a:rPr>
              <a:t>Tropical Rainforest – rains all year</a:t>
            </a:r>
          </a:p>
          <a:p>
            <a:pPr lvl="1"/>
            <a:r>
              <a:rPr lang="en-US" altLang="en-US" sz="2800" b="1" dirty="0" smtClean="0">
                <a:solidFill>
                  <a:schemeClr val="accent2">
                    <a:lumMod val="50000"/>
                  </a:schemeClr>
                </a:solidFill>
              </a:rPr>
              <a:t>Tropical Monsoon Forest – A short dry season, so there are some deciduous plants</a:t>
            </a:r>
            <a:endParaRPr lang="en-US" altLang="en-US" sz="2800" b="1" dirty="0">
              <a:solidFill>
                <a:schemeClr val="accent2">
                  <a:lumMod val="50000"/>
                </a:schemeClr>
              </a:solidFill>
            </a:endParaRPr>
          </a:p>
          <a:p>
            <a:pPr>
              <a:buFontTx/>
              <a:buNone/>
            </a:pPr>
            <a:endParaRPr lang="en-US" altLang="en-US" sz="3200" dirty="0">
              <a:solidFill>
                <a:schemeClr val="accent2">
                  <a:lumMod val="50000"/>
                </a:schemeClr>
              </a:solidFill>
            </a:endParaRPr>
          </a:p>
        </p:txBody>
      </p:sp>
      <p:pic>
        <p:nvPicPr>
          <p:cNvPr id="2" name="Picture 1"/>
          <p:cNvPicPr>
            <a:picLocks noChangeAspect="1"/>
          </p:cNvPicPr>
          <p:nvPr/>
        </p:nvPicPr>
        <p:blipFill>
          <a:blip r:embed="rId2"/>
          <a:stretch>
            <a:fillRect/>
          </a:stretch>
        </p:blipFill>
        <p:spPr>
          <a:xfrm>
            <a:off x="6019800" y="2189921"/>
            <a:ext cx="6228522" cy="4671392"/>
          </a:xfrm>
          <a:prstGeom prst="rect">
            <a:avLst/>
          </a:prstGeom>
        </p:spPr>
      </p:pic>
      <p:pic>
        <p:nvPicPr>
          <p:cNvPr id="3" name="Picture 2"/>
          <p:cNvPicPr>
            <a:picLocks noChangeAspect="1"/>
          </p:cNvPicPr>
          <p:nvPr/>
        </p:nvPicPr>
        <p:blipFill>
          <a:blip r:embed="rId3"/>
          <a:stretch>
            <a:fillRect/>
          </a:stretch>
        </p:blipFill>
        <p:spPr>
          <a:xfrm>
            <a:off x="6019800" y="0"/>
            <a:ext cx="6248400" cy="3514725"/>
          </a:xfrm>
          <a:prstGeom prst="rect">
            <a:avLst/>
          </a:prstGeom>
        </p:spPr>
      </p:pic>
      <p:sp>
        <p:nvSpPr>
          <p:cNvPr id="4" name="Rectangle 3"/>
          <p:cNvSpPr/>
          <p:nvPr/>
        </p:nvSpPr>
        <p:spPr>
          <a:xfrm>
            <a:off x="7212416" y="781158"/>
            <a:ext cx="4009239" cy="584775"/>
          </a:xfrm>
          <a:prstGeom prst="rect">
            <a:avLst/>
          </a:prstGeom>
        </p:spPr>
        <p:txBody>
          <a:bodyPr wrap="none">
            <a:spAutoFit/>
          </a:bodyPr>
          <a:lstStyle/>
          <a:p>
            <a:r>
              <a:rPr lang="en-US" altLang="en-US" sz="3200" b="1" dirty="0" smtClean="0">
                <a:solidFill>
                  <a:schemeClr val="bg1"/>
                </a:solidFill>
              </a:rPr>
              <a:t>Tropical Rainforest </a:t>
            </a:r>
            <a:endParaRPr lang="en-US" sz="3200" dirty="0">
              <a:solidFill>
                <a:schemeClr val="bg1"/>
              </a:solidFill>
            </a:endParaRPr>
          </a:p>
        </p:txBody>
      </p:sp>
      <p:sp>
        <p:nvSpPr>
          <p:cNvPr id="5" name="Rectangle 4"/>
          <p:cNvSpPr/>
          <p:nvPr/>
        </p:nvSpPr>
        <p:spPr>
          <a:xfrm>
            <a:off x="6553200" y="5704646"/>
            <a:ext cx="5168210" cy="584775"/>
          </a:xfrm>
          <a:prstGeom prst="rect">
            <a:avLst/>
          </a:prstGeom>
        </p:spPr>
        <p:txBody>
          <a:bodyPr wrap="none">
            <a:spAutoFit/>
          </a:bodyPr>
          <a:lstStyle/>
          <a:p>
            <a:r>
              <a:rPr lang="en-US" altLang="en-US" sz="3200" b="1" dirty="0" smtClean="0">
                <a:solidFill>
                  <a:srgbClr val="FFFF00"/>
                </a:solidFill>
              </a:rPr>
              <a:t>Tropical Monsoon Forest </a:t>
            </a:r>
            <a:endParaRPr lang="en-US" sz="3200" dirty="0">
              <a:solidFill>
                <a:srgbClr val="FFFF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srcRect t="17585" b="15870"/>
          <a:stretch/>
        </p:blipFill>
        <p:spPr>
          <a:xfrm>
            <a:off x="0" y="328682"/>
            <a:ext cx="12192000" cy="6091241"/>
          </a:xfrm>
          <a:prstGeom prst="rect">
            <a:avLst/>
          </a:prstGeom>
        </p:spPr>
      </p:pic>
    </p:spTree>
    <p:extLst>
      <p:ext uri="{BB962C8B-B14F-4D97-AF65-F5344CB8AC3E}">
        <p14:creationId xmlns:p14="http://schemas.microsoft.com/office/powerpoint/2010/main" val="1230921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8600" y="0"/>
            <a:ext cx="8229600" cy="1143000"/>
          </a:xfrm>
          <a:effectLst>
            <a:outerShdw blurRad="50800" dist="50800" dir="5400000" algn="ctr" rotWithShape="0">
              <a:schemeClr val="bg1"/>
            </a:outerShdw>
          </a:effectLst>
        </p:spPr>
        <p:txBody>
          <a:bodyPr/>
          <a:lstStyle/>
          <a:p>
            <a:r>
              <a:rPr lang="en-US" altLang="en-US" dirty="0" smtClean="0">
                <a:latin typeface="Arial Black" panose="020B0A04020102020204" pitchFamily="34" charset="0"/>
              </a:rPr>
              <a:t>Deciduous </a:t>
            </a:r>
            <a:r>
              <a:rPr lang="en-US" altLang="en-US" dirty="0">
                <a:latin typeface="Arial Black" panose="020B0A04020102020204" pitchFamily="34" charset="0"/>
              </a:rPr>
              <a:t>Forest</a:t>
            </a:r>
          </a:p>
        </p:txBody>
      </p:sp>
      <p:sp>
        <p:nvSpPr>
          <p:cNvPr id="10243" name="Rectangle 3"/>
          <p:cNvSpPr>
            <a:spLocks noGrp="1" noChangeArrowheads="1"/>
          </p:cNvSpPr>
          <p:nvPr>
            <p:ph idx="1"/>
          </p:nvPr>
        </p:nvSpPr>
        <p:spPr>
          <a:xfrm>
            <a:off x="228600" y="1066800"/>
            <a:ext cx="7010400" cy="3230563"/>
          </a:xfrm>
        </p:spPr>
        <p:txBody>
          <a:bodyPr>
            <a:noAutofit/>
          </a:bodyPr>
          <a:lstStyle/>
          <a:p>
            <a:pPr>
              <a:lnSpc>
                <a:spcPct val="90000"/>
              </a:lnSpc>
            </a:pPr>
            <a:r>
              <a:rPr lang="en-US" altLang="en-US" sz="3200" b="1" dirty="0">
                <a:solidFill>
                  <a:schemeClr val="accent2">
                    <a:lumMod val="50000"/>
                  </a:schemeClr>
                </a:solidFill>
              </a:rPr>
              <a:t>Temperature varies</a:t>
            </a:r>
          </a:p>
          <a:p>
            <a:pPr>
              <a:lnSpc>
                <a:spcPct val="90000"/>
              </a:lnSpc>
            </a:pPr>
            <a:r>
              <a:rPr lang="en-US" altLang="en-US" sz="3200" b="1" dirty="0">
                <a:solidFill>
                  <a:schemeClr val="accent2">
                    <a:lumMod val="50000"/>
                  </a:schemeClr>
                </a:solidFill>
              </a:rPr>
              <a:t>Soil is rich with decayed matter</a:t>
            </a:r>
          </a:p>
          <a:p>
            <a:pPr>
              <a:lnSpc>
                <a:spcPct val="90000"/>
              </a:lnSpc>
            </a:pPr>
            <a:r>
              <a:rPr lang="en-US" altLang="en-US" sz="3200" b="1" dirty="0">
                <a:solidFill>
                  <a:schemeClr val="accent2">
                    <a:lumMod val="50000"/>
                  </a:schemeClr>
                </a:solidFill>
              </a:rPr>
              <a:t>Plants consist of broad leave trees</a:t>
            </a:r>
          </a:p>
          <a:p>
            <a:pPr>
              <a:lnSpc>
                <a:spcPct val="90000"/>
              </a:lnSpc>
            </a:pPr>
            <a:r>
              <a:rPr lang="en-US" altLang="en-US" sz="3200" b="1" dirty="0">
                <a:solidFill>
                  <a:schemeClr val="accent2">
                    <a:lumMod val="50000"/>
                  </a:schemeClr>
                </a:solidFill>
              </a:rPr>
              <a:t>Includes animals such as squirrels, rabbits, skunks, and bear.</a:t>
            </a:r>
          </a:p>
          <a:p>
            <a:pPr>
              <a:lnSpc>
                <a:spcPct val="90000"/>
              </a:lnSpc>
            </a:pPr>
            <a:r>
              <a:rPr lang="en-US" altLang="en-US" sz="3200" b="1" dirty="0">
                <a:solidFill>
                  <a:schemeClr val="accent2">
                    <a:lumMod val="50000"/>
                  </a:schemeClr>
                </a:solidFill>
              </a:rPr>
              <a:t>Even precipitation throughout the year</a:t>
            </a:r>
          </a:p>
        </p:txBody>
      </p:sp>
      <p:pic>
        <p:nvPicPr>
          <p:cNvPr id="2" name="Picture 1"/>
          <p:cNvPicPr>
            <a:picLocks noChangeAspect="1"/>
          </p:cNvPicPr>
          <p:nvPr/>
        </p:nvPicPr>
        <p:blipFill>
          <a:blip r:embed="rId2"/>
          <a:stretch>
            <a:fillRect/>
          </a:stretch>
        </p:blipFill>
        <p:spPr>
          <a:xfrm>
            <a:off x="7270823" y="0"/>
            <a:ext cx="4921177" cy="3276600"/>
          </a:xfrm>
          <a:prstGeom prst="rect">
            <a:avLst/>
          </a:prstGeom>
        </p:spPr>
      </p:pic>
      <p:pic>
        <p:nvPicPr>
          <p:cNvPr id="3" name="Picture 2"/>
          <p:cNvPicPr>
            <a:picLocks noChangeAspect="1"/>
          </p:cNvPicPr>
          <p:nvPr/>
        </p:nvPicPr>
        <p:blipFill>
          <a:blip r:embed="rId3"/>
          <a:stretch>
            <a:fillRect/>
          </a:stretch>
        </p:blipFill>
        <p:spPr>
          <a:xfrm>
            <a:off x="7270823" y="3173744"/>
            <a:ext cx="4934429" cy="3700822"/>
          </a:xfrm>
          <a:prstGeom prst="rect">
            <a:avLst/>
          </a:prstGeom>
        </p:spPr>
      </p:pic>
      <p:pic>
        <p:nvPicPr>
          <p:cNvPr id="4" name="Picture 3"/>
          <p:cNvPicPr>
            <a:picLocks noChangeAspect="1"/>
          </p:cNvPicPr>
          <p:nvPr/>
        </p:nvPicPr>
        <p:blipFill>
          <a:blip r:embed="rId4"/>
          <a:stretch>
            <a:fillRect/>
          </a:stretch>
        </p:blipFill>
        <p:spPr>
          <a:xfrm>
            <a:off x="685800" y="4297363"/>
            <a:ext cx="5695950" cy="262827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82826"/>
            <a:ext cx="8229600" cy="1143000"/>
          </a:xfrm>
          <a:effectLst>
            <a:outerShdw blurRad="50800" dist="50800" dir="5400000" algn="ctr" rotWithShape="0">
              <a:schemeClr val="bg1"/>
            </a:outerShdw>
          </a:effectLst>
        </p:spPr>
        <p:txBody>
          <a:bodyPr/>
          <a:lstStyle/>
          <a:p>
            <a:r>
              <a:rPr lang="en-US" altLang="en-US" dirty="0">
                <a:latin typeface="Arial Black" panose="020B0A04020102020204" pitchFamily="34" charset="0"/>
              </a:rPr>
              <a:t>Coniferous Forest</a:t>
            </a:r>
          </a:p>
        </p:txBody>
      </p:sp>
      <p:sp>
        <p:nvSpPr>
          <p:cNvPr id="11267" name="Rectangle 3"/>
          <p:cNvSpPr>
            <a:spLocks noGrp="1" noChangeArrowheads="1"/>
          </p:cNvSpPr>
          <p:nvPr>
            <p:ph idx="1"/>
          </p:nvPr>
        </p:nvSpPr>
        <p:spPr>
          <a:xfrm>
            <a:off x="152400" y="1060174"/>
            <a:ext cx="7010400" cy="5569226"/>
          </a:xfrm>
        </p:spPr>
        <p:txBody>
          <a:bodyPr>
            <a:noAutofit/>
          </a:bodyPr>
          <a:lstStyle/>
          <a:p>
            <a:pPr>
              <a:lnSpc>
                <a:spcPct val="90000"/>
              </a:lnSpc>
            </a:pPr>
            <a:r>
              <a:rPr lang="en-US" altLang="en-US" sz="3600" b="1" dirty="0">
                <a:solidFill>
                  <a:schemeClr val="accent2">
                    <a:lumMod val="50000"/>
                  </a:schemeClr>
                </a:solidFill>
              </a:rPr>
              <a:t>Also called the taiga or boreal forest</a:t>
            </a:r>
          </a:p>
          <a:p>
            <a:pPr>
              <a:lnSpc>
                <a:spcPct val="90000"/>
              </a:lnSpc>
            </a:pPr>
            <a:r>
              <a:rPr lang="en-US" altLang="en-US" sz="3600" b="1" dirty="0">
                <a:solidFill>
                  <a:schemeClr val="accent2">
                    <a:lumMod val="50000"/>
                  </a:schemeClr>
                </a:solidFill>
              </a:rPr>
              <a:t>The largest terrestrial biome</a:t>
            </a:r>
          </a:p>
          <a:p>
            <a:r>
              <a:rPr lang="en-US" altLang="en-US" sz="3600" b="1" dirty="0" smtClean="0">
                <a:solidFill>
                  <a:schemeClr val="accent2">
                    <a:lumMod val="50000"/>
                  </a:schemeClr>
                </a:solidFill>
              </a:rPr>
              <a:t>Temperate Precipitation is </a:t>
            </a:r>
            <a:r>
              <a:rPr lang="en-US" altLang="en-US" sz="3600" b="1" dirty="0">
                <a:solidFill>
                  <a:schemeClr val="accent2">
                    <a:lumMod val="50000"/>
                  </a:schemeClr>
                </a:solidFill>
              </a:rPr>
              <a:t>primarily snow</a:t>
            </a:r>
          </a:p>
          <a:p>
            <a:pPr>
              <a:lnSpc>
                <a:spcPct val="90000"/>
              </a:lnSpc>
            </a:pPr>
            <a:r>
              <a:rPr lang="en-US" altLang="en-US" sz="3600" b="1" dirty="0">
                <a:solidFill>
                  <a:schemeClr val="accent2">
                    <a:lumMod val="50000"/>
                  </a:schemeClr>
                </a:solidFill>
              </a:rPr>
              <a:t>Soil is nutrient poor and acidic</a:t>
            </a:r>
          </a:p>
          <a:p>
            <a:pPr>
              <a:lnSpc>
                <a:spcPct val="90000"/>
              </a:lnSpc>
            </a:pPr>
            <a:r>
              <a:rPr lang="en-US" altLang="en-US" sz="3600" b="1" dirty="0">
                <a:solidFill>
                  <a:schemeClr val="accent2">
                    <a:lumMod val="50000"/>
                  </a:schemeClr>
                </a:solidFill>
              </a:rPr>
              <a:t>Flora is mostly conifers</a:t>
            </a:r>
          </a:p>
          <a:p>
            <a:pPr>
              <a:lnSpc>
                <a:spcPct val="90000"/>
              </a:lnSpc>
            </a:pPr>
            <a:r>
              <a:rPr lang="en-US" altLang="en-US" sz="3600" b="1" dirty="0">
                <a:solidFill>
                  <a:schemeClr val="accent2">
                    <a:lumMod val="50000"/>
                  </a:schemeClr>
                </a:solidFill>
              </a:rPr>
              <a:t>Animals include woodpeckers, hawks, moose, bear and lynx.</a:t>
            </a:r>
          </a:p>
          <a:p>
            <a:pPr>
              <a:lnSpc>
                <a:spcPct val="90000"/>
              </a:lnSpc>
              <a:buFontTx/>
              <a:buNone/>
            </a:pPr>
            <a:endParaRPr lang="en-US" altLang="en-US" sz="3600" b="1" dirty="0">
              <a:solidFill>
                <a:schemeClr val="accent2">
                  <a:lumMod val="50000"/>
                </a:schemeClr>
              </a:solidFill>
            </a:endParaRPr>
          </a:p>
        </p:txBody>
      </p:sp>
      <p:pic>
        <p:nvPicPr>
          <p:cNvPr id="2" name="Picture 1"/>
          <p:cNvPicPr>
            <a:picLocks noChangeAspect="1"/>
          </p:cNvPicPr>
          <p:nvPr/>
        </p:nvPicPr>
        <p:blipFill>
          <a:blip r:embed="rId2"/>
          <a:stretch>
            <a:fillRect/>
          </a:stretch>
        </p:blipFill>
        <p:spPr>
          <a:xfrm>
            <a:off x="6294481" y="3657600"/>
            <a:ext cx="5897519" cy="3190461"/>
          </a:xfrm>
          <a:prstGeom prst="rect">
            <a:avLst/>
          </a:prstGeom>
        </p:spPr>
      </p:pic>
      <p:pic>
        <p:nvPicPr>
          <p:cNvPr id="3" name="Picture 2"/>
          <p:cNvPicPr>
            <a:picLocks noChangeAspect="1"/>
          </p:cNvPicPr>
          <p:nvPr/>
        </p:nvPicPr>
        <p:blipFill rotWithShape="1">
          <a:blip r:embed="rId3"/>
          <a:srcRect t="5534"/>
          <a:stretch/>
        </p:blipFill>
        <p:spPr>
          <a:xfrm>
            <a:off x="6294481" y="-1"/>
            <a:ext cx="5884267" cy="3657601"/>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
            <a:ext cx="10515600" cy="762000"/>
          </a:xfrm>
        </p:spPr>
        <p:txBody>
          <a:bodyPr/>
          <a:lstStyle/>
          <a:p>
            <a:r>
              <a:rPr lang="en-US" dirty="0">
                <a:effectLst>
                  <a:outerShdw blurRad="50800" dist="50800" dir="5400000" algn="ctr" rotWithShape="0">
                    <a:schemeClr val="bg1"/>
                  </a:outerShdw>
                </a:effectLst>
                <a:latin typeface="Arial Black" panose="020B0A04020102020204" pitchFamily="34" charset="0"/>
              </a:rPr>
              <a:t>Temperate rainforest</a:t>
            </a:r>
          </a:p>
        </p:txBody>
      </p:sp>
      <p:sp>
        <p:nvSpPr>
          <p:cNvPr id="3" name="Content Placeholder 2"/>
          <p:cNvSpPr>
            <a:spLocks noGrp="1"/>
          </p:cNvSpPr>
          <p:nvPr>
            <p:ph idx="1"/>
          </p:nvPr>
        </p:nvSpPr>
        <p:spPr>
          <a:xfrm>
            <a:off x="0" y="725558"/>
            <a:ext cx="6858000" cy="6132442"/>
          </a:xfrm>
        </p:spPr>
        <p:txBody>
          <a:bodyPr>
            <a:normAutofit/>
          </a:bodyPr>
          <a:lstStyle/>
          <a:p>
            <a:r>
              <a:rPr lang="en-US" dirty="0"/>
              <a:t>As with the tropical rain forest, water is the main story here. </a:t>
            </a:r>
            <a:r>
              <a:rPr lang="en-US" dirty="0" smtClean="0"/>
              <a:t>The </a:t>
            </a:r>
            <a:r>
              <a:rPr lang="en-US" dirty="0"/>
              <a:t>high humidity means that epiphytes are much more common here than they are in the drier temperate deciduous forest. </a:t>
            </a:r>
            <a:r>
              <a:rPr lang="en-US" dirty="0" smtClean="0"/>
              <a:t>Plants </a:t>
            </a:r>
            <a:r>
              <a:rPr lang="en-US" dirty="0"/>
              <a:t>like mosses and ferns, which rely on water for reproduction, are also common here. </a:t>
            </a:r>
            <a:r>
              <a:rPr lang="en-US" dirty="0" smtClean="0"/>
              <a:t>Temperate </a:t>
            </a:r>
            <a:r>
              <a:rPr lang="en-US" dirty="0"/>
              <a:t>rainforests experience vast amounts of rainfall, but feature a cooler average temperature compared to tropical rainforests.</a:t>
            </a:r>
          </a:p>
        </p:txBody>
      </p:sp>
      <p:pic>
        <p:nvPicPr>
          <p:cNvPr id="4" name="Picture 3"/>
          <p:cNvPicPr>
            <a:picLocks noChangeAspect="1"/>
          </p:cNvPicPr>
          <p:nvPr/>
        </p:nvPicPr>
        <p:blipFill>
          <a:blip r:embed="rId2"/>
          <a:stretch>
            <a:fillRect/>
          </a:stretch>
        </p:blipFill>
        <p:spPr>
          <a:xfrm>
            <a:off x="6934200" y="1"/>
            <a:ext cx="5257800" cy="3943350"/>
          </a:xfrm>
          <a:prstGeom prst="rect">
            <a:avLst/>
          </a:prstGeom>
        </p:spPr>
      </p:pic>
      <p:pic>
        <p:nvPicPr>
          <p:cNvPr id="5" name="Picture 4"/>
          <p:cNvPicPr>
            <a:picLocks noChangeAspect="1"/>
          </p:cNvPicPr>
          <p:nvPr/>
        </p:nvPicPr>
        <p:blipFill>
          <a:blip r:embed="rId3"/>
          <a:stretch>
            <a:fillRect/>
          </a:stretch>
        </p:blipFill>
        <p:spPr>
          <a:xfrm>
            <a:off x="6934200" y="3397283"/>
            <a:ext cx="5257800" cy="3500060"/>
          </a:xfrm>
          <a:prstGeom prst="rect">
            <a:avLst/>
          </a:prstGeom>
        </p:spPr>
      </p:pic>
    </p:spTree>
    <p:extLst>
      <p:ext uri="{BB962C8B-B14F-4D97-AF65-F5344CB8AC3E}">
        <p14:creationId xmlns:p14="http://schemas.microsoft.com/office/powerpoint/2010/main" val="1513852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13" y="830807"/>
            <a:ext cx="12195313" cy="5472647"/>
          </a:xfrm>
          <a:prstGeom prst="rect">
            <a:avLst/>
          </a:prstGeom>
        </p:spPr>
      </p:pic>
    </p:spTree>
    <p:extLst>
      <p:ext uri="{BB962C8B-B14F-4D97-AF65-F5344CB8AC3E}">
        <p14:creationId xmlns:p14="http://schemas.microsoft.com/office/powerpoint/2010/main" val="1222471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5" y="-26503"/>
            <a:ext cx="10515600" cy="864704"/>
          </a:xfrm>
        </p:spPr>
        <p:txBody>
          <a:bodyPr/>
          <a:lstStyle/>
          <a:p>
            <a:r>
              <a:rPr lang="en-US" dirty="0" smtClean="0">
                <a:effectLst>
                  <a:outerShdw blurRad="50800" dist="50800" dir="5400000" algn="ctr" rotWithShape="0">
                    <a:schemeClr val="bg1"/>
                  </a:outerShdw>
                </a:effectLst>
                <a:latin typeface="Arial Black" panose="020B0A04020102020204" pitchFamily="34" charset="0"/>
              </a:rPr>
              <a:t>Chaparral &amp; </a:t>
            </a:r>
            <a:r>
              <a:rPr lang="en-US" dirty="0" err="1" smtClean="0">
                <a:effectLst>
                  <a:outerShdw blurRad="50800" dist="50800" dir="5400000" algn="ctr" rotWithShape="0">
                    <a:schemeClr val="bg1"/>
                  </a:outerShdw>
                </a:effectLst>
                <a:latin typeface="Arial Black" panose="020B0A04020102020204" pitchFamily="34" charset="0"/>
              </a:rPr>
              <a:t>Maquis</a:t>
            </a:r>
            <a:endParaRPr lang="en-US" dirty="0">
              <a:effectLst>
                <a:outerShdw blurRad="50800" dist="50800" dir="5400000" algn="ctr" rotWithShape="0">
                  <a:schemeClr val="bg1"/>
                </a:outerShdw>
              </a:effectLst>
              <a:latin typeface="Arial Black" panose="020B0A04020102020204" pitchFamily="34" charset="0"/>
            </a:endParaRPr>
          </a:p>
        </p:txBody>
      </p:sp>
      <p:sp>
        <p:nvSpPr>
          <p:cNvPr id="3" name="Content Placeholder 2"/>
          <p:cNvSpPr>
            <a:spLocks noGrp="1"/>
          </p:cNvSpPr>
          <p:nvPr>
            <p:ph idx="1"/>
          </p:nvPr>
        </p:nvSpPr>
        <p:spPr>
          <a:xfrm>
            <a:off x="152400" y="824948"/>
            <a:ext cx="6629400" cy="6033051"/>
          </a:xfrm>
        </p:spPr>
        <p:txBody>
          <a:bodyPr>
            <a:normAutofit fontScale="92500"/>
          </a:bodyPr>
          <a:lstStyle/>
          <a:p>
            <a:r>
              <a:rPr lang="en-US" dirty="0" smtClean="0"/>
              <a:t>Both are responses to the Mediterranean climate (hot dry summers and cool wet winters)</a:t>
            </a:r>
          </a:p>
          <a:p>
            <a:r>
              <a:rPr lang="en-US" b="1" dirty="0">
                <a:solidFill>
                  <a:srgbClr val="FFFF00"/>
                </a:solidFill>
                <a:effectLst>
                  <a:outerShdw blurRad="38100" dist="38100" dir="2700000" algn="tl">
                    <a:srgbClr val="000000">
                      <a:alpha val="43137"/>
                    </a:srgbClr>
                  </a:outerShdw>
                </a:effectLst>
              </a:rPr>
              <a:t>Chaparral</a:t>
            </a:r>
            <a:r>
              <a:rPr lang="en-US" dirty="0"/>
              <a:t> is a </a:t>
            </a:r>
            <a:r>
              <a:rPr lang="en-US" dirty="0" err="1"/>
              <a:t>shrubland</a:t>
            </a:r>
            <a:r>
              <a:rPr lang="en-US" dirty="0"/>
              <a:t> or heathland plant community found primarily in the US state of California and in the northern portion of the Baja </a:t>
            </a:r>
            <a:r>
              <a:rPr lang="en-US" dirty="0" smtClean="0"/>
              <a:t>California </a:t>
            </a:r>
            <a:r>
              <a:rPr lang="en-US" dirty="0"/>
              <a:t>Peninsula, Mexico. drought-tolerant plants with hard sclerophyllous evergreen leaves, as contrasted with the associated soft-leaved, drought-deciduous, scrub community of coastal sage </a:t>
            </a:r>
            <a:r>
              <a:rPr lang="en-US" dirty="0" smtClean="0"/>
              <a:t>scrub.</a:t>
            </a:r>
          </a:p>
          <a:p>
            <a:r>
              <a:rPr lang="en-US" b="1" dirty="0" err="1">
                <a:solidFill>
                  <a:srgbClr val="FFFF00"/>
                </a:solidFill>
                <a:effectLst>
                  <a:outerShdw blurRad="38100" dist="38100" dir="2700000" algn="tl">
                    <a:srgbClr val="000000">
                      <a:alpha val="43137"/>
                    </a:srgbClr>
                  </a:outerShdw>
                </a:effectLst>
              </a:rPr>
              <a:t>Maquis</a:t>
            </a:r>
            <a:r>
              <a:rPr lang="en-US" dirty="0"/>
              <a:t> (French) or </a:t>
            </a:r>
            <a:r>
              <a:rPr lang="en-US" b="1" dirty="0" err="1">
                <a:solidFill>
                  <a:srgbClr val="FFFF00"/>
                </a:solidFill>
                <a:effectLst>
                  <a:outerShdw blurRad="38100" dist="38100" dir="2700000" algn="tl">
                    <a:srgbClr val="000000">
                      <a:alpha val="43137"/>
                    </a:srgbClr>
                  </a:outerShdw>
                </a:effectLst>
              </a:rPr>
              <a:t>macchia</a:t>
            </a:r>
            <a:r>
              <a:rPr lang="en-US" dirty="0">
                <a:solidFill>
                  <a:srgbClr val="FFFF00"/>
                </a:solidFill>
                <a:effectLst>
                  <a:outerShdw blurRad="38100" dist="38100" dir="2700000" algn="tl">
                    <a:srgbClr val="000000">
                      <a:alpha val="43137"/>
                    </a:srgbClr>
                  </a:outerShdw>
                </a:effectLst>
              </a:rPr>
              <a:t> </a:t>
            </a:r>
            <a:r>
              <a:rPr lang="en-US" dirty="0"/>
              <a:t>(Italian: </a:t>
            </a:r>
            <a:r>
              <a:rPr lang="en-US" dirty="0" err="1"/>
              <a:t>macchia</a:t>
            </a:r>
            <a:r>
              <a:rPr lang="en-US" dirty="0"/>
              <a:t> </a:t>
            </a:r>
            <a:r>
              <a:rPr lang="en-US" dirty="0" err="1"/>
              <a:t>mediterranea</a:t>
            </a:r>
            <a:r>
              <a:rPr lang="en-US" dirty="0"/>
              <a:t>) is a </a:t>
            </a:r>
            <a:r>
              <a:rPr lang="en-US" dirty="0" err="1"/>
              <a:t>shrubland</a:t>
            </a:r>
            <a:r>
              <a:rPr lang="en-US" dirty="0"/>
              <a:t> biome in the Mediterranean region, typically consisting of densely growing evergreen shrubs</a:t>
            </a:r>
          </a:p>
        </p:txBody>
      </p:sp>
      <p:pic>
        <p:nvPicPr>
          <p:cNvPr id="5" name="Picture 4"/>
          <p:cNvPicPr>
            <a:picLocks noChangeAspect="1"/>
          </p:cNvPicPr>
          <p:nvPr/>
        </p:nvPicPr>
        <p:blipFill>
          <a:blip r:embed="rId2"/>
          <a:stretch>
            <a:fillRect/>
          </a:stretch>
        </p:blipFill>
        <p:spPr>
          <a:xfrm>
            <a:off x="7278637" y="3581400"/>
            <a:ext cx="4913363" cy="3276599"/>
          </a:xfrm>
          <a:prstGeom prst="rect">
            <a:avLst/>
          </a:prstGeom>
        </p:spPr>
      </p:pic>
      <p:pic>
        <p:nvPicPr>
          <p:cNvPr id="4" name="Picture 3"/>
          <p:cNvPicPr>
            <a:picLocks noChangeAspect="1"/>
          </p:cNvPicPr>
          <p:nvPr/>
        </p:nvPicPr>
        <p:blipFill>
          <a:blip r:embed="rId3"/>
          <a:stretch>
            <a:fillRect/>
          </a:stretch>
        </p:blipFill>
        <p:spPr>
          <a:xfrm>
            <a:off x="7279863" y="-26503"/>
            <a:ext cx="4912137" cy="3684103"/>
          </a:xfrm>
          <a:prstGeom prst="rect">
            <a:avLst/>
          </a:prstGeom>
        </p:spPr>
      </p:pic>
    </p:spTree>
    <p:extLst>
      <p:ext uri="{BB962C8B-B14F-4D97-AF65-F5344CB8AC3E}">
        <p14:creationId xmlns:p14="http://schemas.microsoft.com/office/powerpoint/2010/main" val="279458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371751"/>
            <a:ext cx="12192000" cy="6027697"/>
          </a:xfrm>
          <a:prstGeom prst="rect">
            <a:avLst/>
          </a:prstGeom>
        </p:spPr>
      </p:pic>
    </p:spTree>
    <p:extLst>
      <p:ext uri="{BB962C8B-B14F-4D97-AF65-F5344CB8AC3E}">
        <p14:creationId xmlns:p14="http://schemas.microsoft.com/office/powerpoint/2010/main" val="4294819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83" y="76200"/>
            <a:ext cx="10515600" cy="762000"/>
          </a:xfrm>
          <a:effectLst>
            <a:outerShdw blurRad="50800" dist="50800" dir="5400000" algn="ctr" rotWithShape="0">
              <a:schemeClr val="bg1"/>
            </a:outerShdw>
          </a:effectLst>
        </p:spPr>
        <p:txBody>
          <a:bodyPr/>
          <a:lstStyle/>
          <a:p>
            <a:r>
              <a:rPr lang="en-US" dirty="0" smtClean="0">
                <a:latin typeface="Arial Black" panose="020B0A04020102020204" pitchFamily="34" charset="0"/>
              </a:rPr>
              <a:t>Mountains</a:t>
            </a:r>
            <a:endParaRPr lang="en-US" dirty="0">
              <a:latin typeface="Arial Black" panose="020B0A04020102020204" pitchFamily="34" charset="0"/>
            </a:endParaRPr>
          </a:p>
        </p:txBody>
      </p:sp>
      <p:sp>
        <p:nvSpPr>
          <p:cNvPr id="3" name="Content Placeholder 2"/>
          <p:cNvSpPr>
            <a:spLocks noGrp="1"/>
          </p:cNvSpPr>
          <p:nvPr>
            <p:ph idx="1"/>
          </p:nvPr>
        </p:nvSpPr>
        <p:spPr>
          <a:xfrm>
            <a:off x="159026" y="685800"/>
            <a:ext cx="6400800" cy="6172200"/>
          </a:xfrm>
        </p:spPr>
        <p:txBody>
          <a:bodyPr>
            <a:normAutofit lnSpcReduction="10000"/>
          </a:bodyPr>
          <a:lstStyle/>
          <a:p>
            <a:r>
              <a:rPr lang="en-US" dirty="0" smtClean="0"/>
              <a:t>Mountain regions are so different, one from another, that it is hard to make too many generalizations about the life-communities that exist there. One factor is true, however. A major influence is elevation. As one moves up from the base, conditions (ecosystems) change. This is called altitudinal zonation. Influences:</a:t>
            </a:r>
          </a:p>
          <a:p>
            <a:pPr lvl="1"/>
            <a:r>
              <a:rPr lang="en-US" dirty="0" smtClean="0"/>
              <a:t>Elevation</a:t>
            </a:r>
          </a:p>
          <a:p>
            <a:pPr lvl="1"/>
            <a:r>
              <a:rPr lang="en-US" dirty="0" smtClean="0"/>
              <a:t>Latitude</a:t>
            </a:r>
          </a:p>
          <a:p>
            <a:pPr lvl="1"/>
            <a:r>
              <a:rPr lang="en-US" dirty="0" smtClean="0"/>
              <a:t>Direction (north to South, east to west, etc.)</a:t>
            </a:r>
          </a:p>
          <a:p>
            <a:pPr lvl="1"/>
            <a:r>
              <a:rPr lang="en-US" dirty="0" smtClean="0"/>
              <a:t>Prevailing winds</a:t>
            </a:r>
          </a:p>
          <a:p>
            <a:pPr lvl="1"/>
            <a:r>
              <a:rPr lang="en-US" dirty="0" smtClean="0"/>
              <a:t>Distance from large water bodies</a:t>
            </a:r>
          </a:p>
          <a:p>
            <a:pPr lvl="1"/>
            <a:r>
              <a:rPr lang="en-US" dirty="0" smtClean="0"/>
              <a:t>Length of exposure to sunlight</a:t>
            </a:r>
            <a:endParaRPr lang="en-US" dirty="0"/>
          </a:p>
          <a:p>
            <a:pPr lvl="1"/>
            <a:r>
              <a:rPr lang="en-US" dirty="0" smtClean="0"/>
              <a:t>The degree of slope of the land</a:t>
            </a:r>
            <a:endParaRPr lang="en-US" dirty="0"/>
          </a:p>
        </p:txBody>
      </p:sp>
      <p:pic>
        <p:nvPicPr>
          <p:cNvPr id="4" name="Picture 3"/>
          <p:cNvPicPr>
            <a:picLocks noChangeAspect="1"/>
          </p:cNvPicPr>
          <p:nvPr/>
        </p:nvPicPr>
        <p:blipFill>
          <a:blip r:embed="rId2"/>
          <a:stretch>
            <a:fillRect/>
          </a:stretch>
        </p:blipFill>
        <p:spPr>
          <a:xfrm>
            <a:off x="6546574" y="652670"/>
            <a:ext cx="5715000" cy="5715000"/>
          </a:xfrm>
          <a:prstGeom prst="rect">
            <a:avLst/>
          </a:prstGeom>
        </p:spPr>
      </p:pic>
    </p:spTree>
    <p:extLst>
      <p:ext uri="{BB962C8B-B14F-4D97-AF65-F5344CB8AC3E}">
        <p14:creationId xmlns:p14="http://schemas.microsoft.com/office/powerpoint/2010/main" val="2953156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50039" y="228600"/>
            <a:ext cx="12242040" cy="6400800"/>
          </a:xfrm>
          <a:prstGeom prst="rect">
            <a:avLst/>
          </a:prstGeom>
        </p:spPr>
      </p:pic>
    </p:spTree>
    <p:extLst>
      <p:ext uri="{BB962C8B-B14F-4D97-AF65-F5344CB8AC3E}">
        <p14:creationId xmlns:p14="http://schemas.microsoft.com/office/powerpoint/2010/main" val="3971026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spTree>
    <p:extLst>
      <p:ext uri="{BB962C8B-B14F-4D97-AF65-F5344CB8AC3E}">
        <p14:creationId xmlns:p14="http://schemas.microsoft.com/office/powerpoint/2010/main" val="18873580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6030" y="-37070"/>
            <a:ext cx="11519940" cy="6895070"/>
          </a:xfrm>
          <a:prstGeom prst="rect">
            <a:avLst/>
          </a:prstGeom>
        </p:spPr>
      </p:pic>
    </p:spTree>
    <p:extLst>
      <p:ext uri="{BB962C8B-B14F-4D97-AF65-F5344CB8AC3E}">
        <p14:creationId xmlns:p14="http://schemas.microsoft.com/office/powerpoint/2010/main" val="2229430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13800" b="1" dirty="0" smtClean="0"/>
              <a:t>Water Biomes</a:t>
            </a:r>
            <a:endParaRPr lang="en-US" sz="13800" b="1" dirty="0"/>
          </a:p>
        </p:txBody>
      </p:sp>
      <p:sp>
        <p:nvSpPr>
          <p:cNvPr id="7" name="Text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97883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10515600" cy="1325563"/>
          </a:xfrm>
        </p:spPr>
        <p:txBody>
          <a:bodyPr/>
          <a:lstStyle/>
          <a:p>
            <a:r>
              <a:rPr lang="en-US" dirty="0">
                <a:latin typeface="Arial Black" panose="020B0A04020102020204" pitchFamily="34" charset="0"/>
              </a:rPr>
              <a:t>Marine Biome</a:t>
            </a:r>
          </a:p>
        </p:txBody>
      </p:sp>
      <p:sp>
        <p:nvSpPr>
          <p:cNvPr id="3" name="Content Placeholder 2"/>
          <p:cNvSpPr>
            <a:spLocks noGrp="1"/>
          </p:cNvSpPr>
          <p:nvPr>
            <p:ph idx="1"/>
          </p:nvPr>
        </p:nvSpPr>
        <p:spPr>
          <a:xfrm>
            <a:off x="228600" y="1066800"/>
            <a:ext cx="5943600" cy="5638800"/>
          </a:xfrm>
        </p:spPr>
        <p:txBody>
          <a:bodyPr/>
          <a:lstStyle/>
          <a:p>
            <a:r>
              <a:rPr lang="en-US" dirty="0"/>
              <a:t>Consists of oceans, coral reefs, and estuaries</a:t>
            </a:r>
          </a:p>
          <a:p>
            <a:r>
              <a:rPr lang="en-US" dirty="0"/>
              <a:t>The ocean is the largest of all ecosystems.</a:t>
            </a:r>
          </a:p>
          <a:p>
            <a:r>
              <a:rPr lang="en-US" dirty="0"/>
              <a:t>The ocean contains a diverse array of plants and animals at various depth zones.</a:t>
            </a:r>
          </a:p>
          <a:p>
            <a:r>
              <a:rPr lang="en-US" dirty="0"/>
              <a:t>Coral reefs consist mainly of coral.</a:t>
            </a:r>
          </a:p>
          <a:p>
            <a:r>
              <a:rPr lang="en-US" dirty="0"/>
              <a:t>Estuaries are areas where fresh and salt water environments converge. Mangroves, oysters, crabs and marsh grasses are examples of species in this environment.</a:t>
            </a:r>
          </a:p>
          <a:p>
            <a:endParaRPr lang="en-US" dirty="0"/>
          </a:p>
          <a:p>
            <a:endParaRPr lang="en-US" dirty="0"/>
          </a:p>
        </p:txBody>
      </p:sp>
      <p:pic>
        <p:nvPicPr>
          <p:cNvPr id="4" name="Picture 3"/>
          <p:cNvPicPr>
            <a:picLocks noChangeAspect="1"/>
          </p:cNvPicPr>
          <p:nvPr/>
        </p:nvPicPr>
        <p:blipFill>
          <a:blip r:embed="rId3"/>
          <a:stretch>
            <a:fillRect/>
          </a:stretch>
        </p:blipFill>
        <p:spPr>
          <a:xfrm>
            <a:off x="6172200" y="0"/>
            <a:ext cx="6019800" cy="3386138"/>
          </a:xfrm>
          <a:prstGeom prst="rect">
            <a:avLst/>
          </a:prstGeom>
        </p:spPr>
      </p:pic>
      <p:pic>
        <p:nvPicPr>
          <p:cNvPr id="5" name="Picture 4"/>
          <p:cNvPicPr>
            <a:picLocks noChangeAspect="1"/>
          </p:cNvPicPr>
          <p:nvPr/>
        </p:nvPicPr>
        <p:blipFill>
          <a:blip r:embed="rId4"/>
          <a:stretch>
            <a:fillRect/>
          </a:stretch>
        </p:blipFill>
        <p:spPr>
          <a:xfrm>
            <a:off x="6172200" y="3362795"/>
            <a:ext cx="6029739" cy="3495205"/>
          </a:xfrm>
          <a:prstGeom prst="rect">
            <a:avLst/>
          </a:prstGeom>
        </p:spPr>
      </p:pic>
    </p:spTree>
    <p:extLst>
      <p:ext uri="{BB962C8B-B14F-4D97-AF65-F5344CB8AC3E}">
        <p14:creationId xmlns:p14="http://schemas.microsoft.com/office/powerpoint/2010/main" val="37851546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515600" cy="1325563"/>
          </a:xfrm>
        </p:spPr>
        <p:txBody>
          <a:bodyPr/>
          <a:lstStyle/>
          <a:p>
            <a:r>
              <a:rPr lang="en-US" dirty="0">
                <a:latin typeface="Arial Black" panose="020B0A04020102020204" pitchFamily="34" charset="0"/>
              </a:rPr>
              <a:t>Freshwater Biomes</a:t>
            </a:r>
          </a:p>
        </p:txBody>
      </p:sp>
      <p:sp>
        <p:nvSpPr>
          <p:cNvPr id="3" name="Content Placeholder 2"/>
          <p:cNvSpPr>
            <a:spLocks noGrp="1"/>
          </p:cNvSpPr>
          <p:nvPr>
            <p:ph idx="1"/>
          </p:nvPr>
        </p:nvSpPr>
        <p:spPr>
          <a:xfrm>
            <a:off x="304800" y="1219200"/>
            <a:ext cx="4495800" cy="5638800"/>
          </a:xfrm>
        </p:spPr>
        <p:txBody>
          <a:bodyPr/>
          <a:lstStyle/>
          <a:p>
            <a:r>
              <a:rPr lang="en-US" dirty="0"/>
              <a:t>Includes ponds, and lakes; streams and rivers, and wetlands.</a:t>
            </a:r>
          </a:p>
          <a:p>
            <a:r>
              <a:rPr lang="en-US" dirty="0"/>
              <a:t>Ponds and lakes have well lit zones and a variety of fish dominate this zone.</a:t>
            </a:r>
          </a:p>
          <a:p>
            <a:r>
              <a:rPr lang="en-US" dirty="0"/>
              <a:t>Streams and rivers move in one direction.</a:t>
            </a:r>
          </a:p>
          <a:p>
            <a:r>
              <a:rPr lang="en-US" dirty="0"/>
              <a:t>Wetlands are areas of standing water that support aquatic plants. </a:t>
            </a:r>
          </a:p>
          <a:p>
            <a:endParaRPr lang="en-US" dirty="0"/>
          </a:p>
          <a:p>
            <a:endParaRPr lang="en-US" dirty="0"/>
          </a:p>
        </p:txBody>
      </p:sp>
      <p:pic>
        <p:nvPicPr>
          <p:cNvPr id="4" name="Picture 3"/>
          <p:cNvPicPr>
            <a:picLocks noChangeAspect="1"/>
          </p:cNvPicPr>
          <p:nvPr/>
        </p:nvPicPr>
        <p:blipFill>
          <a:blip r:embed="rId3"/>
          <a:stretch>
            <a:fillRect/>
          </a:stretch>
        </p:blipFill>
        <p:spPr>
          <a:xfrm>
            <a:off x="7505148" y="-9939"/>
            <a:ext cx="4686852" cy="3515139"/>
          </a:xfrm>
          <a:prstGeom prst="rect">
            <a:avLst/>
          </a:prstGeom>
        </p:spPr>
      </p:pic>
      <p:pic>
        <p:nvPicPr>
          <p:cNvPr id="5" name="Picture 4"/>
          <p:cNvPicPr>
            <a:picLocks noChangeAspect="1"/>
          </p:cNvPicPr>
          <p:nvPr/>
        </p:nvPicPr>
        <p:blipFill rotWithShape="1">
          <a:blip r:embed="rId4"/>
          <a:srcRect b="7143"/>
          <a:stretch/>
        </p:blipFill>
        <p:spPr>
          <a:xfrm>
            <a:off x="7533033" y="3886200"/>
            <a:ext cx="4629150" cy="3086100"/>
          </a:xfrm>
          <a:prstGeom prst="rect">
            <a:avLst/>
          </a:prstGeom>
        </p:spPr>
      </p:pic>
      <p:pic>
        <p:nvPicPr>
          <p:cNvPr id="6" name="Picture 5"/>
          <p:cNvPicPr>
            <a:picLocks noChangeAspect="1"/>
          </p:cNvPicPr>
          <p:nvPr/>
        </p:nvPicPr>
        <p:blipFill>
          <a:blip r:embed="rId5"/>
          <a:stretch>
            <a:fillRect/>
          </a:stretch>
        </p:blipFill>
        <p:spPr>
          <a:xfrm>
            <a:off x="4986130" y="2328672"/>
            <a:ext cx="3505200" cy="2734056"/>
          </a:xfrm>
          <a:prstGeom prst="rect">
            <a:avLst/>
          </a:prstGeom>
        </p:spPr>
      </p:pic>
    </p:spTree>
    <p:extLst>
      <p:ext uri="{BB962C8B-B14F-4D97-AF65-F5344CB8AC3E}">
        <p14:creationId xmlns:p14="http://schemas.microsoft.com/office/powerpoint/2010/main" val="32219484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50" y="0"/>
            <a:ext cx="10515600" cy="1325563"/>
          </a:xfrm>
        </p:spPr>
        <p:txBody>
          <a:bodyPr/>
          <a:lstStyle/>
          <a:p>
            <a:r>
              <a:rPr lang="en-US" b="1" dirty="0" smtClean="0">
                <a:solidFill>
                  <a:srgbClr val="FF0000"/>
                </a:solidFill>
              </a:rPr>
              <a:t>Plankton</a:t>
            </a:r>
            <a:r>
              <a:rPr lang="en-US" dirty="0" smtClean="0"/>
              <a:t> = An extremely important part of the world ecosystem</a:t>
            </a:r>
            <a:endParaRPr lang="en-US" dirty="0"/>
          </a:p>
        </p:txBody>
      </p:sp>
      <p:sp>
        <p:nvSpPr>
          <p:cNvPr id="3" name="Content Placeholder 2"/>
          <p:cNvSpPr>
            <a:spLocks noGrp="1"/>
          </p:cNvSpPr>
          <p:nvPr>
            <p:ph idx="1"/>
          </p:nvPr>
        </p:nvSpPr>
        <p:spPr>
          <a:xfrm>
            <a:off x="304800" y="1325563"/>
            <a:ext cx="11582400" cy="1179203"/>
          </a:xfrm>
        </p:spPr>
        <p:txBody>
          <a:bodyPr>
            <a:normAutofit lnSpcReduction="10000"/>
          </a:bodyPr>
          <a:lstStyle/>
          <a:p>
            <a:r>
              <a:rPr lang="en-US" b="1" i="1" dirty="0" smtClean="0">
                <a:solidFill>
                  <a:srgbClr val="FF0000"/>
                </a:solidFill>
              </a:rPr>
              <a:t>Plankton</a:t>
            </a:r>
            <a:r>
              <a:rPr lang="en-US" b="1" dirty="0"/>
              <a:t>, marine and freshwater organisms that, because they are </a:t>
            </a:r>
            <a:r>
              <a:rPr lang="en-US" b="1" dirty="0" err="1"/>
              <a:t>nonmotile</a:t>
            </a:r>
            <a:r>
              <a:rPr lang="en-US" b="1" dirty="0"/>
              <a:t> or too small or weak to swim against the current, exist in a drifting state</a:t>
            </a:r>
            <a:r>
              <a:rPr lang="en-US" b="1" dirty="0" smtClean="0"/>
              <a:t>. </a:t>
            </a:r>
            <a:endParaRPr lang="en-US" b="1" dirty="0"/>
          </a:p>
        </p:txBody>
      </p:sp>
      <p:sp>
        <p:nvSpPr>
          <p:cNvPr id="4" name="Rectangle 1"/>
          <p:cNvSpPr>
            <a:spLocks noChangeArrowheads="1"/>
          </p:cNvSpPr>
          <p:nvPr/>
        </p:nvSpPr>
        <p:spPr bwMode="auto">
          <a:xfrm rot="10800000" flipV="1">
            <a:off x="533400" y="2504767"/>
            <a:ext cx="11353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Arial" panose="020B0604020202020204" pitchFamily="34" charset="0"/>
              </a:rPr>
              <a:t>There are two types of </a:t>
            </a:r>
            <a:r>
              <a:rPr kumimoji="0" lang="en-US" altLang="en-US" sz="2400" b="1" i="1" u="none" strike="noStrike" cap="none" normalizeH="0" baseline="0" dirty="0" smtClean="0">
                <a:ln>
                  <a:noFill/>
                </a:ln>
                <a:solidFill>
                  <a:schemeClr val="tx1"/>
                </a:solidFill>
                <a:effectLst/>
                <a:latin typeface="Arial" panose="020B0604020202020204" pitchFamily="34" charset="0"/>
              </a:rPr>
              <a:t>plankton</a:t>
            </a:r>
            <a:r>
              <a:rPr kumimoji="0" lang="en-US" altLang="en-US" sz="2400" b="1" i="0" u="none" strike="noStrike" cap="none" normalizeH="0" baseline="0" dirty="0" smtClean="0">
                <a:ln>
                  <a:noFill/>
                </a:ln>
                <a:solidFill>
                  <a:schemeClr val="tx1"/>
                </a:solidFill>
                <a:effectLst/>
                <a:latin typeface="Arial" panose="020B0604020202020204" pitchFamily="34" charset="0"/>
              </a:rPr>
              <a:t>: tiny plants--called phytoplankton, and weak-swimming animals--called zooplankton. </a:t>
            </a:r>
          </a:p>
        </p:txBody>
      </p:sp>
      <p:sp>
        <p:nvSpPr>
          <p:cNvPr id="9" name="TextBox 8"/>
          <p:cNvSpPr txBox="1"/>
          <p:nvPr/>
        </p:nvSpPr>
        <p:spPr>
          <a:xfrm>
            <a:off x="609600" y="3429000"/>
            <a:ext cx="10839450" cy="1569660"/>
          </a:xfrm>
          <a:prstGeom prst="rect">
            <a:avLst/>
          </a:prstGeom>
          <a:noFill/>
        </p:spPr>
        <p:txBody>
          <a:bodyPr wrap="square" rtlCol="0">
            <a:spAutoFit/>
          </a:bodyPr>
          <a:lstStyle/>
          <a:p>
            <a:r>
              <a:rPr lang="en-US" sz="2400" b="1" dirty="0" smtClean="0"/>
              <a:t>Plankton are the </a:t>
            </a:r>
            <a:r>
              <a:rPr lang="en-US" sz="2400" b="1" dirty="0" smtClean="0">
                <a:solidFill>
                  <a:srgbClr val="FF0000"/>
                </a:solidFill>
              </a:rPr>
              <a:t>base of the aquatic food chain</a:t>
            </a:r>
            <a:r>
              <a:rPr lang="en-US" sz="2400" b="1" dirty="0" smtClean="0"/>
              <a:t>. All omnivore and carnivore animal life in the ocean depend on plankton. If the plankton population decreases – the higher species will decrease in numbers because there isn’t enough food.</a:t>
            </a:r>
            <a:r>
              <a:rPr lang="en-US" sz="2400" b="1" dirty="0"/>
              <a:t>	</a:t>
            </a:r>
          </a:p>
        </p:txBody>
      </p:sp>
      <p:sp>
        <p:nvSpPr>
          <p:cNvPr id="10" name="Rectangle 9"/>
          <p:cNvSpPr/>
          <p:nvPr/>
        </p:nvSpPr>
        <p:spPr>
          <a:xfrm>
            <a:off x="609600" y="5091895"/>
            <a:ext cx="10591800" cy="1200329"/>
          </a:xfrm>
          <a:prstGeom prst="rect">
            <a:avLst/>
          </a:prstGeom>
        </p:spPr>
        <p:txBody>
          <a:bodyPr wrap="square">
            <a:spAutoFit/>
          </a:bodyPr>
          <a:lstStyle/>
          <a:p>
            <a:r>
              <a:rPr lang="en-US" sz="2400" b="1" dirty="0" smtClean="0"/>
              <a:t>Phytoplankton</a:t>
            </a:r>
            <a:r>
              <a:rPr lang="en-US" sz="2400" b="1" dirty="0"/>
              <a:t>, grow and get their own energy through photosynthesis and are responsible for producing an estimated </a:t>
            </a:r>
            <a:r>
              <a:rPr lang="en-US" sz="2400" b="1" dirty="0">
                <a:solidFill>
                  <a:srgbClr val="FF0000"/>
                </a:solidFill>
              </a:rPr>
              <a:t>80% of the world’s oxygen.</a:t>
            </a:r>
          </a:p>
        </p:txBody>
      </p:sp>
    </p:spTree>
    <p:extLst>
      <p:ext uri="{BB962C8B-B14F-4D97-AF65-F5344CB8AC3E}">
        <p14:creationId xmlns:p14="http://schemas.microsoft.com/office/powerpoint/2010/main" val="5647389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90600"/>
          </a:xfrm>
        </p:spPr>
        <p:txBody>
          <a:bodyPr>
            <a:normAutofit fontScale="90000"/>
          </a:bodyPr>
          <a:lstStyle/>
          <a:p>
            <a:r>
              <a:rPr lang="en-US" b="1" dirty="0" smtClean="0">
                <a:solidFill>
                  <a:schemeClr val="accent6">
                    <a:lumMod val="75000"/>
                  </a:schemeClr>
                </a:solidFill>
                <a:effectLst>
                  <a:glow rad="127000">
                    <a:srgbClr val="FFFF00"/>
                  </a:glow>
                </a:effectLst>
              </a:rPr>
              <a:t>Plankton are tiny, but they are mighty in the global ecosystem!</a:t>
            </a:r>
            <a:endParaRPr lang="en-US" b="1" dirty="0">
              <a:solidFill>
                <a:schemeClr val="accent6">
                  <a:lumMod val="75000"/>
                </a:schemeClr>
              </a:solidFill>
              <a:effectLst>
                <a:glow rad="127000">
                  <a:srgbClr val="FFFF00"/>
                </a:glow>
              </a:effectLst>
            </a:endParaRPr>
          </a:p>
        </p:txBody>
      </p:sp>
      <p:sp>
        <p:nvSpPr>
          <p:cNvPr id="3" name="Content Placeholder 2"/>
          <p:cNvSpPr>
            <a:spLocks noGrp="1"/>
          </p:cNvSpPr>
          <p:nvPr>
            <p:ph idx="1"/>
          </p:nvPr>
        </p:nvSpPr>
        <p:spPr>
          <a:xfrm>
            <a:off x="228600" y="1143000"/>
            <a:ext cx="11734800" cy="5715000"/>
          </a:xfrm>
        </p:spPr>
        <p:txBody>
          <a:bodyPr>
            <a:normAutofit/>
          </a:bodyPr>
          <a:lstStyle/>
          <a:p>
            <a:r>
              <a:rPr lang="en-US" dirty="0" smtClean="0"/>
              <a:t>Changes in the ocean can affect Plankton. We’ve known for years, we were aware that in El Nino years, the plankton supply of the coast of Peru declines and it hurt the fishing industry.</a:t>
            </a:r>
          </a:p>
          <a:p>
            <a:r>
              <a:rPr lang="en-US" dirty="0" smtClean="0"/>
              <a:t>Now we know it is a much bigger system of interrelated parts, not just offshore Peru. Humans have to stop using the oceans as their ultimate trash dump!</a:t>
            </a:r>
          </a:p>
          <a:p>
            <a:r>
              <a:rPr lang="en-US" dirty="0" smtClean="0"/>
              <a:t>Some things that may negatively affect the plankton population:</a:t>
            </a:r>
          </a:p>
          <a:p>
            <a:pPr lvl="1"/>
            <a:r>
              <a:rPr lang="en-US" dirty="0" smtClean="0"/>
              <a:t>Chemical and organic wastes (</a:t>
            </a:r>
            <a:r>
              <a:rPr lang="en-US" b="1" dirty="0" smtClean="0">
                <a:solidFill>
                  <a:srgbClr val="FF0000"/>
                </a:solidFill>
              </a:rPr>
              <a:t>pollution</a:t>
            </a:r>
            <a:r>
              <a:rPr lang="en-US" dirty="0" smtClean="0"/>
              <a:t>) that enter the oceans from major rivers and oil spills.</a:t>
            </a:r>
          </a:p>
          <a:p>
            <a:pPr lvl="1"/>
            <a:r>
              <a:rPr lang="en-US" dirty="0" smtClean="0"/>
              <a:t>A thinner ozone layer in the atmosphere allows more </a:t>
            </a:r>
            <a:r>
              <a:rPr lang="en-US" b="1" dirty="0" smtClean="0">
                <a:solidFill>
                  <a:srgbClr val="FF0000"/>
                </a:solidFill>
              </a:rPr>
              <a:t>ultraviolet radiation </a:t>
            </a:r>
            <a:r>
              <a:rPr lang="en-US" dirty="0" smtClean="0"/>
              <a:t>reach the ocean surface.</a:t>
            </a:r>
          </a:p>
          <a:p>
            <a:pPr lvl="1"/>
            <a:r>
              <a:rPr lang="en-US" dirty="0" smtClean="0"/>
              <a:t>Increased dissolved </a:t>
            </a:r>
            <a:r>
              <a:rPr lang="en-US" b="1" dirty="0" smtClean="0">
                <a:solidFill>
                  <a:srgbClr val="FF0000"/>
                </a:solidFill>
              </a:rPr>
              <a:t>CO</a:t>
            </a:r>
            <a:r>
              <a:rPr lang="en-US" b="1" baseline="-25000" dirty="0" smtClean="0">
                <a:solidFill>
                  <a:srgbClr val="FF0000"/>
                </a:solidFill>
              </a:rPr>
              <a:t>2</a:t>
            </a:r>
            <a:r>
              <a:rPr lang="en-US" dirty="0" smtClean="0"/>
              <a:t> in the water turns it more acidic (forms </a:t>
            </a:r>
            <a:r>
              <a:rPr lang="en-US" b="1" dirty="0" smtClean="0">
                <a:solidFill>
                  <a:srgbClr val="FF0000"/>
                </a:solidFill>
              </a:rPr>
              <a:t>carbonic acid</a:t>
            </a:r>
            <a:r>
              <a:rPr lang="en-US" dirty="0" smtClean="0"/>
              <a:t>)</a:t>
            </a:r>
          </a:p>
          <a:p>
            <a:pPr lvl="1"/>
            <a:r>
              <a:rPr lang="en-US" dirty="0" smtClean="0"/>
              <a:t>The ocean </a:t>
            </a:r>
            <a:r>
              <a:rPr lang="en-US" b="1" dirty="0" smtClean="0">
                <a:solidFill>
                  <a:srgbClr val="FF0000"/>
                </a:solidFill>
              </a:rPr>
              <a:t>temperatures have gone </a:t>
            </a:r>
            <a:r>
              <a:rPr lang="en-US" dirty="0" smtClean="0"/>
              <a:t>up a little (enough to harm coral) – In El Nino years, the water off Peru is warmer than usual and the plankton population is smaller.</a:t>
            </a:r>
            <a:endParaRPr lang="en-US" dirty="0"/>
          </a:p>
        </p:txBody>
      </p:sp>
    </p:spTree>
    <p:extLst>
      <p:ext uri="{BB962C8B-B14F-4D97-AF65-F5344CB8AC3E}">
        <p14:creationId xmlns:p14="http://schemas.microsoft.com/office/powerpoint/2010/main" val="12862802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0" y="0"/>
            <a:ext cx="12192000" cy="6487642"/>
          </a:xfrm>
          <a:prstGeom prst="rect">
            <a:avLst/>
          </a:prstGeom>
        </p:spPr>
      </p:pic>
    </p:spTree>
    <p:extLst>
      <p:ext uri="{BB962C8B-B14F-4D97-AF65-F5344CB8AC3E}">
        <p14:creationId xmlns:p14="http://schemas.microsoft.com/office/powerpoint/2010/main" val="39412506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76200"/>
            <a:ext cx="10515600" cy="1325563"/>
          </a:xfrm>
        </p:spPr>
        <p:txBody>
          <a:bodyPr/>
          <a:lstStyle/>
          <a:p>
            <a:r>
              <a:rPr lang="en-US" b="1" dirty="0" smtClean="0"/>
              <a:t>Essentials for Plant Life (base of the food chain for all living things.)</a:t>
            </a:r>
            <a:endParaRPr lang="en-US" b="1" dirty="0"/>
          </a:p>
        </p:txBody>
      </p:sp>
      <p:sp>
        <p:nvSpPr>
          <p:cNvPr id="5" name="Content Placeholder 4"/>
          <p:cNvSpPr>
            <a:spLocks noGrp="1"/>
          </p:cNvSpPr>
          <p:nvPr>
            <p:ph idx="1"/>
          </p:nvPr>
        </p:nvSpPr>
        <p:spPr/>
        <p:txBody>
          <a:bodyPr/>
          <a:lstStyle/>
          <a:p>
            <a:r>
              <a:rPr lang="en-US" b="1" dirty="0" smtClean="0">
                <a:solidFill>
                  <a:schemeClr val="accent4"/>
                </a:solidFill>
                <a:effectLst>
                  <a:outerShdw blurRad="38100" dist="38100" dir="2700000" algn="tl">
                    <a:srgbClr val="000000">
                      <a:alpha val="43137"/>
                    </a:srgbClr>
                  </a:outerShdw>
                </a:effectLst>
              </a:rPr>
              <a:t>Sunlight – The earth is truly solar powered!</a:t>
            </a:r>
          </a:p>
          <a:p>
            <a:endParaRPr lang="en-US" dirty="0"/>
          </a:p>
          <a:p>
            <a:r>
              <a:rPr lang="en-US" b="1" dirty="0" smtClean="0">
                <a:solidFill>
                  <a:srgbClr val="FF0000"/>
                </a:solidFill>
                <a:effectLst>
                  <a:outerShdw blurRad="38100" dist="38100" dir="2700000" algn="tl">
                    <a:srgbClr val="000000">
                      <a:alpha val="43137"/>
                    </a:srgbClr>
                  </a:outerShdw>
                </a:effectLst>
              </a:rPr>
              <a:t>Water</a:t>
            </a:r>
          </a:p>
          <a:p>
            <a:endParaRPr lang="en-US" dirty="0"/>
          </a:p>
          <a:p>
            <a:r>
              <a:rPr lang="en-US" b="1" dirty="0" smtClean="0"/>
              <a:t>Carbon Dioxide</a:t>
            </a:r>
          </a:p>
          <a:p>
            <a:endParaRPr lang="en-US" dirty="0"/>
          </a:p>
          <a:p>
            <a:r>
              <a:rPr lang="en-US" b="1" dirty="0" smtClean="0"/>
              <a:t>Healthy soil: a mixture of finely weathered mineral matter, organic matter (living and dead), water, and air.</a:t>
            </a:r>
            <a:endParaRPr lang="en-US" b="1" dirty="0"/>
          </a:p>
        </p:txBody>
      </p:sp>
    </p:spTree>
    <p:extLst>
      <p:ext uri="{BB962C8B-B14F-4D97-AF65-F5344CB8AC3E}">
        <p14:creationId xmlns:p14="http://schemas.microsoft.com/office/powerpoint/2010/main" val="34157691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6752" y="28575"/>
            <a:ext cx="3035247" cy="6810375"/>
          </a:xfrm>
        </p:spPr>
        <p:txBody>
          <a:bodyPr/>
          <a:lstStyle/>
          <a:p>
            <a:r>
              <a:rPr lang="en-US" b="1" dirty="0" smtClean="0"/>
              <a:t>Nature will maintain plant life wherever the possibility exists. </a:t>
            </a:r>
            <a:r>
              <a:rPr lang="en-US" b="1" dirty="0" smtClean="0">
                <a:solidFill>
                  <a:srgbClr val="FF0000"/>
                </a:solidFill>
              </a:rPr>
              <a:t>Nature is tenacious.  </a:t>
            </a:r>
            <a:endParaRPr lang="en-US" b="1"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56753" cy="6838950"/>
          </a:xfrm>
        </p:spPr>
      </p:pic>
    </p:spTree>
    <p:extLst>
      <p:ext uri="{BB962C8B-B14F-4D97-AF65-F5344CB8AC3E}">
        <p14:creationId xmlns:p14="http://schemas.microsoft.com/office/powerpoint/2010/main" val="2957180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606675"/>
          </a:xfrm>
        </p:spPr>
        <p:txBody>
          <a:bodyPr>
            <a:noAutofit/>
          </a:bodyPr>
          <a:lstStyle/>
          <a:p>
            <a:r>
              <a:rPr lang="en-US" sz="5400" b="1" dirty="0" smtClean="0">
                <a:solidFill>
                  <a:srgbClr val="FF0000"/>
                </a:solidFill>
              </a:rPr>
              <a:t>Tenacious</a:t>
            </a:r>
            <a:r>
              <a:rPr lang="en-US" b="1" dirty="0" smtClean="0">
                <a:solidFill>
                  <a:srgbClr val="FF0000"/>
                </a:solidFill>
              </a:rPr>
              <a:t> </a:t>
            </a:r>
            <a:r>
              <a:rPr lang="en-US" b="1" dirty="0">
                <a:solidFill>
                  <a:srgbClr val="FF0000"/>
                </a:solidFill>
              </a:rPr>
              <a:t>meaning: </a:t>
            </a:r>
            <a:r>
              <a:rPr lang="en-US" b="1" dirty="0"/>
              <a:t>1. </a:t>
            </a:r>
            <a:r>
              <a:rPr lang="en-US" b="1" dirty="0">
                <a:solidFill>
                  <a:srgbClr val="7030A0"/>
                </a:solidFill>
              </a:rPr>
              <a:t>holding tightly onto </a:t>
            </a:r>
            <a:r>
              <a:rPr lang="en-US" b="1" dirty="0"/>
              <a:t>something, or keeping an opinion in a determined way: </a:t>
            </a:r>
            <a:r>
              <a:rPr lang="en-US" b="1" dirty="0" smtClean="0"/>
              <a:t>2. </a:t>
            </a:r>
            <a:r>
              <a:rPr lang="en-US" b="1" dirty="0"/>
              <a:t>persisting in existence; </a:t>
            </a:r>
            <a:r>
              <a:rPr lang="en-US" b="1" dirty="0">
                <a:solidFill>
                  <a:srgbClr val="7030A0"/>
                </a:solidFill>
              </a:rPr>
              <a:t>not easily dispelled</a:t>
            </a:r>
            <a:r>
              <a:rPr lang="en-US" b="1" dirty="0" smtClean="0"/>
              <a:t>. 3. </a:t>
            </a:r>
            <a:r>
              <a:rPr lang="en-US" b="1" dirty="0">
                <a:solidFill>
                  <a:srgbClr val="7030A0"/>
                </a:solidFill>
              </a:rPr>
              <a:t>unwilling to accept defeat or stop doing </a:t>
            </a:r>
            <a:r>
              <a:rPr lang="en-US" b="1" dirty="0"/>
              <a:t>or having ...</a:t>
            </a:r>
          </a:p>
        </p:txBody>
      </p:sp>
      <p:sp>
        <p:nvSpPr>
          <p:cNvPr id="3" name="Content Placeholder 2"/>
          <p:cNvSpPr>
            <a:spLocks noGrp="1"/>
          </p:cNvSpPr>
          <p:nvPr>
            <p:ph idx="1"/>
          </p:nvPr>
        </p:nvSpPr>
        <p:spPr>
          <a:xfrm>
            <a:off x="228600" y="3581400"/>
            <a:ext cx="11963400" cy="3276600"/>
          </a:xfrm>
        </p:spPr>
        <p:txBody>
          <a:bodyPr>
            <a:normAutofit/>
          </a:bodyPr>
          <a:lstStyle/>
          <a:p>
            <a:r>
              <a:rPr lang="en-US" sz="5400" b="1" dirty="0" smtClean="0">
                <a:solidFill>
                  <a:srgbClr val="FFC000"/>
                </a:solidFill>
                <a:effectLst>
                  <a:outerShdw blurRad="38100" dist="38100" dir="2700000" algn="tl">
                    <a:srgbClr val="FF0000">
                      <a:alpha val="43000"/>
                    </a:srgbClr>
                  </a:outerShdw>
                </a:effectLst>
              </a:rPr>
              <a:t>All living things will struggle to maintain their existence and will struggle to reproduce. These are the fundamental realities of all living things.</a:t>
            </a:r>
            <a:endParaRPr lang="en-US" sz="5400" b="1" dirty="0">
              <a:solidFill>
                <a:srgbClr val="FFC000"/>
              </a:solidFill>
              <a:effectLst>
                <a:outerShdw blurRad="38100" dist="38100" dir="2700000" algn="tl">
                  <a:srgbClr val="FF0000">
                    <a:alpha val="43000"/>
                  </a:srgbClr>
                </a:outerShdw>
              </a:effectLst>
            </a:endParaRPr>
          </a:p>
        </p:txBody>
      </p:sp>
    </p:spTree>
    <p:extLst>
      <p:ext uri="{BB962C8B-B14F-4D97-AF65-F5344CB8AC3E}">
        <p14:creationId xmlns:p14="http://schemas.microsoft.com/office/powerpoint/2010/main" val="995934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015144" y="0"/>
            <a:ext cx="5176856" cy="6858000"/>
          </a:xfrm>
          <a:prstGeom prst="rect">
            <a:avLst/>
          </a:prstGeom>
        </p:spPr>
      </p:pic>
      <p:sp>
        <p:nvSpPr>
          <p:cNvPr id="2" name="Title 1"/>
          <p:cNvSpPr>
            <a:spLocks noGrp="1"/>
          </p:cNvSpPr>
          <p:nvPr>
            <p:ph type="title"/>
          </p:nvPr>
        </p:nvSpPr>
        <p:spPr>
          <a:xfrm>
            <a:off x="4585447" y="365125"/>
            <a:ext cx="2429698" cy="1325563"/>
          </a:xfrm>
        </p:spPr>
        <p:txBody>
          <a:bodyPr>
            <a:normAutofit/>
          </a:bodyPr>
          <a:lstStyle/>
          <a:p>
            <a:pPr algn="ctr"/>
            <a:r>
              <a:rPr lang="en-US" b="1" dirty="0" smtClean="0">
                <a:solidFill>
                  <a:srgbClr val="FF0000"/>
                </a:solidFill>
                <a:effectLst>
                  <a:outerShdw blurRad="38100" dist="38100" dir="2700000" algn="tl">
                    <a:srgbClr val="000000">
                      <a:alpha val="43137"/>
                    </a:srgbClr>
                  </a:outerShdw>
                </a:effectLst>
              </a:rPr>
              <a:t>Tenacious</a:t>
            </a:r>
            <a:r>
              <a:rPr lang="en-US" sz="2400" b="1" dirty="0" smtClean="0"/>
              <a:t> </a:t>
            </a:r>
            <a:endParaRPr lang="en-US" sz="2400" b="1" dirty="0"/>
          </a:p>
        </p:txBody>
      </p:sp>
      <p:pic>
        <p:nvPicPr>
          <p:cNvPr id="4" name="Picture 3"/>
          <p:cNvPicPr>
            <a:picLocks noChangeAspect="1"/>
          </p:cNvPicPr>
          <p:nvPr/>
        </p:nvPicPr>
        <p:blipFill>
          <a:blip r:embed="rId3"/>
          <a:stretch>
            <a:fillRect/>
          </a:stretch>
        </p:blipFill>
        <p:spPr>
          <a:xfrm>
            <a:off x="0" y="0"/>
            <a:ext cx="4585447" cy="6858000"/>
          </a:xfrm>
          <a:prstGeom prst="rect">
            <a:avLst/>
          </a:prstGeom>
        </p:spPr>
      </p:pic>
      <p:pic>
        <p:nvPicPr>
          <p:cNvPr id="6" name="Picture 5"/>
          <p:cNvPicPr>
            <a:picLocks noChangeAspect="1"/>
          </p:cNvPicPr>
          <p:nvPr/>
        </p:nvPicPr>
        <p:blipFill>
          <a:blip r:embed="rId4"/>
          <a:stretch>
            <a:fillRect/>
          </a:stretch>
        </p:blipFill>
        <p:spPr>
          <a:xfrm>
            <a:off x="4226290" y="2667600"/>
            <a:ext cx="3148012" cy="4190400"/>
          </a:xfrm>
          <a:prstGeom prst="rect">
            <a:avLst/>
          </a:prstGeom>
        </p:spPr>
      </p:pic>
    </p:spTree>
    <p:extLst>
      <p:ext uri="{BB962C8B-B14F-4D97-AF65-F5344CB8AC3E}">
        <p14:creationId xmlns:p14="http://schemas.microsoft.com/office/powerpoint/2010/main" val="20692546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3455" y="-13138"/>
            <a:ext cx="10281979" cy="6858000"/>
          </a:xfrm>
        </p:spPr>
      </p:pic>
      <p:sp>
        <p:nvSpPr>
          <p:cNvPr id="2" name="Title 1"/>
          <p:cNvSpPr>
            <a:spLocks noGrp="1"/>
          </p:cNvSpPr>
          <p:nvPr>
            <p:ph type="title"/>
          </p:nvPr>
        </p:nvSpPr>
        <p:spPr>
          <a:xfrm>
            <a:off x="843455" y="365125"/>
            <a:ext cx="10281980" cy="1325563"/>
          </a:xfrm>
          <a:solidFill>
            <a:schemeClr val="accent6">
              <a:lumMod val="40000"/>
              <a:lumOff val="60000"/>
              <a:alpha val="42000"/>
            </a:schemeClr>
          </a:solidFill>
        </p:spPr>
        <p:txBody>
          <a:bodyPr>
            <a:noAutofit/>
          </a:bodyPr>
          <a:lstStyle/>
          <a:p>
            <a:pPr algn="ctr"/>
            <a:r>
              <a:rPr lang="en-US" sz="4800" b="1" dirty="0" smtClean="0">
                <a:solidFill>
                  <a:srgbClr val="FF0000"/>
                </a:solidFill>
                <a:effectLst>
                  <a:outerShdw blurRad="38100" dist="38100" dir="2700000" algn="tl">
                    <a:srgbClr val="000000">
                      <a:alpha val="43137"/>
                    </a:srgbClr>
                  </a:outerShdw>
                </a:effectLst>
              </a:rPr>
              <a:t>If left unattended, nature will reclaim what humans have made.</a:t>
            </a:r>
            <a:endParaRPr lang="en-US"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23484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393" y="-7883"/>
            <a:ext cx="5504793" cy="3646925"/>
          </a:xfrm>
          <a:prstGeom prst="rect">
            <a:avLst/>
          </a:prstGeom>
        </p:spPr>
      </p:pic>
      <p:pic>
        <p:nvPicPr>
          <p:cNvPr id="5" name="Picture 4"/>
          <p:cNvPicPr>
            <a:picLocks noChangeAspect="1"/>
          </p:cNvPicPr>
          <p:nvPr/>
        </p:nvPicPr>
        <p:blipFill>
          <a:blip r:embed="rId3"/>
          <a:stretch>
            <a:fillRect/>
          </a:stretch>
        </p:blipFill>
        <p:spPr>
          <a:xfrm>
            <a:off x="6705599" y="1"/>
            <a:ext cx="5531069" cy="3681234"/>
          </a:xfrm>
          <a:prstGeom prst="rect">
            <a:avLst/>
          </a:prstGeom>
        </p:spPr>
      </p:pic>
      <p:pic>
        <p:nvPicPr>
          <p:cNvPr id="6" name="Picture 5"/>
          <p:cNvPicPr>
            <a:picLocks noChangeAspect="1"/>
          </p:cNvPicPr>
          <p:nvPr/>
        </p:nvPicPr>
        <p:blipFill>
          <a:blip r:embed="rId4"/>
          <a:stretch>
            <a:fillRect/>
          </a:stretch>
        </p:blipFill>
        <p:spPr>
          <a:xfrm>
            <a:off x="-18393" y="3639042"/>
            <a:ext cx="6629400" cy="3299162"/>
          </a:xfrm>
          <a:prstGeom prst="rect">
            <a:avLst/>
          </a:prstGeom>
        </p:spPr>
      </p:pic>
      <p:pic>
        <p:nvPicPr>
          <p:cNvPr id="7" name="Picture 6"/>
          <p:cNvPicPr>
            <a:picLocks noChangeAspect="1"/>
          </p:cNvPicPr>
          <p:nvPr/>
        </p:nvPicPr>
        <p:blipFill>
          <a:blip r:embed="rId5"/>
          <a:stretch>
            <a:fillRect/>
          </a:stretch>
        </p:blipFill>
        <p:spPr>
          <a:xfrm>
            <a:off x="7543799" y="3631638"/>
            <a:ext cx="4690241" cy="3150162"/>
          </a:xfrm>
          <a:prstGeom prst="rect">
            <a:avLst/>
          </a:prstGeom>
        </p:spPr>
      </p:pic>
      <p:sp>
        <p:nvSpPr>
          <p:cNvPr id="2" name="Title 1"/>
          <p:cNvSpPr>
            <a:spLocks noGrp="1"/>
          </p:cNvSpPr>
          <p:nvPr>
            <p:ph type="title"/>
          </p:nvPr>
        </p:nvSpPr>
        <p:spPr>
          <a:xfrm>
            <a:off x="838200" y="2968856"/>
            <a:ext cx="10515600" cy="1325563"/>
          </a:xfrm>
        </p:spPr>
        <p:txBody>
          <a:bodyPr>
            <a:normAutofit/>
          </a:bodyPr>
          <a:lstStyle/>
          <a:p>
            <a:pPr algn="ctr"/>
            <a:r>
              <a:rPr lang="en-US" sz="6000" dirty="0" smtClean="0">
                <a:solidFill>
                  <a:schemeClr val="accent4"/>
                </a:solidFill>
                <a:effectLst>
                  <a:outerShdw blurRad="38100" dist="38100" dir="2700000" algn="tl">
                    <a:srgbClr val="000000">
                      <a:alpha val="43137"/>
                    </a:srgbClr>
                  </a:outerShdw>
                </a:effectLst>
                <a:latin typeface="Arial Black" panose="020B0A04020102020204" pitchFamily="34" charset="0"/>
              </a:rPr>
              <a:t>Reclaimed</a:t>
            </a:r>
            <a:endParaRPr lang="en-US" sz="2800" dirty="0">
              <a:solidFill>
                <a:schemeClr val="accent4"/>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426436876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TotalTime>
  <Words>1140</Words>
  <Application>Microsoft Office PowerPoint</Application>
  <PresentationFormat>Widescreen</PresentationFormat>
  <Paragraphs>108</Paragraphs>
  <Slides>36</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36</vt:i4>
      </vt:variant>
    </vt:vector>
  </HeadingPairs>
  <TitlesOfParts>
    <vt:vector size="42" baseType="lpstr">
      <vt:lpstr>Arial</vt:lpstr>
      <vt:lpstr>Arial Black</vt:lpstr>
      <vt:lpstr>Calibri</vt:lpstr>
      <vt:lpstr>Calibri Light</vt:lpstr>
      <vt:lpstr>Default Design</vt:lpstr>
      <vt:lpstr>1_Default Design</vt:lpstr>
      <vt:lpstr>PowerPoint Presentation</vt:lpstr>
      <vt:lpstr>FIRST, SOME TRUTHS ABOUT NATURE</vt:lpstr>
      <vt:lpstr>PowerPoint Presentation</vt:lpstr>
      <vt:lpstr>Essentials for Plant Life (base of the food chain for all living things.)</vt:lpstr>
      <vt:lpstr>Nature will maintain plant life wherever the possibility exists. Nature is tenacious.  </vt:lpstr>
      <vt:lpstr>Tenacious meaning: 1. holding tightly onto something, or keeping an opinion in a determined way: 2. persisting in existence; not easily dispelled. 3. unwilling to accept defeat or stop doing or having ...</vt:lpstr>
      <vt:lpstr>Tenacious </vt:lpstr>
      <vt:lpstr>If left unattended, nature will reclaim what humans have made.</vt:lpstr>
      <vt:lpstr>Reclaimed</vt:lpstr>
      <vt:lpstr>Reclaiming an abandoned fishing village</vt:lpstr>
      <vt:lpstr>PowerPoint Presentation</vt:lpstr>
      <vt:lpstr>What are Biomes?</vt:lpstr>
      <vt:lpstr>How are Biomes Classified?</vt:lpstr>
      <vt:lpstr>How Many Biomes Are There?</vt:lpstr>
      <vt:lpstr>PowerPoint Presentation</vt:lpstr>
      <vt:lpstr>Tundra</vt:lpstr>
      <vt:lpstr>Grasslands</vt:lpstr>
      <vt:lpstr>PowerPoint Presentation</vt:lpstr>
      <vt:lpstr>Desert</vt:lpstr>
      <vt:lpstr>Tropical Forests</vt:lpstr>
      <vt:lpstr>PowerPoint Presentation</vt:lpstr>
      <vt:lpstr>Deciduous Forest</vt:lpstr>
      <vt:lpstr>Coniferous Forest</vt:lpstr>
      <vt:lpstr>Temperate rainforest</vt:lpstr>
      <vt:lpstr>PowerPoint Presentation</vt:lpstr>
      <vt:lpstr>Chaparral &amp; Maquis</vt:lpstr>
      <vt:lpstr>PowerPoint Presentation</vt:lpstr>
      <vt:lpstr>Mountains</vt:lpstr>
      <vt:lpstr>PowerPoint Presentation</vt:lpstr>
      <vt:lpstr>PowerPoint Presentation</vt:lpstr>
      <vt:lpstr>Water Biomes</vt:lpstr>
      <vt:lpstr>Marine Biome</vt:lpstr>
      <vt:lpstr>Freshwater Biomes</vt:lpstr>
      <vt:lpstr>Plankton = An extremely important part of the world ecosystem</vt:lpstr>
      <vt:lpstr>Plankton are tiny, but they are mighty in the global ecosystem!</vt:lpstr>
      <vt:lpstr>PowerPoint Presentation</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Biomes</dc:title>
  <dc:creator>PHarrell</dc:creator>
  <cp:lastModifiedBy>Joseph Naumann</cp:lastModifiedBy>
  <cp:revision>41</cp:revision>
  <dcterms:created xsi:type="dcterms:W3CDTF">2007-07-20T00:27:17Z</dcterms:created>
  <dcterms:modified xsi:type="dcterms:W3CDTF">2018-11-07T21:12:00Z</dcterms:modified>
</cp:coreProperties>
</file>