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2" r:id="rId2"/>
    <p:sldId id="258" r:id="rId3"/>
    <p:sldId id="259" r:id="rId4"/>
    <p:sldId id="271" r:id="rId5"/>
    <p:sldId id="281" r:id="rId6"/>
    <p:sldId id="272" r:id="rId7"/>
    <p:sldId id="273" r:id="rId8"/>
    <p:sldId id="274" r:id="rId9"/>
    <p:sldId id="275" r:id="rId10"/>
    <p:sldId id="276" r:id="rId11"/>
    <p:sldId id="260" r:id="rId12"/>
    <p:sldId id="261" r:id="rId13"/>
    <p:sldId id="262" r:id="rId14"/>
    <p:sldId id="263" r:id="rId15"/>
    <p:sldId id="264" r:id="rId16"/>
    <p:sldId id="265" r:id="rId17"/>
    <p:sldId id="266" r:id="rId18"/>
    <p:sldId id="267" r:id="rId19"/>
    <p:sldId id="268" r:id="rId20"/>
    <p:sldId id="269" r:id="rId21"/>
    <p:sldId id="270" r:id="rId22"/>
    <p:sldId id="277" r:id="rId23"/>
    <p:sldId id="278" r:id="rId24"/>
    <p:sldId id="279" r:id="rId25"/>
    <p:sldId id="280" r:id="rId26"/>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9FF99"/>
    <a:srgbClr val="0AB212"/>
    <a:srgbClr val="92D050"/>
    <a:srgbClr val="20A21A"/>
    <a:srgbClr val="003300"/>
    <a:srgbClr val="006600"/>
    <a:srgbClr val="000000"/>
    <a:srgbClr val="0F591B"/>
    <a:srgbClr val="082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1" autoAdjust="0"/>
    <p:restoredTop sz="94660"/>
  </p:normalViewPr>
  <p:slideViewPr>
    <p:cSldViewPr snapToGrid="0">
      <p:cViewPr varScale="1">
        <p:scale>
          <a:sx n="91" d="100"/>
          <a:sy n="91" d="100"/>
        </p:scale>
        <p:origin x="102" y="42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691968F-1065-43A2-AC2F-86CEAF75D364}" type="slidenum">
              <a:rPr lang="en-GB" altLang="en-US"/>
              <a:pPr>
                <a:defRPr/>
              </a:pPr>
              <a:t>‹#›</a:t>
            </a:fld>
            <a:endParaRPr lang="en-GB" altLang="en-US"/>
          </a:p>
        </p:txBody>
      </p:sp>
    </p:spTree>
    <p:extLst>
      <p:ext uri="{BB962C8B-B14F-4D97-AF65-F5344CB8AC3E}">
        <p14:creationId xmlns:p14="http://schemas.microsoft.com/office/powerpoint/2010/main" val="1874740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CDD261-315C-4D75-9501-069FA573E25E}" type="slidenum">
              <a:rPr lang="en-GB" altLang="en-US"/>
              <a:pPr>
                <a:spcBef>
                  <a:spcPct val="0"/>
                </a:spcBef>
              </a:pPr>
              <a:t>2</a:t>
            </a:fld>
            <a:endParaRPr lang="en-GB" altLang="en-US"/>
          </a:p>
        </p:txBody>
      </p:sp>
      <p:sp>
        <p:nvSpPr>
          <p:cNvPr id="5123" name="Rectangle 2"/>
          <p:cNvSpPr>
            <a:spLocks noGrp="1" noRot="1" noChangeAspect="1" noChangeArrowheads="1" noTextEdit="1"/>
          </p:cNvSpPr>
          <p:nvPr>
            <p:ph type="sldImg"/>
          </p:nvPr>
        </p:nvSpPr>
        <p:spPr>
          <a:xfrm>
            <a:off x="381000" y="685800"/>
            <a:ext cx="6096000" cy="3429000"/>
          </a:xfrm>
          <a:ln/>
        </p:spPr>
      </p:sp>
      <p:sp>
        <p:nvSpPr>
          <p:cNvPr id="51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2536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6690732" y="2777038"/>
            <a:ext cx="5245203" cy="791349"/>
          </a:xfrm>
        </p:spPr>
        <p:txBody>
          <a:bodyPr/>
          <a:lstStyle>
            <a:lvl1pPr algn="r">
              <a:defRPr sz="3600" i="0">
                <a:solidFill>
                  <a:srgbClr val="003300"/>
                </a:solidFill>
              </a:defRPr>
            </a:lvl1pPr>
          </a:lstStyle>
          <a:p>
            <a:r>
              <a:rPr lang="en-US" smtClean="0"/>
              <a:t>Click to edit Master title style</a:t>
            </a:r>
            <a:endParaRPr lang="en-GB" dirty="0" smtClean="0"/>
          </a:p>
        </p:txBody>
      </p:sp>
      <p:sp>
        <p:nvSpPr>
          <p:cNvPr id="3" name="Rectangle 4"/>
          <p:cNvSpPr>
            <a:spLocks noGrp="1" noChangeArrowheads="1"/>
          </p:cNvSpPr>
          <p:nvPr>
            <p:ph type="dt" sz="half" idx="10"/>
          </p:nvPr>
        </p:nvSpPr>
        <p:spPr/>
        <p:txBody>
          <a:bodyPr/>
          <a:lstStyle>
            <a:lvl1pPr>
              <a:defRPr b="1">
                <a:solidFill>
                  <a:srgbClr val="003300"/>
                </a:solidFill>
              </a:defRPr>
            </a:lvl1pPr>
          </a:lstStyle>
          <a:p>
            <a:pPr>
              <a:defRPr/>
            </a:pPr>
            <a:endParaRPr lang="en-GB"/>
          </a:p>
        </p:txBody>
      </p:sp>
      <p:sp>
        <p:nvSpPr>
          <p:cNvPr id="4" name="Rectangle 5"/>
          <p:cNvSpPr>
            <a:spLocks noGrp="1" noChangeArrowheads="1"/>
          </p:cNvSpPr>
          <p:nvPr>
            <p:ph type="ftr" sz="quarter" idx="11"/>
          </p:nvPr>
        </p:nvSpPr>
        <p:spPr/>
        <p:txBody>
          <a:bodyPr/>
          <a:lstStyle>
            <a:lvl1pPr>
              <a:defRPr b="1">
                <a:solidFill>
                  <a:srgbClr val="003300"/>
                </a:solidFill>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solidFill>
                  <a:srgbClr val="003300"/>
                </a:solidFill>
              </a:defRPr>
            </a:lvl1pPr>
          </a:lstStyle>
          <a:p>
            <a:pPr>
              <a:defRPr/>
            </a:pPr>
            <a:fld id="{9F7B39EC-BFA2-4BCF-A738-7470F998C58F}" type="slidenum">
              <a:rPr lang="en-GB" altLang="en-US"/>
              <a:pPr>
                <a:defRPr/>
              </a:pPr>
              <a:t>‹#›</a:t>
            </a:fld>
            <a:endParaRPr lang="en-GB" altLang="en-US"/>
          </a:p>
        </p:txBody>
      </p:sp>
    </p:spTree>
    <p:extLst>
      <p:ext uri="{BB962C8B-B14F-4D97-AF65-F5344CB8AC3E}">
        <p14:creationId xmlns:p14="http://schemas.microsoft.com/office/powerpoint/2010/main" val="460142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4F9FF81-0609-44E0-BB31-28E366EB5138}" type="slidenum">
              <a:rPr lang="en-GB" altLang="en-US"/>
              <a:pPr>
                <a:defRPr/>
              </a:pPr>
              <a:t>‹#›</a:t>
            </a:fld>
            <a:endParaRPr lang="en-GB" altLang="en-US"/>
          </a:p>
        </p:txBody>
      </p:sp>
    </p:spTree>
    <p:extLst>
      <p:ext uri="{BB962C8B-B14F-4D97-AF65-F5344CB8AC3E}">
        <p14:creationId xmlns:p14="http://schemas.microsoft.com/office/powerpoint/2010/main" val="80787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8C68EC8-4DBF-4F21-97F3-D7720B547984}" type="slidenum">
              <a:rPr lang="en-GB" altLang="en-US"/>
              <a:pPr>
                <a:defRPr/>
              </a:pPr>
              <a:t>‹#›</a:t>
            </a:fld>
            <a:endParaRPr lang="en-GB" altLang="en-US"/>
          </a:p>
        </p:txBody>
      </p:sp>
    </p:spTree>
    <p:extLst>
      <p:ext uri="{BB962C8B-B14F-4D97-AF65-F5344CB8AC3E}">
        <p14:creationId xmlns:p14="http://schemas.microsoft.com/office/powerpoint/2010/main" val="899382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C8DEE85-5EEF-4952-AFBB-719CFB4FFEDB}" type="slidenum">
              <a:rPr lang="en-GB" altLang="en-US"/>
              <a:pPr>
                <a:defRPr/>
              </a:pPr>
              <a:t>‹#›</a:t>
            </a:fld>
            <a:endParaRPr lang="en-GB" altLang="en-US"/>
          </a:p>
        </p:txBody>
      </p:sp>
    </p:spTree>
    <p:extLst>
      <p:ext uri="{BB962C8B-B14F-4D97-AF65-F5344CB8AC3E}">
        <p14:creationId xmlns:p14="http://schemas.microsoft.com/office/powerpoint/2010/main" val="228118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FBB38E9-0AB8-4EE5-B9EB-A1A9302146F9}" type="slidenum">
              <a:rPr lang="en-GB" altLang="en-US"/>
              <a:pPr>
                <a:defRPr/>
              </a:pPr>
              <a:t>‹#›</a:t>
            </a:fld>
            <a:endParaRPr lang="en-GB" altLang="en-US"/>
          </a:p>
        </p:txBody>
      </p:sp>
    </p:spTree>
    <p:extLst>
      <p:ext uri="{BB962C8B-B14F-4D97-AF65-F5344CB8AC3E}">
        <p14:creationId xmlns:p14="http://schemas.microsoft.com/office/powerpoint/2010/main" val="346640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FA81C82-EB0B-4A75-BDAC-56AEDBA7842D}" type="slidenum">
              <a:rPr lang="en-GB" altLang="en-US"/>
              <a:pPr>
                <a:defRPr/>
              </a:pPr>
              <a:t>‹#›</a:t>
            </a:fld>
            <a:endParaRPr lang="en-GB" altLang="en-US"/>
          </a:p>
        </p:txBody>
      </p:sp>
    </p:spTree>
    <p:extLst>
      <p:ext uri="{BB962C8B-B14F-4D97-AF65-F5344CB8AC3E}">
        <p14:creationId xmlns:p14="http://schemas.microsoft.com/office/powerpoint/2010/main" val="285937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6E6B878-DF09-4FC4-8B9B-C04B1CA415F6}" type="slidenum">
              <a:rPr lang="en-GB" altLang="en-US"/>
              <a:pPr>
                <a:defRPr/>
              </a:pPr>
              <a:t>‹#›</a:t>
            </a:fld>
            <a:endParaRPr lang="en-GB" altLang="en-US"/>
          </a:p>
        </p:txBody>
      </p:sp>
    </p:spTree>
    <p:extLst>
      <p:ext uri="{BB962C8B-B14F-4D97-AF65-F5344CB8AC3E}">
        <p14:creationId xmlns:p14="http://schemas.microsoft.com/office/powerpoint/2010/main" val="78266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0C7695E-367E-44D0-8034-778539B4E8F3}" type="slidenum">
              <a:rPr lang="en-GB" altLang="en-US"/>
              <a:pPr>
                <a:defRPr/>
              </a:pPr>
              <a:t>‹#›</a:t>
            </a:fld>
            <a:endParaRPr lang="en-GB" altLang="en-US"/>
          </a:p>
        </p:txBody>
      </p:sp>
    </p:spTree>
    <p:extLst>
      <p:ext uri="{BB962C8B-B14F-4D97-AF65-F5344CB8AC3E}">
        <p14:creationId xmlns:p14="http://schemas.microsoft.com/office/powerpoint/2010/main" val="383798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684ED6C-DACE-4D0A-8B77-870795B7E525}" type="slidenum">
              <a:rPr lang="en-GB" altLang="en-US"/>
              <a:pPr>
                <a:defRPr/>
              </a:pPr>
              <a:t>‹#›</a:t>
            </a:fld>
            <a:endParaRPr lang="en-GB" altLang="en-US"/>
          </a:p>
        </p:txBody>
      </p:sp>
    </p:spTree>
    <p:extLst>
      <p:ext uri="{BB962C8B-B14F-4D97-AF65-F5344CB8AC3E}">
        <p14:creationId xmlns:p14="http://schemas.microsoft.com/office/powerpoint/2010/main" val="11327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A713939-CDC0-48AD-9B8C-EB3EF9DAB4B9}" type="slidenum">
              <a:rPr lang="en-GB" altLang="en-US"/>
              <a:pPr>
                <a:defRPr/>
              </a:pPr>
              <a:t>‹#›</a:t>
            </a:fld>
            <a:endParaRPr lang="en-GB" altLang="en-US"/>
          </a:p>
        </p:txBody>
      </p:sp>
    </p:spTree>
    <p:extLst>
      <p:ext uri="{BB962C8B-B14F-4D97-AF65-F5344CB8AC3E}">
        <p14:creationId xmlns:p14="http://schemas.microsoft.com/office/powerpoint/2010/main" val="255337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DD04820-6B4E-4EA3-B7FD-1A0C0C88C8E8}" type="slidenum">
              <a:rPr lang="en-GB" altLang="en-US"/>
              <a:pPr>
                <a:defRPr/>
              </a:pPr>
              <a:t>‹#›</a:t>
            </a:fld>
            <a:endParaRPr lang="en-GB" altLang="en-US"/>
          </a:p>
        </p:txBody>
      </p:sp>
    </p:spTree>
    <p:extLst>
      <p:ext uri="{BB962C8B-B14F-4D97-AF65-F5344CB8AC3E}">
        <p14:creationId xmlns:p14="http://schemas.microsoft.com/office/powerpoint/2010/main" val="403772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A5C74C9-117A-4784-82D8-039F578F20BD}" type="slidenum">
              <a:rPr lang="en-GB" altLang="en-US"/>
              <a:pPr>
                <a:defRPr/>
              </a:pPr>
              <a:t>‹#›</a:t>
            </a:fld>
            <a:endParaRPr lang="en-GB" altLang="en-US"/>
          </a:p>
        </p:txBody>
      </p:sp>
    </p:spTree>
    <p:extLst>
      <p:ext uri="{BB962C8B-B14F-4D97-AF65-F5344CB8AC3E}">
        <p14:creationId xmlns:p14="http://schemas.microsoft.com/office/powerpoint/2010/main" val="20873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260A15-8CC9-4300-893E-DDBA39B2018E}" type="slidenum">
              <a:rPr lang="en-GB" altLang="en-US"/>
              <a:pPr>
                <a:defRPr/>
              </a:pPr>
              <a:t>‹#›</a:t>
            </a:fld>
            <a:endParaRPr lang="en-GB" altLang="en-US"/>
          </a:p>
        </p:txBody>
      </p:sp>
    </p:spTree>
    <p:extLst>
      <p:ext uri="{BB962C8B-B14F-4D97-AF65-F5344CB8AC3E}">
        <p14:creationId xmlns:p14="http://schemas.microsoft.com/office/powerpoint/2010/main" val="47314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267200" y="274638"/>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282018" y="1600201"/>
            <a:ext cx="730038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1">
                <a:solidFill>
                  <a:srgbClr val="006600"/>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1">
                <a:solidFill>
                  <a:srgbClr val="006600"/>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1" smtClean="0">
                <a:solidFill>
                  <a:srgbClr val="006600"/>
                </a:solidFill>
              </a:defRPr>
            </a:lvl1pPr>
          </a:lstStyle>
          <a:p>
            <a:pPr>
              <a:defRPr/>
            </a:pPr>
            <a:fld id="{A121C962-A220-44D4-901A-9A1780D76CE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73"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ctr" rtl="0" eaLnBrk="1" fontAlgn="base" hangingPunct="1">
        <a:spcBef>
          <a:spcPct val="0"/>
        </a:spcBef>
        <a:spcAft>
          <a:spcPct val="0"/>
        </a:spcAft>
        <a:defRPr sz="2800" b="1">
          <a:solidFill>
            <a:srgbClr val="006600"/>
          </a:solidFill>
          <a:latin typeface="+mj-lt"/>
          <a:ea typeface="+mj-ea"/>
          <a:cs typeface="+mj-cs"/>
        </a:defRPr>
      </a:lvl1pPr>
      <a:lvl2pPr algn="ctr" rtl="0" eaLnBrk="1" fontAlgn="base" hangingPunct="1">
        <a:spcBef>
          <a:spcPct val="0"/>
        </a:spcBef>
        <a:spcAft>
          <a:spcPct val="0"/>
        </a:spcAft>
        <a:defRPr sz="2800" b="1">
          <a:solidFill>
            <a:srgbClr val="006600"/>
          </a:solidFill>
          <a:latin typeface="Arial" charset="0"/>
        </a:defRPr>
      </a:lvl2pPr>
      <a:lvl3pPr algn="ctr" rtl="0" eaLnBrk="1" fontAlgn="base" hangingPunct="1">
        <a:spcBef>
          <a:spcPct val="0"/>
        </a:spcBef>
        <a:spcAft>
          <a:spcPct val="0"/>
        </a:spcAft>
        <a:defRPr sz="2800" b="1">
          <a:solidFill>
            <a:srgbClr val="006600"/>
          </a:solidFill>
          <a:latin typeface="Arial" charset="0"/>
        </a:defRPr>
      </a:lvl3pPr>
      <a:lvl4pPr algn="ctr" rtl="0" eaLnBrk="1" fontAlgn="base" hangingPunct="1">
        <a:spcBef>
          <a:spcPct val="0"/>
        </a:spcBef>
        <a:spcAft>
          <a:spcPct val="0"/>
        </a:spcAft>
        <a:defRPr sz="2800" b="1">
          <a:solidFill>
            <a:srgbClr val="006600"/>
          </a:solidFill>
          <a:latin typeface="Arial" charset="0"/>
        </a:defRPr>
      </a:lvl4pPr>
      <a:lvl5pPr algn="ctr" rtl="0" eaLnBrk="1" fontAlgn="base" hangingPunct="1">
        <a:spcBef>
          <a:spcPct val="0"/>
        </a:spcBef>
        <a:spcAft>
          <a:spcPct val="0"/>
        </a:spcAft>
        <a:defRPr sz="2800" b="1">
          <a:solidFill>
            <a:srgbClr val="006600"/>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rgbClr val="0066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6600"/>
          </a:solidFill>
          <a:latin typeface="+mn-lt"/>
        </a:defRPr>
      </a:lvl2pPr>
      <a:lvl3pPr marL="1143000" indent="-228600" algn="l" rtl="0" eaLnBrk="1" fontAlgn="base" hangingPunct="1">
        <a:spcBef>
          <a:spcPct val="20000"/>
        </a:spcBef>
        <a:spcAft>
          <a:spcPct val="0"/>
        </a:spcAft>
        <a:buChar char="•"/>
        <a:defRPr sz="2400">
          <a:solidFill>
            <a:srgbClr val="006600"/>
          </a:solidFill>
          <a:latin typeface="+mn-lt"/>
        </a:defRPr>
      </a:lvl3pPr>
      <a:lvl4pPr marL="1600200" indent="-228600" algn="l" rtl="0" eaLnBrk="1" fontAlgn="base" hangingPunct="1">
        <a:spcBef>
          <a:spcPct val="20000"/>
        </a:spcBef>
        <a:spcAft>
          <a:spcPct val="0"/>
        </a:spcAft>
        <a:buChar char="–"/>
        <a:defRPr sz="2000">
          <a:solidFill>
            <a:srgbClr val="006600"/>
          </a:solidFill>
          <a:latin typeface="+mn-lt"/>
        </a:defRPr>
      </a:lvl4pPr>
      <a:lvl5pPr marL="2057400" indent="-228600" algn="l" rtl="0" eaLnBrk="1" fontAlgn="base" hangingPunct="1">
        <a:spcBef>
          <a:spcPct val="20000"/>
        </a:spcBef>
        <a:spcAft>
          <a:spcPct val="0"/>
        </a:spcAft>
        <a:buChar char="»"/>
        <a:defRPr sz="2000">
          <a:solidFill>
            <a:srgbClr val="006600"/>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0865487" cy="6858000"/>
          </a:xfrm>
          <a:prstGeom prst="rect">
            <a:avLst/>
          </a:prstGeom>
        </p:spPr>
      </p:pic>
    </p:spTree>
    <p:extLst>
      <p:ext uri="{BB962C8B-B14F-4D97-AF65-F5344CB8AC3E}">
        <p14:creationId xmlns:p14="http://schemas.microsoft.com/office/powerpoint/2010/main" val="2931461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323" y="0"/>
            <a:ext cx="9071572" cy="995881"/>
          </a:xfrm>
        </p:spPr>
        <p:txBody>
          <a:bodyPr/>
          <a:lstStyle/>
          <a:p>
            <a:r>
              <a:rPr lang="en-US" dirty="0" smtClean="0"/>
              <a:t>Research </a:t>
            </a:r>
            <a:r>
              <a:rPr lang="en-US" dirty="0"/>
              <a:t>and Education Are </a:t>
            </a:r>
            <a:r>
              <a:rPr lang="en-US" dirty="0" smtClean="0"/>
              <a:t>Linchpins of Increased </a:t>
            </a:r>
            <a:r>
              <a:rPr lang="en-US" dirty="0"/>
              <a:t>Productivity</a:t>
            </a:r>
          </a:p>
        </p:txBody>
      </p:sp>
      <p:sp>
        <p:nvSpPr>
          <p:cNvPr id="3" name="Content Placeholder 2"/>
          <p:cNvSpPr>
            <a:spLocks noGrp="1"/>
          </p:cNvSpPr>
          <p:nvPr>
            <p:ph idx="1"/>
          </p:nvPr>
        </p:nvSpPr>
        <p:spPr>
          <a:xfrm>
            <a:off x="5477347" y="1138474"/>
            <a:ext cx="6714653" cy="5719526"/>
          </a:xfrm>
        </p:spPr>
        <p:txBody>
          <a:bodyPr/>
          <a:lstStyle/>
          <a:p>
            <a:r>
              <a:rPr lang="en-US" dirty="0"/>
              <a:t>To increase productivity and yield, we need advanced </a:t>
            </a:r>
            <a:r>
              <a:rPr lang="en-US" dirty="0" smtClean="0"/>
              <a:t>research </a:t>
            </a:r>
            <a:r>
              <a:rPr lang="en-US" dirty="0"/>
              <a:t>and outreach. Developing new technologies </a:t>
            </a:r>
            <a:r>
              <a:rPr lang="en-US" dirty="0" smtClean="0"/>
              <a:t>must </a:t>
            </a:r>
            <a:r>
              <a:rPr lang="en-US" dirty="0"/>
              <a:t>go hand in hand </a:t>
            </a:r>
            <a:r>
              <a:rPr lang="en-US" dirty="0" smtClean="0"/>
              <a:t>with </a:t>
            </a:r>
            <a:r>
              <a:rPr lang="en-US" dirty="0"/>
              <a:t>education and extension </a:t>
            </a:r>
            <a:r>
              <a:rPr lang="en-US" dirty="0" smtClean="0"/>
              <a:t>services </a:t>
            </a:r>
            <a:r>
              <a:rPr lang="en-US" dirty="0"/>
              <a:t>to share improved production practices and </a:t>
            </a:r>
            <a:r>
              <a:rPr lang="en-US" dirty="0" smtClean="0"/>
              <a:t>technologies </a:t>
            </a:r>
            <a:r>
              <a:rPr lang="en-US" dirty="0"/>
              <a:t>with farmers. To be effective, </a:t>
            </a:r>
            <a:r>
              <a:rPr lang="en-US" dirty="0" smtClean="0"/>
              <a:t>technologies must </a:t>
            </a:r>
            <a:r>
              <a:rPr lang="en-US" dirty="0"/>
              <a:t>be </a:t>
            </a:r>
            <a:r>
              <a:rPr lang="en-US" b="1" dirty="0">
                <a:solidFill>
                  <a:srgbClr val="FF0000"/>
                </a:solidFill>
              </a:rPr>
              <a:t>appropriate to place and people</a:t>
            </a:r>
            <a:r>
              <a:rPr lang="en-US" dirty="0"/>
              <a:t>, recognizing the </a:t>
            </a:r>
            <a:r>
              <a:rPr lang="en-US" dirty="0" smtClean="0"/>
              <a:t>unique </a:t>
            </a:r>
            <a:r>
              <a:rPr lang="en-US" dirty="0"/>
              <a:t>characteristics of growing regions, cultures, and </a:t>
            </a:r>
            <a:r>
              <a:rPr lang="en-US" dirty="0" smtClean="0"/>
              <a:t>economic </a:t>
            </a:r>
            <a:r>
              <a:rPr lang="en-US" dirty="0"/>
              <a:t>and political conditions.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517" y="307427"/>
            <a:ext cx="2960633" cy="2960633"/>
          </a:xfrm>
          <a:prstGeom prst="rect">
            <a:avLst/>
          </a:prstGeom>
        </p:spPr>
      </p:pic>
    </p:spTree>
    <p:extLst>
      <p:ext uri="{BB962C8B-B14F-4D97-AF65-F5344CB8AC3E}">
        <p14:creationId xmlns:p14="http://schemas.microsoft.com/office/powerpoint/2010/main" val="1580274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4961298"/>
            <a:ext cx="10363200" cy="1362075"/>
          </a:xfrm>
        </p:spPr>
        <p:txBody>
          <a:bodyPr/>
          <a:lstStyle/>
          <a:p>
            <a:pPr algn="r"/>
            <a:r>
              <a:rPr lang="en-US" sz="9600" dirty="0" err="1" smtClean="0"/>
              <a:t>jordan</a:t>
            </a:r>
            <a:endParaRPr lang="en-US" sz="6000"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91896" y="-1"/>
            <a:ext cx="12383896" cy="4961299"/>
          </a:xfrm>
          <a:prstGeom prst="rect">
            <a:avLst/>
          </a:prstGeom>
        </p:spPr>
      </p:pic>
    </p:spTree>
    <p:extLst>
      <p:ext uri="{BB962C8B-B14F-4D97-AF65-F5344CB8AC3E}">
        <p14:creationId xmlns:p14="http://schemas.microsoft.com/office/powerpoint/2010/main" val="4105649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956" y="238425"/>
            <a:ext cx="6980222" cy="1143000"/>
          </a:xfrm>
        </p:spPr>
        <p:txBody>
          <a:bodyPr/>
          <a:lstStyle/>
          <a:p>
            <a:r>
              <a:rPr lang="en-US" sz="3600" dirty="0" smtClean="0"/>
              <a:t>Seriously short of water!</a:t>
            </a:r>
            <a:endParaRPr lang="en-US" sz="3600" dirty="0"/>
          </a:p>
        </p:txBody>
      </p:sp>
      <p:sp>
        <p:nvSpPr>
          <p:cNvPr id="3" name="Content Placeholder 2"/>
          <p:cNvSpPr>
            <a:spLocks noGrp="1"/>
          </p:cNvSpPr>
          <p:nvPr>
            <p:ph idx="1"/>
          </p:nvPr>
        </p:nvSpPr>
        <p:spPr>
          <a:xfrm>
            <a:off x="5241956" y="1720159"/>
            <a:ext cx="6980222" cy="4641396"/>
          </a:xfrm>
        </p:spPr>
        <p:txBody>
          <a:bodyPr/>
          <a:lstStyle/>
          <a:p>
            <a:r>
              <a:rPr lang="en-US" dirty="0"/>
              <a:t>One resource Jordan needs more of is water. The second most water-poor nation in the world, it has less than 150 cubic meters of water per person, per year. (The US has more than 9,000). Part of the problem is that the country is three-quarters desert. Another problem is agriculture. Farming sucks up half of Jordan’s water supply, but contributes only 3% to the country’s GDP. </a:t>
            </a:r>
          </a:p>
        </p:txBody>
      </p:sp>
    </p:spTree>
    <p:extLst>
      <p:ext uri="{BB962C8B-B14F-4D97-AF65-F5344CB8AC3E}">
        <p14:creationId xmlns:p14="http://schemas.microsoft.com/office/powerpoint/2010/main" val="3776140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1545" y="190123"/>
            <a:ext cx="6240856" cy="6500388"/>
          </a:xfrm>
        </p:spPr>
        <p:txBody>
          <a:bodyPr/>
          <a:lstStyle/>
          <a:p>
            <a:r>
              <a:rPr lang="en-US" dirty="0"/>
              <a:t>What Jordan does have is sunshine – and plenty of it. On average, the country gets about 330 days of sun per year for an hourly average of between 5 and 7kW of energy per square meter. That’s enough to power 100 traditional light bulbs, 10 washing machines or, perhaps most relevant for Jordan, one air conditioner. It’s one reason why the US government’s International Trade Administration calls renewable energy one of Jordan’s best-prospect industries.</a:t>
            </a:r>
          </a:p>
        </p:txBody>
      </p:sp>
    </p:spTree>
    <p:extLst>
      <p:ext uri="{BB962C8B-B14F-4D97-AF65-F5344CB8AC3E}">
        <p14:creationId xmlns:p14="http://schemas.microsoft.com/office/powerpoint/2010/main" val="2103233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seawater help?</a:t>
            </a:r>
            <a:endParaRPr lang="en-US" dirty="0"/>
          </a:p>
        </p:txBody>
      </p:sp>
      <p:sp>
        <p:nvSpPr>
          <p:cNvPr id="3" name="Content Placeholder 2"/>
          <p:cNvSpPr>
            <a:spLocks noGrp="1"/>
          </p:cNvSpPr>
          <p:nvPr>
            <p:ph idx="1"/>
          </p:nvPr>
        </p:nvSpPr>
        <p:spPr/>
        <p:txBody>
          <a:bodyPr/>
          <a:lstStyle/>
          <a:p>
            <a:r>
              <a:rPr lang="en-US" dirty="0"/>
              <a:t>Jordan also has seawater… sort of. Though mostly landlocked, with its access to the Mediterranean separated by Israel and Lebanon, 26km of the country borders the Red Sea. That isn’t much coastline – but with the approach being taken by the Sahara Forest Project, that may be all it needs.</a:t>
            </a:r>
          </a:p>
        </p:txBody>
      </p:sp>
    </p:spTree>
    <p:extLst>
      <p:ext uri="{BB962C8B-B14F-4D97-AF65-F5344CB8AC3E}">
        <p14:creationId xmlns:p14="http://schemas.microsoft.com/office/powerpoint/2010/main" val="3136322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74637"/>
            <a:ext cx="7924800" cy="1083383"/>
          </a:xfrm>
        </p:spPr>
        <p:txBody>
          <a:bodyPr/>
          <a:lstStyle/>
          <a:p>
            <a:r>
              <a:rPr lang="en-US" dirty="0" smtClean="0"/>
              <a:t>The </a:t>
            </a:r>
            <a:r>
              <a:rPr lang="en-US" dirty="0"/>
              <a:t>project tackles challenges of food production, water scarcity and renewable energy at the same time </a:t>
            </a:r>
          </a:p>
        </p:txBody>
      </p:sp>
      <p:pic>
        <p:nvPicPr>
          <p:cNvPr id="4" name="Content Placeholder 3"/>
          <p:cNvPicPr>
            <a:picLocks noGrp="1" noChangeAspect="1"/>
          </p:cNvPicPr>
          <p:nvPr>
            <p:ph idx="1"/>
          </p:nvPr>
        </p:nvPicPr>
        <p:blipFill>
          <a:blip r:embed="rId2"/>
          <a:stretch>
            <a:fillRect/>
          </a:stretch>
        </p:blipFill>
        <p:spPr>
          <a:xfrm>
            <a:off x="4891088" y="1552563"/>
            <a:ext cx="7300912" cy="4114243"/>
          </a:xfrm>
          <a:prstGeom prst="rect">
            <a:avLst/>
          </a:prstGeom>
        </p:spPr>
      </p:pic>
      <p:sp>
        <p:nvSpPr>
          <p:cNvPr id="5" name="Rectangle 4"/>
          <p:cNvSpPr/>
          <p:nvPr/>
        </p:nvSpPr>
        <p:spPr>
          <a:xfrm>
            <a:off x="5428215" y="5861349"/>
            <a:ext cx="6585734" cy="954107"/>
          </a:xfrm>
          <a:prstGeom prst="rect">
            <a:avLst/>
          </a:prstGeom>
        </p:spPr>
        <p:txBody>
          <a:bodyPr wrap="square">
            <a:spAutoFit/>
          </a:bodyPr>
          <a:lstStyle/>
          <a:p>
            <a:pPr algn="ctr"/>
            <a:r>
              <a:rPr lang="en-US" sz="2800" b="1" dirty="0">
                <a:solidFill>
                  <a:srgbClr val="FF0000"/>
                </a:solidFill>
              </a:rPr>
              <a:t>Currently, the country imports 98% of its food.</a:t>
            </a:r>
          </a:p>
        </p:txBody>
      </p:sp>
    </p:spTree>
    <p:extLst>
      <p:ext uri="{BB962C8B-B14F-4D97-AF65-F5344CB8AC3E}">
        <p14:creationId xmlns:p14="http://schemas.microsoft.com/office/powerpoint/2010/main" val="182313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project’s concept is elegant in its simplicity: Jordan’s solar energy desalinates the seawater, the desalinated water grows the crops (and the run-off cools the greenhouse) and the crops help plough carbon from the atmosphere back into the soil. Three </a:t>
            </a:r>
            <a:r>
              <a:rPr lang="en-US" dirty="0" err="1"/>
              <a:t>tentpole</a:t>
            </a:r>
            <a:r>
              <a:rPr lang="en-US" dirty="0"/>
              <a:t> challenges, tackled at once.</a:t>
            </a:r>
          </a:p>
        </p:txBody>
      </p:sp>
    </p:spTree>
    <p:extLst>
      <p:ext uri="{BB962C8B-B14F-4D97-AF65-F5344CB8AC3E}">
        <p14:creationId xmlns:p14="http://schemas.microsoft.com/office/powerpoint/2010/main" val="934366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0"/>
            <a:ext cx="7315200" cy="1143000"/>
          </a:xfrm>
        </p:spPr>
        <p:txBody>
          <a:bodyPr/>
          <a:lstStyle/>
          <a:p>
            <a:r>
              <a:rPr lang="en-US" dirty="0" smtClean="0"/>
              <a:t>Tomatoes growing in the greenhouse</a:t>
            </a:r>
            <a:endParaRPr lang="en-US" dirty="0"/>
          </a:p>
        </p:txBody>
      </p:sp>
      <p:pic>
        <p:nvPicPr>
          <p:cNvPr id="4" name="Content Placeholder 3"/>
          <p:cNvPicPr>
            <a:picLocks noGrp="1" noChangeAspect="1"/>
          </p:cNvPicPr>
          <p:nvPr>
            <p:ph idx="1"/>
          </p:nvPr>
        </p:nvPicPr>
        <p:blipFill>
          <a:blip r:embed="rId2"/>
          <a:stretch>
            <a:fillRect/>
          </a:stretch>
        </p:blipFill>
        <p:spPr>
          <a:xfrm>
            <a:off x="4891088" y="949720"/>
            <a:ext cx="7300912" cy="4106763"/>
          </a:xfrm>
          <a:prstGeom prst="rect">
            <a:avLst/>
          </a:prstGeom>
        </p:spPr>
      </p:pic>
      <p:sp>
        <p:nvSpPr>
          <p:cNvPr id="5" name="Rectangle 4"/>
          <p:cNvSpPr/>
          <p:nvPr/>
        </p:nvSpPr>
        <p:spPr>
          <a:xfrm>
            <a:off x="5691612" y="5248808"/>
            <a:ext cx="6500388" cy="1200329"/>
          </a:xfrm>
          <a:prstGeom prst="rect">
            <a:avLst/>
          </a:prstGeom>
        </p:spPr>
        <p:txBody>
          <a:bodyPr wrap="square">
            <a:spAutoFit/>
          </a:bodyPr>
          <a:lstStyle/>
          <a:p>
            <a:r>
              <a:rPr lang="en-US" sz="2400" dirty="0" smtClean="0"/>
              <a:t>The </a:t>
            </a:r>
            <a:r>
              <a:rPr lang="en-US" sz="2400" dirty="0"/>
              <a:t>team has already started tackling the difficulties of just how you use desalinated water to grow crops in the inhospitable desert.</a:t>
            </a:r>
          </a:p>
        </p:txBody>
      </p:sp>
    </p:spTree>
    <p:extLst>
      <p:ext uri="{BB962C8B-B14F-4D97-AF65-F5344CB8AC3E}">
        <p14:creationId xmlns:p14="http://schemas.microsoft.com/office/powerpoint/2010/main" val="449374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2018" y="90535"/>
            <a:ext cx="7759091" cy="6654297"/>
          </a:xfrm>
        </p:spPr>
        <p:txBody>
          <a:bodyPr/>
          <a:lstStyle/>
          <a:p>
            <a:r>
              <a:rPr lang="en-US" dirty="0"/>
              <a:t>With Jowett and facility manager Frank </a:t>
            </a:r>
            <a:r>
              <a:rPr lang="en-US" dirty="0" err="1"/>
              <a:t>Utsola</a:t>
            </a:r>
            <a:r>
              <a:rPr lang="en-US" dirty="0"/>
              <a:t>, I walk around the back of the greenhouse to the separate cooling room. The system is switched on: within what feels like moments, the air feels markedly more comfortable. The system can lower the temperature in the greenhouse by about 15C. In a region where summer days can get to 45C, unmanageable for even the heartiest of vegetables, this is key.</a:t>
            </a:r>
          </a:p>
          <a:p>
            <a:endParaRPr lang="en-US" dirty="0"/>
          </a:p>
        </p:txBody>
      </p:sp>
    </p:spTree>
    <p:extLst>
      <p:ext uri="{BB962C8B-B14F-4D97-AF65-F5344CB8AC3E}">
        <p14:creationId xmlns:p14="http://schemas.microsoft.com/office/powerpoint/2010/main" val="3555513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5515" y="196914"/>
            <a:ext cx="7300383" cy="4525963"/>
          </a:xfrm>
        </p:spPr>
        <p:txBody>
          <a:bodyPr/>
          <a:lstStyle/>
          <a:p>
            <a:r>
              <a:rPr lang="en-US" dirty="0"/>
              <a:t>How it works “is very easy to explain”, says </a:t>
            </a:r>
            <a:r>
              <a:rPr lang="en-US" dirty="0" err="1"/>
              <a:t>Utsola</a:t>
            </a:r>
            <a:r>
              <a:rPr lang="en-US" dirty="0"/>
              <a:t>. Salt water is pumped into a pipe that runs along the top of the wind-facing wall. The wall is covered with a sort of ‘blanket’ that draws the water down; when the wind blows through, the water evaporates, cooling the air. (It works the same way as hanging a damp towel in your house on a hot day). At the same time, the heavier salt is left behind.</a:t>
            </a:r>
          </a:p>
          <a:p>
            <a:endParaRPr lang="en-US" dirty="0"/>
          </a:p>
        </p:txBody>
      </p:sp>
    </p:spTree>
    <p:extLst>
      <p:ext uri="{BB962C8B-B14F-4D97-AF65-F5344CB8AC3E}">
        <p14:creationId xmlns:p14="http://schemas.microsoft.com/office/powerpoint/2010/main" val="171087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ctrTitle"/>
          </p:nvPr>
        </p:nvSpPr>
        <p:spPr>
          <a:xfrm>
            <a:off x="4616449" y="962025"/>
            <a:ext cx="7451819" cy="2070100"/>
          </a:xfrm>
        </p:spPr>
        <p:txBody>
          <a:bodyPr/>
          <a:lstStyle/>
          <a:p>
            <a:pPr eaLnBrk="1" hangingPunct="1"/>
            <a:r>
              <a:rPr lang="en-GB" altLang="en-US" sz="4800" dirty="0" smtClean="0">
                <a:solidFill>
                  <a:srgbClr val="20A21A"/>
                </a:solidFill>
                <a:effectLst>
                  <a:outerShdw blurRad="38100" dist="38100" dir="2700000" algn="tl">
                    <a:srgbClr val="000000">
                      <a:alpha val="43137"/>
                    </a:srgbClr>
                  </a:outerShdw>
                </a:effectLst>
              </a:rPr>
              <a:t>Agricultural Challenges</a:t>
            </a:r>
            <a:endParaRPr lang="en-GB" altLang="en-US" b="0" i="1" dirty="0" smtClean="0">
              <a:solidFill>
                <a:srgbClr val="20A21A"/>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8807" y="4386107"/>
            <a:ext cx="4710833" cy="2471893"/>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5241"/>
            <a:ext cx="12192000" cy="6842759"/>
          </a:xfrm>
          <a:prstGeom prst="rect">
            <a:avLst/>
          </a:prstGeom>
        </p:spPr>
      </p:pic>
      <p:sp>
        <p:nvSpPr>
          <p:cNvPr id="2" name="Title 1"/>
          <p:cNvSpPr>
            <a:spLocks noGrp="1"/>
          </p:cNvSpPr>
          <p:nvPr>
            <p:ph type="title"/>
          </p:nvPr>
        </p:nvSpPr>
        <p:spPr/>
        <p:txBody>
          <a:bodyPr/>
          <a:lstStyle/>
          <a:p>
            <a:r>
              <a:rPr lang="en-US" dirty="0" smtClean="0">
                <a:solidFill>
                  <a:schemeClr val="bg1"/>
                </a:solidFill>
              </a:rPr>
              <a:t>Desalinating air cooler</a:t>
            </a:r>
            <a:endParaRPr lang="en-US" dirty="0">
              <a:solidFill>
                <a:schemeClr val="bg1"/>
              </a:solidFill>
            </a:endParaRPr>
          </a:p>
        </p:txBody>
      </p:sp>
    </p:spTree>
    <p:extLst>
      <p:ext uri="{BB962C8B-B14F-4D97-AF65-F5344CB8AC3E}">
        <p14:creationId xmlns:p14="http://schemas.microsoft.com/office/powerpoint/2010/main" val="2233152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Challenge</a:t>
            </a:r>
            <a:endParaRPr lang="en-US" dirty="0"/>
          </a:p>
        </p:txBody>
      </p:sp>
      <p:sp>
        <p:nvSpPr>
          <p:cNvPr id="3" name="Content Placeholder 2"/>
          <p:cNvSpPr>
            <a:spLocks noGrp="1"/>
          </p:cNvSpPr>
          <p:nvPr>
            <p:ph idx="1"/>
          </p:nvPr>
        </p:nvSpPr>
        <p:spPr>
          <a:xfrm>
            <a:off x="5278170" y="1573041"/>
            <a:ext cx="6838385" cy="4918294"/>
          </a:xfrm>
        </p:spPr>
        <p:txBody>
          <a:bodyPr/>
          <a:lstStyle/>
          <a:p>
            <a:r>
              <a:rPr lang="en-US" dirty="0" smtClean="0"/>
              <a:t>Taking a successful experimental system and turning it into a cost-effective, </a:t>
            </a:r>
            <a:r>
              <a:rPr lang="en-US" dirty="0" err="1" smtClean="0"/>
              <a:t>lareg</a:t>
            </a:r>
            <a:r>
              <a:rPr lang="en-US" dirty="0" smtClean="0"/>
              <a:t>-scale agricultural system.</a:t>
            </a:r>
          </a:p>
          <a:p>
            <a:r>
              <a:rPr lang="en-US" dirty="0" smtClean="0"/>
              <a:t>Can enough food be produced to offset the cost of building and maintaining greenhouses and the cooling/desalinating machinery. The big plus is the cheap energy from solar power in a place where the sun shines almost every day.</a:t>
            </a:r>
            <a:endParaRPr lang="en-US" dirty="0"/>
          </a:p>
        </p:txBody>
      </p:sp>
    </p:spTree>
    <p:extLst>
      <p:ext uri="{BB962C8B-B14F-4D97-AF65-F5344CB8AC3E}">
        <p14:creationId xmlns:p14="http://schemas.microsoft.com/office/powerpoint/2010/main" val="4046417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2824370"/>
            <a:ext cx="11228916" cy="1936816"/>
          </a:xfrm>
          <a:solidFill>
            <a:schemeClr val="bg1">
              <a:alpha val="50000"/>
            </a:schemeClr>
          </a:solidFill>
        </p:spPr>
        <p:txBody>
          <a:bodyPr/>
          <a:lstStyle/>
          <a:p>
            <a:r>
              <a:rPr lang="en-US" dirty="0" smtClean="0">
                <a:solidFill>
                  <a:srgbClr val="20A21A"/>
                </a:solidFill>
                <a:effectLst>
                  <a:outerShdw blurRad="50800" dist="50800" dir="5400000" algn="ctr" rotWithShape="0">
                    <a:srgbClr val="FFFF00"/>
                  </a:outerShdw>
                </a:effectLst>
              </a:rPr>
              <a:t>The </a:t>
            </a:r>
            <a:r>
              <a:rPr lang="en-US" dirty="0">
                <a:solidFill>
                  <a:srgbClr val="20A21A"/>
                </a:solidFill>
                <a:effectLst>
                  <a:outerShdw blurRad="50800" dist="50800" dir="5400000" algn="ctr" rotWithShape="0">
                    <a:srgbClr val="FFFF00"/>
                  </a:outerShdw>
                </a:effectLst>
              </a:rPr>
              <a:t>Challenge of Meeting Future Demand for </a:t>
            </a:r>
            <a:r>
              <a:rPr lang="en-US" dirty="0" smtClean="0">
                <a:solidFill>
                  <a:srgbClr val="20A21A"/>
                </a:solidFill>
                <a:effectLst>
                  <a:outerShdw blurRad="50800" dist="50800" dir="5400000" algn="ctr" rotWithShape="0">
                    <a:srgbClr val="FFFF00"/>
                  </a:outerShdw>
                </a:effectLst>
              </a:rPr>
              <a:t>Food – Meeting </a:t>
            </a:r>
            <a:r>
              <a:rPr lang="en-US" dirty="0">
                <a:solidFill>
                  <a:srgbClr val="20A21A"/>
                </a:solidFill>
                <a:effectLst>
                  <a:outerShdw blurRad="50800" dist="50800" dir="5400000" algn="ctr" rotWithShape="0">
                    <a:srgbClr val="FFFF00"/>
                  </a:outerShdw>
                </a:effectLst>
              </a:rPr>
              <a:t>the Challenge</a:t>
            </a:r>
            <a:r>
              <a:rPr lang="en-US" dirty="0" smtClean="0">
                <a:solidFill>
                  <a:srgbClr val="20A21A"/>
                </a:solidFill>
                <a:effectLst>
                  <a:outerShdw blurRad="50800" dist="50800" dir="5400000" algn="ctr" rotWithShape="0">
                    <a:srgbClr val="FFFF00"/>
                  </a:outerShdw>
                </a:effectLst>
              </a:rPr>
              <a:t>: On </a:t>
            </a:r>
            <a:r>
              <a:rPr lang="en-US" dirty="0">
                <a:solidFill>
                  <a:srgbClr val="20A21A"/>
                </a:solidFill>
                <a:effectLst>
                  <a:outerShdw blurRad="50800" dist="50800" dir="5400000" algn="ctr" rotWithShape="0">
                    <a:srgbClr val="FFFF00"/>
                  </a:outerShdw>
                </a:effectLst>
              </a:rPr>
              <a:t>the Ground in Uganda</a:t>
            </a:r>
          </a:p>
        </p:txBody>
      </p:sp>
    </p:spTree>
    <p:extLst>
      <p:ext uri="{BB962C8B-B14F-4D97-AF65-F5344CB8AC3E}">
        <p14:creationId xmlns:p14="http://schemas.microsoft.com/office/powerpoint/2010/main" val="3118725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r>
              <a:rPr lang="en-US" dirty="0" err="1"/>
              <a:t>Saram</a:t>
            </a:r>
            <a:r>
              <a:rPr lang="en-US" dirty="0"/>
              <a:t> no longer farms in </a:t>
            </a:r>
            <a:br>
              <a:rPr lang="en-US" dirty="0"/>
            </a:br>
            <a:r>
              <a:rPr lang="en-US" dirty="0"/>
              <a:t>isolation</a:t>
            </a:r>
            <a:br>
              <a:rPr lang="en-US" dirty="0"/>
            </a:br>
            <a:r>
              <a:rPr lang="en-US" dirty="0"/>
              <a:t>. </a:t>
            </a:r>
          </a:p>
        </p:txBody>
      </p:sp>
      <p:pic>
        <p:nvPicPr>
          <p:cNvPr id="4" name="Content Placeholder 3"/>
          <p:cNvPicPr>
            <a:picLocks noGrp="1" noChangeAspect="1"/>
          </p:cNvPicPr>
          <p:nvPr>
            <p:ph idx="1"/>
          </p:nvPr>
        </p:nvPicPr>
        <p:blipFill>
          <a:blip r:embed="rId2"/>
          <a:stretch>
            <a:fillRect/>
          </a:stretch>
        </p:blipFill>
        <p:spPr>
          <a:xfrm>
            <a:off x="4067503" y="1048469"/>
            <a:ext cx="8124497" cy="58095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055" y="360636"/>
            <a:ext cx="1371600" cy="2857500"/>
          </a:xfrm>
          <a:prstGeom prst="rect">
            <a:avLst/>
          </a:prstGeom>
        </p:spPr>
      </p:pic>
    </p:spTree>
    <p:extLst>
      <p:ext uri="{BB962C8B-B14F-4D97-AF65-F5344CB8AC3E}">
        <p14:creationId xmlns:p14="http://schemas.microsoft.com/office/powerpoint/2010/main" val="242828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rgbClr val="92D050"/>
            </a:gs>
            <a:gs pos="53000">
              <a:srgbClr val="CCFFCC"/>
            </a:gs>
            <a:gs pos="83000">
              <a:srgbClr val="99FF99"/>
            </a:gs>
            <a:gs pos="100000">
              <a:srgbClr val="CCFFCC"/>
            </a:gs>
          </a:gsLst>
          <a:path path="rect">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248" y="388883"/>
            <a:ext cx="11624442" cy="6469117"/>
          </a:xfrm>
        </p:spPr>
        <p:txBody>
          <a:bodyPr/>
          <a:lstStyle/>
          <a:p>
            <a:r>
              <a:rPr lang="en-US" dirty="0"/>
              <a:t>Five years ago, </a:t>
            </a:r>
            <a:r>
              <a:rPr lang="en-US" dirty="0" err="1" smtClean="0"/>
              <a:t>Saram</a:t>
            </a:r>
            <a:r>
              <a:rPr lang="en-US" dirty="0" smtClean="0"/>
              <a:t> heard </a:t>
            </a:r>
            <a:r>
              <a:rPr lang="en-US" dirty="0"/>
              <a:t>about a Ugandan NGO </a:t>
            </a:r>
            <a:r>
              <a:rPr lang="en-US" dirty="0" smtClean="0"/>
              <a:t>– supported </a:t>
            </a:r>
            <a:r>
              <a:rPr lang="en-US" dirty="0"/>
              <a:t>by a U.S</a:t>
            </a:r>
            <a:r>
              <a:rPr lang="en-US" dirty="0" smtClean="0"/>
              <a:t>.-based </a:t>
            </a:r>
            <a:r>
              <a:rPr lang="en-US" dirty="0"/>
              <a:t>development NGO </a:t>
            </a:r>
            <a:r>
              <a:rPr lang="en-US" dirty="0" smtClean="0"/>
              <a:t>– that </a:t>
            </a:r>
            <a:r>
              <a:rPr lang="en-US" dirty="0"/>
              <a:t>was helping </a:t>
            </a:r>
            <a:r>
              <a:rPr lang="en-US" dirty="0" smtClean="0"/>
              <a:t>smallholder </a:t>
            </a:r>
            <a:r>
              <a:rPr lang="en-US" dirty="0"/>
              <a:t>farmers form farmer groups, grow better crops, reduce </a:t>
            </a:r>
            <a:r>
              <a:rPr lang="en-US" dirty="0" smtClean="0"/>
              <a:t>post-harvest waste, and </a:t>
            </a:r>
            <a:r>
              <a:rPr lang="en-US" dirty="0"/>
              <a:t>sell their surplus. </a:t>
            </a:r>
            <a:r>
              <a:rPr lang="en-US" dirty="0" err="1"/>
              <a:t>Saram</a:t>
            </a:r>
            <a:r>
              <a:rPr lang="en-US" dirty="0"/>
              <a:t> </a:t>
            </a:r>
            <a:r>
              <a:rPr lang="en-US" dirty="0" smtClean="0"/>
              <a:t>signed </a:t>
            </a:r>
            <a:r>
              <a:rPr lang="en-US" dirty="0"/>
              <a:t>up and was soon learning new techniques, </a:t>
            </a:r>
            <a:r>
              <a:rPr lang="en-US" dirty="0" smtClean="0"/>
              <a:t>such </a:t>
            </a:r>
            <a:r>
              <a:rPr lang="en-US" dirty="0"/>
              <a:t>as proper spacing and weeding of crops, how to cultivate </a:t>
            </a:r>
            <a:r>
              <a:rPr lang="en-US" dirty="0" smtClean="0"/>
              <a:t>better varieties </a:t>
            </a:r>
            <a:r>
              <a:rPr lang="en-US" dirty="0"/>
              <a:t>of </a:t>
            </a:r>
            <a:r>
              <a:rPr lang="en-US" dirty="0" smtClean="0"/>
              <a:t>vegetables, and how to use </a:t>
            </a:r>
            <a:r>
              <a:rPr lang="en-US" dirty="0"/>
              <a:t>simple technologies such as maize cribs and elevated </a:t>
            </a:r>
            <a:r>
              <a:rPr lang="en-US" dirty="0" smtClean="0"/>
              <a:t>cassava-drying racks </a:t>
            </a:r>
            <a:r>
              <a:rPr lang="en-US" dirty="0"/>
              <a:t>to reduce </a:t>
            </a:r>
            <a:r>
              <a:rPr lang="en-US" dirty="0" smtClean="0"/>
              <a:t>post-harvest </a:t>
            </a:r>
            <a:r>
              <a:rPr lang="en-US" dirty="0"/>
              <a:t>losses. She also now grows vitamin </a:t>
            </a:r>
            <a:r>
              <a:rPr lang="en-US" dirty="0" smtClean="0"/>
              <a:t>A-rich </a:t>
            </a:r>
            <a:r>
              <a:rPr lang="en-US" dirty="0"/>
              <a:t>foods in </a:t>
            </a:r>
            <a:r>
              <a:rPr lang="en-US" dirty="0" smtClean="0"/>
              <a:t>her </a:t>
            </a:r>
            <a:r>
              <a:rPr lang="en-US" dirty="0"/>
              <a:t>kitchen garden to improve her </a:t>
            </a:r>
            <a:r>
              <a:rPr lang="en-US" dirty="0" smtClean="0"/>
              <a:t>children’s </a:t>
            </a:r>
            <a:r>
              <a:rPr lang="en-US" dirty="0"/>
              <a:t>health</a:t>
            </a:r>
            <a:r>
              <a:rPr lang="en-US" dirty="0" smtClean="0"/>
              <a:t>. </a:t>
            </a:r>
          </a:p>
          <a:p>
            <a:r>
              <a:rPr lang="en-US" dirty="0" smtClean="0"/>
              <a:t>As </a:t>
            </a:r>
            <a:r>
              <a:rPr lang="en-US" dirty="0"/>
              <a:t>the contact farmer for </a:t>
            </a:r>
            <a:r>
              <a:rPr lang="en-US" dirty="0" smtClean="0"/>
              <a:t>her group</a:t>
            </a:r>
            <a:r>
              <a:rPr lang="en-US" dirty="0"/>
              <a:t>, </a:t>
            </a:r>
            <a:r>
              <a:rPr lang="en-US" dirty="0" smtClean="0"/>
              <a:t>she — and </a:t>
            </a:r>
            <a:r>
              <a:rPr lang="en-US" dirty="0"/>
              <a:t>her </a:t>
            </a:r>
            <a:r>
              <a:rPr lang="en-US" dirty="0" smtClean="0"/>
              <a:t>farm — serve as a model </a:t>
            </a:r>
            <a:r>
              <a:rPr lang="en-US" dirty="0"/>
              <a:t>of good farming, health, and </a:t>
            </a:r>
            <a:r>
              <a:rPr lang="en-US" dirty="0" smtClean="0"/>
              <a:t>hygiene</a:t>
            </a:r>
            <a:r>
              <a:rPr lang="en-US" dirty="0"/>
              <a:t>. Her farm now has a pit latrine, </a:t>
            </a:r>
            <a:r>
              <a:rPr lang="en-US" dirty="0" smtClean="0"/>
              <a:t>shower</a:t>
            </a:r>
            <a:r>
              <a:rPr lang="en-US" dirty="0"/>
              <a:t>, and </a:t>
            </a:r>
            <a:r>
              <a:rPr lang="en-US" dirty="0" smtClean="0"/>
              <a:t>tippy tap </a:t>
            </a:r>
            <a:r>
              <a:rPr lang="en-US" dirty="0"/>
              <a:t>(a simple device </a:t>
            </a:r>
            <a:r>
              <a:rPr lang="en-US" dirty="0" smtClean="0"/>
              <a:t>for washing </a:t>
            </a:r>
            <a:r>
              <a:rPr lang="en-US" dirty="0"/>
              <a:t>hands), which reduce the </a:t>
            </a:r>
            <a:r>
              <a:rPr lang="en-US" dirty="0" smtClean="0"/>
              <a:t>risk </a:t>
            </a:r>
            <a:r>
              <a:rPr lang="en-US" dirty="0"/>
              <a:t>of diarrhea, typhoid, and cholera. </a:t>
            </a:r>
          </a:p>
          <a:p>
            <a:endParaRPr lang="en-US" dirty="0"/>
          </a:p>
        </p:txBody>
      </p:sp>
    </p:spTree>
    <p:extLst>
      <p:ext uri="{BB962C8B-B14F-4D97-AF65-F5344CB8AC3E}">
        <p14:creationId xmlns:p14="http://schemas.microsoft.com/office/powerpoint/2010/main" val="100150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282018" y="1600201"/>
            <a:ext cx="7300383" cy="3507827"/>
          </a:xfrm>
        </p:spPr>
        <p:txBody>
          <a:bodyPr/>
          <a:lstStyle/>
          <a:p>
            <a:r>
              <a:rPr lang="en-US" dirty="0"/>
              <a:t>It is these basic, yet needed, </a:t>
            </a:r>
            <a:r>
              <a:rPr lang="en-US" dirty="0" smtClean="0"/>
              <a:t>adjustments — learned </a:t>
            </a:r>
            <a:r>
              <a:rPr lang="en-US" dirty="0"/>
              <a:t>through </a:t>
            </a:r>
            <a:r>
              <a:rPr lang="en-US" dirty="0" smtClean="0"/>
              <a:t>exchange </a:t>
            </a:r>
            <a:r>
              <a:rPr lang="en-US" dirty="0"/>
              <a:t>and </a:t>
            </a:r>
            <a:r>
              <a:rPr lang="en-US" b="1" dirty="0">
                <a:solidFill>
                  <a:srgbClr val="FF0000"/>
                </a:solidFill>
              </a:rPr>
              <a:t>education between </a:t>
            </a:r>
            <a:r>
              <a:rPr lang="en-US" b="1" dirty="0" smtClean="0">
                <a:solidFill>
                  <a:srgbClr val="FF0000"/>
                </a:solidFill>
              </a:rPr>
              <a:t>farmers </a:t>
            </a:r>
            <a:r>
              <a:rPr lang="en-US" dirty="0" smtClean="0"/>
              <a:t>— that </a:t>
            </a:r>
            <a:r>
              <a:rPr lang="en-US" dirty="0"/>
              <a:t>producers around </a:t>
            </a:r>
            <a:r>
              <a:rPr lang="en-US" dirty="0" smtClean="0"/>
              <a:t>the world </a:t>
            </a:r>
            <a:r>
              <a:rPr lang="en-US" dirty="0"/>
              <a:t>will need to make if they are to </a:t>
            </a:r>
            <a:r>
              <a:rPr lang="en-US" dirty="0" smtClean="0"/>
              <a:t>move </a:t>
            </a:r>
            <a:r>
              <a:rPr lang="en-US" dirty="0"/>
              <a:t>from growing barely enough for </a:t>
            </a:r>
            <a:r>
              <a:rPr lang="en-US" dirty="0" smtClean="0"/>
              <a:t>themselves </a:t>
            </a:r>
            <a:r>
              <a:rPr lang="en-US" dirty="0"/>
              <a:t>to growing enough to help </a:t>
            </a:r>
            <a:r>
              <a:rPr lang="en-US" dirty="0" smtClean="0"/>
              <a:t>feed </a:t>
            </a:r>
            <a:r>
              <a:rPr lang="en-US" dirty="0"/>
              <a:t>9 billion people in the near </a:t>
            </a:r>
            <a:r>
              <a:rPr lang="en-US" dirty="0" smtClean="0"/>
              <a:t>future.</a:t>
            </a:r>
            <a:endParaRPr lang="en-US" dirty="0"/>
          </a:p>
        </p:txBody>
      </p:sp>
      <p:sp>
        <p:nvSpPr>
          <p:cNvPr id="4" name="TextBox 3"/>
          <p:cNvSpPr txBox="1"/>
          <p:nvPr/>
        </p:nvSpPr>
        <p:spPr>
          <a:xfrm>
            <a:off x="5717628" y="5423338"/>
            <a:ext cx="6022427" cy="830997"/>
          </a:xfrm>
          <a:prstGeom prst="rect">
            <a:avLst/>
          </a:prstGeom>
          <a:noFill/>
        </p:spPr>
        <p:txBody>
          <a:bodyPr wrap="square" rtlCol="0">
            <a:spAutoFit/>
          </a:bodyPr>
          <a:lstStyle/>
          <a:p>
            <a:pPr algn="ctr"/>
            <a:r>
              <a:rPr lang="en-US" sz="2400" b="1" dirty="0" smtClean="0">
                <a:solidFill>
                  <a:srgbClr val="FF0000"/>
                </a:solidFill>
              </a:rPr>
              <a:t>This model could easily be adapted to </a:t>
            </a:r>
            <a:r>
              <a:rPr lang="en-US" sz="2400" b="1" dirty="0" err="1" smtClean="0">
                <a:solidFill>
                  <a:srgbClr val="FF0000"/>
                </a:solidFill>
              </a:rPr>
              <a:t>worik</a:t>
            </a:r>
            <a:r>
              <a:rPr lang="en-US" sz="2400" b="1" dirty="0" smtClean="0">
                <a:solidFill>
                  <a:srgbClr val="FF0000"/>
                </a:solidFill>
              </a:rPr>
              <a:t> in most developing countries.</a:t>
            </a:r>
            <a:endParaRPr lang="en-US" sz="2400"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480" y="-249237"/>
            <a:ext cx="2562225" cy="3333750"/>
          </a:xfrm>
          <a:prstGeom prst="rect">
            <a:avLst/>
          </a:prstGeom>
        </p:spPr>
      </p:pic>
    </p:spTree>
    <p:extLst>
      <p:ext uri="{BB962C8B-B14F-4D97-AF65-F5344CB8AC3E}">
        <p14:creationId xmlns:p14="http://schemas.microsoft.com/office/powerpoint/2010/main" val="400384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3960" y="190123"/>
            <a:ext cx="7288040" cy="6346479"/>
          </a:xfrm>
        </p:spPr>
        <p:txBody>
          <a:bodyPr/>
          <a:lstStyle/>
          <a:p>
            <a:r>
              <a:rPr lang="en-US" dirty="0"/>
              <a:t>By 2050, the Food and Agricultural </a:t>
            </a:r>
            <a:r>
              <a:rPr lang="en-US" dirty="0" err="1"/>
              <a:t>Organisation</a:t>
            </a:r>
            <a:r>
              <a:rPr lang="en-US" dirty="0"/>
              <a:t> (FAO) has said, food production needs to be </a:t>
            </a:r>
            <a:r>
              <a:rPr lang="en-US" b="1" dirty="0">
                <a:solidFill>
                  <a:srgbClr val="FF0000"/>
                </a:solidFill>
              </a:rPr>
              <a:t>increased by 50% </a:t>
            </a:r>
            <a:r>
              <a:rPr lang="en-US" dirty="0"/>
              <a:t>to match the projected increase in population. That won’t be easy. “The challenge is to produce this amount of food within the boundaries of this planet, with a limited number of hectares of arable land – while knowing that a lot of the land and the soil is getting degraded,” says FAO emergency and rehabilitation officer Sylvie </a:t>
            </a:r>
            <a:r>
              <a:rPr lang="en-US" dirty="0" err="1"/>
              <a:t>Wabbes-Candotti</a:t>
            </a:r>
            <a:r>
              <a:rPr lang="en-US"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149" y="620111"/>
            <a:ext cx="2431604" cy="2257918"/>
          </a:xfrm>
          <a:prstGeom prst="rect">
            <a:avLst/>
          </a:prstGeom>
        </p:spPr>
      </p:pic>
    </p:spTree>
    <p:extLst>
      <p:ext uri="{BB962C8B-B14F-4D97-AF65-F5344CB8AC3E}">
        <p14:creationId xmlns:p14="http://schemas.microsoft.com/office/powerpoint/2010/main" val="2350606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234" y="0"/>
            <a:ext cx="9273766" cy="832919"/>
          </a:xfrm>
        </p:spPr>
        <p:txBody>
          <a:bodyPr/>
          <a:lstStyle/>
          <a:p>
            <a:r>
              <a:rPr lang="en-US" dirty="0" smtClean="0"/>
              <a:t>Skyrocketing population growth</a:t>
            </a:r>
            <a:endParaRPr lang="en-US" dirty="0"/>
          </a:p>
        </p:txBody>
      </p:sp>
      <p:pic>
        <p:nvPicPr>
          <p:cNvPr id="4" name="Content Placeholder 3"/>
          <p:cNvPicPr>
            <a:picLocks noGrp="1" noChangeAspect="1"/>
          </p:cNvPicPr>
          <p:nvPr>
            <p:ph idx="1"/>
          </p:nvPr>
        </p:nvPicPr>
        <p:blipFill>
          <a:blip r:embed="rId2"/>
          <a:stretch>
            <a:fillRect/>
          </a:stretch>
        </p:blipFill>
        <p:spPr>
          <a:xfrm>
            <a:off x="1756372" y="687232"/>
            <a:ext cx="10435628" cy="6170768"/>
          </a:xfrm>
          <a:prstGeom prst="rect">
            <a:avLst/>
          </a:prstGeom>
        </p:spPr>
      </p:pic>
    </p:spTree>
    <p:extLst>
      <p:ext uri="{BB962C8B-B14F-4D97-AF65-F5344CB8AC3E}">
        <p14:creationId xmlns:p14="http://schemas.microsoft.com/office/powerpoint/2010/main" val="1530207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3904" y="789664"/>
            <a:ext cx="7124013" cy="5243274"/>
          </a:xfrm>
        </p:spPr>
      </p:pic>
    </p:spTree>
    <p:extLst>
      <p:ext uri="{BB962C8B-B14F-4D97-AF65-F5344CB8AC3E}">
        <p14:creationId xmlns:p14="http://schemas.microsoft.com/office/powerpoint/2010/main" val="3637125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30194"/>
            <a:ext cx="7924799" cy="1143000"/>
          </a:xfrm>
        </p:spPr>
        <p:txBody>
          <a:bodyPr/>
          <a:lstStyle/>
          <a:p>
            <a:r>
              <a:rPr lang="en-US" dirty="0" smtClean="0"/>
              <a:t>What we are facing</a:t>
            </a:r>
            <a:endParaRPr lang="en-US" dirty="0"/>
          </a:p>
        </p:txBody>
      </p:sp>
      <p:sp>
        <p:nvSpPr>
          <p:cNvPr id="3" name="Content Placeholder 2"/>
          <p:cNvSpPr>
            <a:spLocks noGrp="1"/>
          </p:cNvSpPr>
          <p:nvPr>
            <p:ph idx="1"/>
          </p:nvPr>
        </p:nvSpPr>
        <p:spPr>
          <a:xfrm>
            <a:off x="5078994" y="1173194"/>
            <a:ext cx="7113005" cy="5684806"/>
          </a:xfrm>
        </p:spPr>
        <p:txBody>
          <a:bodyPr/>
          <a:lstStyle/>
          <a:p>
            <a:r>
              <a:rPr lang="en-US" b="1" dirty="0" smtClean="0">
                <a:solidFill>
                  <a:srgbClr val="FF0000"/>
                </a:solidFill>
              </a:rPr>
              <a:t>Possibly 12 billion people to feed by 2100</a:t>
            </a:r>
          </a:p>
          <a:p>
            <a:r>
              <a:rPr lang="en-US" dirty="0"/>
              <a:t>First, some research suggests global food production is stagnating. The green revolution hasn’t run out of steam just yet but innovations such as GM crops, more efficient irrigation and subterranean farming aren’t going to have a big enough impact. The low-hanging fruits of yield improvements have already been gobbled up</a:t>
            </a:r>
            <a:r>
              <a:rPr lang="en-US" dirty="0" smtClean="0"/>
              <a:t>. </a:t>
            </a:r>
            <a:r>
              <a:rPr lang="en-US" b="1" dirty="0" smtClean="0">
                <a:solidFill>
                  <a:srgbClr val="FF0000"/>
                </a:solidFill>
              </a:rPr>
              <a:t>The easy gains have been made.</a:t>
            </a:r>
            <a:endParaRPr lang="en-US" b="1" dirty="0">
              <a:solidFill>
                <a:srgbClr val="FF0000"/>
              </a:solidFill>
            </a:endParaRPr>
          </a:p>
        </p:txBody>
      </p:sp>
    </p:spTree>
    <p:extLst>
      <p:ext uri="{BB962C8B-B14F-4D97-AF65-F5344CB8AC3E}">
        <p14:creationId xmlns:p14="http://schemas.microsoft.com/office/powerpoint/2010/main" val="3146868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chemicals that will probably cost more in the future.</a:t>
            </a:r>
            <a:endParaRPr lang="en-US" dirty="0"/>
          </a:p>
        </p:txBody>
      </p:sp>
      <p:sp>
        <p:nvSpPr>
          <p:cNvPr id="3" name="Content Placeholder 2"/>
          <p:cNvSpPr>
            <a:spLocks noGrp="1"/>
          </p:cNvSpPr>
          <p:nvPr>
            <p:ph idx="1"/>
          </p:nvPr>
        </p:nvSpPr>
        <p:spPr/>
        <p:txBody>
          <a:bodyPr/>
          <a:lstStyle/>
          <a:p>
            <a:r>
              <a:rPr lang="en-US" dirty="0"/>
              <a:t>Second, the current high yields assume plentiful and cheap supplies of phosphorus, nitrogen and fossil fuels – mainly oil and gas. Mineral phosphorus isn’t going to run out anytime soon, nor will oil, but both are becoming increasingly harder to obtain. All things being equal this will </a:t>
            </a:r>
            <a:r>
              <a:rPr lang="en-US" b="1" dirty="0">
                <a:solidFill>
                  <a:srgbClr val="FF0000"/>
                </a:solidFill>
              </a:rPr>
              <a:t>make them more expensive</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610" y="987972"/>
            <a:ext cx="2080265" cy="1983829"/>
          </a:xfrm>
          <a:prstGeom prst="rect">
            <a:avLst/>
          </a:prstGeom>
        </p:spPr>
      </p:pic>
    </p:spTree>
    <p:extLst>
      <p:ext uri="{BB962C8B-B14F-4D97-AF65-F5344CB8AC3E}">
        <p14:creationId xmlns:p14="http://schemas.microsoft.com/office/powerpoint/2010/main" val="3969118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depletion</a:t>
            </a:r>
            <a:endParaRPr lang="en-US" dirty="0"/>
          </a:p>
        </p:txBody>
      </p:sp>
      <p:sp>
        <p:nvSpPr>
          <p:cNvPr id="3" name="Content Placeholder 2"/>
          <p:cNvSpPr>
            <a:spLocks noGrp="1"/>
          </p:cNvSpPr>
          <p:nvPr>
            <p:ph idx="1"/>
          </p:nvPr>
        </p:nvSpPr>
        <p:spPr/>
        <p:txBody>
          <a:bodyPr/>
          <a:lstStyle/>
          <a:p>
            <a:r>
              <a:rPr lang="en-US" dirty="0"/>
              <a:t>Third, </a:t>
            </a:r>
            <a:r>
              <a:rPr lang="en-US" b="1" dirty="0">
                <a:solidFill>
                  <a:srgbClr val="FF0000"/>
                </a:solidFill>
              </a:rPr>
              <a:t>soil is running out</a:t>
            </a:r>
            <a:r>
              <a:rPr lang="en-US" dirty="0"/>
              <a:t>. Or rather it is running away. Intensive agriculture which plants crops on fields without respite leads to soil erosion. This can be offset by using more </a:t>
            </a:r>
            <a:r>
              <a:rPr lang="en-US" dirty="0" smtClean="0"/>
              <a:t>fertilizer, </a:t>
            </a:r>
            <a:r>
              <a:rPr lang="en-US" dirty="0"/>
              <a:t>but there comes a point where the soil is so eroded that farming there becomes very limited, and it will take many years for such soils to recover.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997" y="411190"/>
            <a:ext cx="2378021" cy="2378021"/>
          </a:xfrm>
          <a:prstGeom prst="rect">
            <a:avLst/>
          </a:prstGeom>
        </p:spPr>
      </p:pic>
    </p:spTree>
    <p:extLst>
      <p:ext uri="{BB962C8B-B14F-4D97-AF65-F5344CB8AC3E}">
        <p14:creationId xmlns:p14="http://schemas.microsoft.com/office/powerpoint/2010/main" val="1804539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91617" y="1563987"/>
            <a:ext cx="7300383" cy="5294013"/>
          </a:xfrm>
        </p:spPr>
        <p:txBody>
          <a:bodyPr/>
          <a:lstStyle/>
          <a:p>
            <a:r>
              <a:rPr lang="en-US" dirty="0"/>
              <a:t>Fourth, </a:t>
            </a:r>
            <a:r>
              <a:rPr lang="en-US" b="1" dirty="0">
                <a:solidFill>
                  <a:srgbClr val="FF0000"/>
                </a:solidFill>
              </a:rPr>
              <a:t>it is not even certain we will be able to maintain yields in a world that is facing potentially significant environmental change. </a:t>
            </a:r>
            <a:r>
              <a:rPr lang="en-US" dirty="0"/>
              <a:t>We are on course towards 2℃ of warming by the end of this century. Just when we have the greatest numbers of people to feed, floods, storms, droughts and other extreme weather will cause significant disruption to food production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169" y="-57752"/>
            <a:ext cx="3304190" cy="3304190"/>
          </a:xfrm>
          <a:prstGeom prst="rect">
            <a:avLst/>
          </a:prstGeom>
        </p:spPr>
      </p:pic>
    </p:spTree>
    <p:extLst>
      <p:ext uri="{BB962C8B-B14F-4D97-AF65-F5344CB8AC3E}">
        <p14:creationId xmlns:p14="http://schemas.microsoft.com/office/powerpoint/2010/main" val="1608641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0550.pptx [Read-Only]" id="{8C6A0512-689E-43F8-BC17-A2A67BEE390A}" vid="{C6B1E8A5-D5EB-4E8B-A569-5D0F2F41ED6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greenery - parsley</Template>
  <TotalTime>155</TotalTime>
  <Words>1269</Words>
  <Application>Microsoft Office PowerPoint</Application>
  <PresentationFormat>Widescreen</PresentationFormat>
  <Paragraphs>37</Paragraphs>
  <Slides>25</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Default Design</vt:lpstr>
      <vt:lpstr>PowerPoint Presentation</vt:lpstr>
      <vt:lpstr>Agricultural Challenges</vt:lpstr>
      <vt:lpstr>PowerPoint Presentation</vt:lpstr>
      <vt:lpstr>Skyrocketing population growth</vt:lpstr>
      <vt:lpstr>PowerPoint Presentation</vt:lpstr>
      <vt:lpstr>What we are facing</vt:lpstr>
      <vt:lpstr>Need for chemicals that will probably cost more in the future.</vt:lpstr>
      <vt:lpstr>Soil depletion</vt:lpstr>
      <vt:lpstr>PowerPoint Presentation</vt:lpstr>
      <vt:lpstr>Research and Education Are Linchpins of Increased Productivity</vt:lpstr>
      <vt:lpstr>jordan</vt:lpstr>
      <vt:lpstr>Seriously short of water!</vt:lpstr>
      <vt:lpstr>PowerPoint Presentation</vt:lpstr>
      <vt:lpstr>How can seawater help?</vt:lpstr>
      <vt:lpstr>The project tackles challenges of food production, water scarcity and renewable energy at the same time </vt:lpstr>
      <vt:lpstr>PowerPoint Presentation</vt:lpstr>
      <vt:lpstr>Tomatoes growing in the greenhouse</vt:lpstr>
      <vt:lpstr>PowerPoint Presentation</vt:lpstr>
      <vt:lpstr>PowerPoint Presentation</vt:lpstr>
      <vt:lpstr>Desalinating air cooler</vt:lpstr>
      <vt:lpstr>The Big Challenge</vt:lpstr>
      <vt:lpstr>The Challenge of Meeting Future Demand for Food – Meeting the Challenge: On the Ground in Uganda</vt:lpstr>
      <vt:lpstr>Today Saram no longer farms in  isolation . </vt:lpstr>
      <vt:lpstr>PowerPoint Presentation</vt:lpstr>
      <vt:lpstr>PowerPoint Presentation</vt:lpstr>
    </vt:vector>
  </TitlesOfParts>
  <Company>UMSL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Challanges</dc:title>
  <dc:creator>Joseph Naumann</dc:creator>
  <cp:lastModifiedBy>Joseph Naumann</cp:lastModifiedBy>
  <cp:revision>11</cp:revision>
  <dcterms:created xsi:type="dcterms:W3CDTF">2018-09-25T13:40:40Z</dcterms:created>
  <dcterms:modified xsi:type="dcterms:W3CDTF">2018-09-25T20:01:44Z</dcterms:modified>
</cp:coreProperties>
</file>