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60" r:id="rId2"/>
    <p:sldId id="262" r:id="rId3"/>
    <p:sldId id="263" r:id="rId4"/>
    <p:sldId id="264" r:id="rId5"/>
    <p:sldId id="267" r:id="rId6"/>
    <p:sldId id="268" r:id="rId7"/>
    <p:sldId id="265" r:id="rId8"/>
    <p:sldId id="269" r:id="rId9"/>
    <p:sldId id="266" r:id="rId10"/>
    <p:sldId id="271" r:id="rId11"/>
    <p:sldId id="272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9" autoAdjust="0"/>
    <p:restoredTop sz="90929"/>
  </p:normalViewPr>
  <p:slideViewPr>
    <p:cSldViewPr>
      <p:cViewPr varScale="1">
        <p:scale>
          <a:sx n="72" d="100"/>
          <a:sy n="72" d="100"/>
        </p:scale>
        <p:origin x="6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C5A12D-A5E7-484E-A4D4-1521060E4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4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48" name="Group 2208"/>
          <p:cNvGrpSpPr>
            <a:grpSpLocks/>
          </p:cNvGrpSpPr>
          <p:nvPr userDrawn="1"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38049" name="Rectangle 2209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050" name="Group 2210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38051" name="Freeform 2211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052" name="Group 2212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053" name="Freeform 2213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54" name="Freeform 2214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55" name="Freeform 2215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56" name="Freeform 2216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57" name="Freeform 2217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58" name="Freeform 2218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59" name="Freeform 2219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0" name="Freeform 2220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1" name="Freeform 2221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2" name="Freeform 2222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3" name="Freeform 2223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4" name="Freeform 2224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5" name="Freeform 2225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6" name="Freeform 2226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7" name="Freeform 2227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8" name="Freeform 2228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69" name="Freeform 2229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0" name="Freeform 2230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1" name="Freeform 2231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2" name="Freeform 2232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3" name="Freeform 2233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4" name="Freeform 2234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5" name="Freeform 2235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6" name="Freeform 2236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7" name="Freeform 2237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8" name="Freeform 2238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79" name="Freeform 2239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0" name="Freeform 2240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1" name="Freeform 2241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2" name="Freeform 2242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3" name="Freeform 2243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4" name="Freeform 2244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5" name="Freeform 2245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6" name="Freeform 2246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7" name="Freeform 2247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8" name="Freeform 2248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89" name="Freeform 2249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0" name="Freeform 2250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1" name="Freeform 2251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2" name="Freeform 2252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3" name="Freeform 2253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4" name="Freeform 2254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5" name="Freeform 2255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6" name="Freeform 2256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7" name="Freeform 2257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8" name="Freeform 2258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99" name="Freeform 2259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0" name="Freeform 2260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1" name="Freeform 2261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2" name="Freeform 2262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3" name="Freeform 2263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4" name="Freeform 2264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5" name="Freeform 2265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6" name="Freeform 2266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7" name="Freeform 2267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08" name="Freeform 2268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09" name="Group 226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38110" name="Line 2270"/>
                <p:cNvSpPr>
                  <a:spLocks noChangeShapeType="1"/>
                </p:cNvSpPr>
                <p:nvPr userDrawn="1"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1" name="Line 2271"/>
                <p:cNvSpPr>
                  <a:spLocks noChangeShapeType="1"/>
                </p:cNvSpPr>
                <p:nvPr userDrawn="1"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2" name="Line 2272"/>
                <p:cNvSpPr>
                  <a:spLocks noChangeShapeType="1"/>
                </p:cNvSpPr>
                <p:nvPr userDrawn="1"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3" name="Line 2273"/>
                <p:cNvSpPr>
                  <a:spLocks noChangeShapeType="1"/>
                </p:cNvSpPr>
                <p:nvPr userDrawn="1"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4" name="Line 2274"/>
                <p:cNvSpPr>
                  <a:spLocks noChangeShapeType="1"/>
                </p:cNvSpPr>
                <p:nvPr userDrawn="1"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5" name="Line 2275"/>
                <p:cNvSpPr>
                  <a:spLocks noChangeShapeType="1"/>
                </p:cNvSpPr>
                <p:nvPr userDrawn="1"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6" name="Line 2276"/>
                <p:cNvSpPr>
                  <a:spLocks noChangeShapeType="1"/>
                </p:cNvSpPr>
                <p:nvPr userDrawn="1"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7" name="Line 2277"/>
                <p:cNvSpPr>
                  <a:spLocks noChangeShapeType="1"/>
                </p:cNvSpPr>
                <p:nvPr userDrawn="1"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8" name="Line 2278"/>
                <p:cNvSpPr>
                  <a:spLocks noChangeShapeType="1"/>
                </p:cNvSpPr>
                <p:nvPr userDrawn="1"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19" name="Line 2279"/>
                <p:cNvSpPr>
                  <a:spLocks noChangeShapeType="1"/>
                </p:cNvSpPr>
                <p:nvPr userDrawn="1"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0" name="Line 2280"/>
                <p:cNvSpPr>
                  <a:spLocks noChangeShapeType="1"/>
                </p:cNvSpPr>
                <p:nvPr userDrawn="1"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21" name="Group 2281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38122" name="Line 2282"/>
                <p:cNvSpPr>
                  <a:spLocks noChangeShapeType="1"/>
                </p:cNvSpPr>
                <p:nvPr userDrawn="1"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3" name="Line 2283"/>
                <p:cNvSpPr>
                  <a:spLocks noChangeShapeType="1"/>
                </p:cNvSpPr>
                <p:nvPr userDrawn="1"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4" name="Line 2284"/>
                <p:cNvSpPr>
                  <a:spLocks noChangeShapeType="1"/>
                </p:cNvSpPr>
                <p:nvPr userDrawn="1"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5" name="Line 2285"/>
                <p:cNvSpPr>
                  <a:spLocks noChangeShapeType="1"/>
                </p:cNvSpPr>
                <p:nvPr userDrawn="1"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6" name="Line 2286"/>
                <p:cNvSpPr>
                  <a:spLocks noChangeShapeType="1"/>
                </p:cNvSpPr>
                <p:nvPr userDrawn="1"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7" name="Line 2287"/>
                <p:cNvSpPr>
                  <a:spLocks noChangeShapeType="1"/>
                </p:cNvSpPr>
                <p:nvPr userDrawn="1"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8" name="Line 2288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29" name="Line 2289"/>
                <p:cNvSpPr>
                  <a:spLocks noChangeShapeType="1"/>
                </p:cNvSpPr>
                <p:nvPr userDrawn="1"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0" name="Line 2290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1" name="Line 2291"/>
                <p:cNvSpPr>
                  <a:spLocks noChangeShapeType="1"/>
                </p:cNvSpPr>
                <p:nvPr userDrawn="1"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2" name="Line 2292"/>
                <p:cNvSpPr>
                  <a:spLocks noChangeShapeType="1"/>
                </p:cNvSpPr>
                <p:nvPr userDrawn="1"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3" name="Line 2293"/>
                <p:cNvSpPr>
                  <a:spLocks noChangeShapeType="1"/>
                </p:cNvSpPr>
                <p:nvPr userDrawn="1"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4" name="Line 2294"/>
                <p:cNvSpPr>
                  <a:spLocks noChangeShapeType="1"/>
                </p:cNvSpPr>
                <p:nvPr userDrawn="1"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5" name="Line 2295"/>
                <p:cNvSpPr>
                  <a:spLocks noChangeShapeType="1"/>
                </p:cNvSpPr>
                <p:nvPr userDrawn="1"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36" name="Line 2296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38137" name="Picture 2297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2514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5181600"/>
            <a:ext cx="5715000" cy="838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892" name="Rectangle 205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893" name="Rectangle 205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894" name="Rectangle 205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493257-C5D2-4686-B30A-CAEE78B87C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551E8-BF36-4718-A294-47C265CE2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26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990600"/>
            <a:ext cx="19621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57340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FA694-5894-4213-849B-14448BD9D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5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5CD33-6151-4A63-85C3-47019DED8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22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AB5F8-3B78-4CCB-91C6-980BCE94C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21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6DE68-BBBB-4392-A2CF-53FE940F7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1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B654-9932-4FF5-AF1F-53DEFC08C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7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999BB-2A22-4A55-9D13-A47C58EEB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6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636-BE6D-4AB7-BB08-4E27D171B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1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2D72E-C551-4F0D-BE09-E7554F4B7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4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2BA8F-E1D3-47BD-B7D8-122FFF249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1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5A07FB-111F-479F-B2D1-087D2372B6F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347" name="Group 323"/>
          <p:cNvGrpSpPr>
            <a:grpSpLocks/>
          </p:cNvGrpSpPr>
          <p:nvPr userDrawn="1"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348" name="Group 324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349" name="Freeform 325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0" name="Group 326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351" name="Group 327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352" name="Freeform 328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" name="Freeform 329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" name="Freeform 330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" name="Freeform 331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" name="Freeform 332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" name="Freeform 333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" name="Freeform 334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9" name="Freeform 335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0" name="Freeform 336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1" name="Freeform 337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2" name="Freeform 338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3" name="Freeform 339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" name="Freeform 340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" name="Freeform 341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" name="Freeform 342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" name="Freeform 343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" name="Freeform 344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" name="Freeform 345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" name="Freeform 346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" name="Freeform 347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" name="Freeform 348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" name="Freeform 349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4" name="Freeform 350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5" name="Freeform 351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6" name="Freeform 352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7" name="Freeform 353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8" name="Freeform 354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9" name="Freeform 355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0" name="Freeform 356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1" name="Freeform 357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2" name="Freeform 358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" name="Freeform 359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" name="Freeform 360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5" name="Freeform 361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6" name="Freeform 362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7" name="Freeform 363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8" name="Freeform 364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9" name="Freeform 365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0" name="Freeform 366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1" name="Freeform 367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2" name="Freeform 368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" name="Freeform 369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4" name="Freeform 370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5" name="Freeform 371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6" name="Freeform 372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7" name="Freeform 373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8" name="Freeform 374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9" name="Freeform 375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0" name="Freeform 376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1" name="Freeform 377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2" name="Freeform 378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" name="Freeform 379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4" name="Freeform 380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5" name="Freeform 381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6" name="Freeform 382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7" name="Freeform 383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8" name="Group 384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409" name="Freeform 385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0" name="Freeform 386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1" name="Freeform 387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2" name="Freeform 388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" name="Freeform 389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4" name="Freeform 390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5" name="Freeform 391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6" name="Freeform 392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7" name="Freeform 393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8" name="Freeform 394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9" name="Freeform 395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0" name="Freeform 396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1" name="Freeform 397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2" name="Freeform 398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3" name="Freeform 399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4" name="Freeform 400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5" name="Freeform 401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6" name="Freeform 402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7" name="Freeform 403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8" name="Freeform 404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9" name="Freeform 405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0" name="Freeform 406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1" name="Freeform 407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2" name="Freeform 408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3" name="Freeform 409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4" name="Freeform 410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5" name="Freeform 411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" name="Freeform 412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7" name="Freeform 413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8" name="Freeform 414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" name="Freeform 415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" name="Freeform 416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" name="Freeform 417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" name="Freeform 418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3" name="Freeform 419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" name="Freeform 420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" name="Freeform 421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" name="Freeform 422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7" name="Freeform 423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8" name="Freeform 424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" name="Freeform 425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" name="Freeform 426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51" name="Group 427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452" name="Line 428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3" name="Line 429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" name="Line 430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" name="Line 431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" name="Line 432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" name="Line 433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8" name="Line 434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" name="Line 435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0" name="Line 436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1" name="Line 437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2" name="Line 438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3" name="Line 439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4" name="Line 440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" name="Line 441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6" name="Line 442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7" name="Line 443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8" name="Line 444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9" name="Line 445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0" name="Line 446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1" name="Line 447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2" name="Line 448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3" name="Group 449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474" name="Line 450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5" name="Line 451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6" name="Line 452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7" name="Line 453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8" name="Line 454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9" name="Line 455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0" name="Line 456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1" name="Line 457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2" name="Line 458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3" name="Line 459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4" name="Line 460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5" name="Line 461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6" name="Line 462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7" name="Line 463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8" name="Line 464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9" name="Line 465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0" name="Line 466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1" name="Line 467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2" name="Line 468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3" name="Line 469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4" name="Line 470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" name="Line 471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" name="Line 472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7" name="Line 473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8" name="Line 474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499" name="Picture 475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i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2010.atmos.uiuc.edu/(Gh)/guides/mtr/fw/crls.rx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c.noaa.gov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2" name="Rectangle 94"/>
          <p:cNvSpPr>
            <a:spLocks noChangeArrowheads="1"/>
          </p:cNvSpPr>
          <p:nvPr/>
        </p:nvSpPr>
        <p:spPr bwMode="auto">
          <a:xfrm>
            <a:off x="5334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 altLang="en-US" sz="1400"/>
          </a:p>
        </p:txBody>
      </p:sp>
      <p:sp>
        <p:nvSpPr>
          <p:cNvPr id="12383" name="Rectangle 95"/>
          <p:cNvSpPr>
            <a:spLocks noChangeArrowheads="1"/>
          </p:cNvSpPr>
          <p:nvPr/>
        </p:nvSpPr>
        <p:spPr bwMode="auto">
          <a:xfrm>
            <a:off x="32004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altLang="en-US" sz="1400"/>
          </a:p>
        </p:txBody>
      </p:sp>
      <p:sp>
        <p:nvSpPr>
          <p:cNvPr id="12384" name="Rectangle 96"/>
          <p:cNvSpPr>
            <a:spLocks noChangeArrowheads="1"/>
          </p:cNvSpPr>
          <p:nvPr/>
        </p:nvSpPr>
        <p:spPr bwMode="auto">
          <a:xfrm>
            <a:off x="68580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endParaRPr lang="en-US" altLang="en-US" sz="1400"/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905000" y="1905000"/>
            <a:ext cx="6934200" cy="2514600"/>
          </a:xfrm>
        </p:spPr>
        <p:txBody>
          <a:bodyPr/>
          <a:lstStyle/>
          <a:p>
            <a:r>
              <a:rPr lang="en-US" altLang="en-US"/>
              <a:t>Chapter 6 </a:t>
            </a:r>
            <a:br>
              <a:rPr lang="en-US" altLang="en-US"/>
            </a:br>
            <a:r>
              <a:rPr lang="en-US" altLang="en-US"/>
              <a:t>Air</a:t>
            </a:r>
            <a:r>
              <a:rPr lang="en-US" altLang="en-US">
                <a:cs typeface="Times New Roman" panose="02020603050405020304" pitchFamily="18" charset="0"/>
              </a:rPr>
              <a:t>–Sea Interaction</a:t>
            </a:r>
            <a:endParaRPr lang="en-US" altLang="en-US"/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00600"/>
            <a:ext cx="5715000" cy="1143000"/>
          </a:xfrm>
        </p:spPr>
        <p:txBody>
          <a:bodyPr/>
          <a:lstStyle/>
          <a:p>
            <a:r>
              <a:rPr lang="en-US" altLang="en-US"/>
              <a:t>Essentials of Oceanography </a:t>
            </a:r>
          </a:p>
          <a:p>
            <a:r>
              <a:rPr lang="en-US" altLang="en-US"/>
              <a:t>7</a:t>
            </a:r>
            <a:r>
              <a:rPr lang="en-US" altLang="en-US" baseline="30000"/>
              <a:t>th</a:t>
            </a:r>
            <a:r>
              <a:rPr lang="en-US" altLang="en-US"/>
              <a:t> Edition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properties of the atmosphere: Movement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Air always moves from high-pressure regions toward low-pressure regions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Moving air is called wind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Coriolis effect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Coriolis effect</a:t>
            </a:r>
          </a:p>
          <a:p>
            <a:pPr lvl="1"/>
            <a:r>
              <a:rPr lang="en-US" altLang="en-US"/>
              <a:t>Is a result of Earth’s rotation</a:t>
            </a:r>
          </a:p>
          <a:p>
            <a:pPr lvl="1"/>
            <a:r>
              <a:rPr lang="en-US" altLang="en-US"/>
              <a:t>Causes moving objects to follow curved paths:</a:t>
            </a:r>
          </a:p>
          <a:p>
            <a:pPr lvl="2"/>
            <a:r>
              <a:rPr lang="en-US" altLang="en-US"/>
              <a:t>In Northern Hemisphere, curvature is to right</a:t>
            </a:r>
          </a:p>
          <a:p>
            <a:pPr lvl="2"/>
            <a:r>
              <a:rPr lang="en-US" altLang="en-US"/>
              <a:t>In Southern Hemisphere, curvature is to left</a:t>
            </a:r>
          </a:p>
          <a:p>
            <a:pPr lvl="1"/>
            <a:r>
              <a:rPr lang="en-US" altLang="en-US"/>
              <a:t>Changes with latitude:</a:t>
            </a:r>
          </a:p>
          <a:p>
            <a:pPr lvl="2"/>
            <a:r>
              <a:rPr lang="en-US" altLang="en-US"/>
              <a:t>No Coriolis effect at Equator</a:t>
            </a:r>
          </a:p>
          <a:p>
            <a:pPr lvl="2"/>
            <a:r>
              <a:rPr lang="en-US" altLang="en-US"/>
              <a:t>Maximum Coriolis effect at poles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 descr="D:\CH06\FG06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78075"/>
            <a:ext cx="45720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merry-go-round as an example of the Coriolis effect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038600" cy="4267200"/>
          </a:xfrm>
        </p:spPr>
        <p:txBody>
          <a:bodyPr/>
          <a:lstStyle/>
          <a:p>
            <a:r>
              <a:rPr lang="en-US" altLang="en-US" sz="2800"/>
              <a:t>To an observer above the merry-go-round, objects travel straight</a:t>
            </a:r>
          </a:p>
          <a:p>
            <a:r>
              <a:rPr lang="en-US" altLang="en-US" sz="2800"/>
              <a:t>To an observer on the merry-go-round, objects follow curved paths</a:t>
            </a:r>
          </a:p>
          <a:p>
            <a:r>
              <a:rPr lang="en-US" altLang="en-US" sz="2800">
                <a:hlinkClick r:id="rId3"/>
              </a:rPr>
              <a:t>Internet video of balls being rolled across a moving merry-go-round </a:t>
            </a:r>
            <a:endParaRPr lang="en-US" altLang="en-US" sz="2800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2" name="Picture 8" descr="D:\CH06\FG06_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343400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Coriolis effect on Earth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As Earth rotates, different latitudes travel at different speeds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change in speed with latitude causes the Coriolis effect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410200" y="6172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6-9a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8" name="Picture 6" descr="D:\CH06\FG06_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7401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Missile paths demonstrate the Coriolis effect 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962400" cy="3886200"/>
          </a:xfrm>
        </p:spPr>
        <p:txBody>
          <a:bodyPr/>
          <a:lstStyle/>
          <a:p>
            <a:r>
              <a:rPr lang="en-US" altLang="en-US"/>
              <a:t>Two missiles are fired toward a target in the Northern Hemisphere </a:t>
            </a:r>
          </a:p>
          <a:p>
            <a:r>
              <a:rPr lang="en-US" altLang="en-US"/>
              <a:t>Both missiles curve to the right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334000" y="6248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6-9b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 descr="D:\CH06\FG06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12900"/>
            <a:ext cx="563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762000"/>
          </a:xfrm>
        </p:spPr>
        <p:txBody>
          <a:bodyPr/>
          <a:lstStyle/>
          <a:p>
            <a:r>
              <a:rPr lang="en-US" altLang="en-US"/>
              <a:t>Wind belts of the world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715000" y="6248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wind belts and boundaries</a:t>
            </a:r>
          </a:p>
        </p:txBody>
      </p:sp>
      <p:graphicFrame>
        <p:nvGraphicFramePr>
          <p:cNvPr id="146541" name="Group 109"/>
          <p:cNvGraphicFramePr>
            <a:graphicFrameLocks noGrp="1"/>
          </p:cNvGraphicFramePr>
          <p:nvPr/>
        </p:nvGraphicFramePr>
        <p:xfrm>
          <a:off x="457200" y="2362200"/>
          <a:ext cx="8229600" cy="4086225"/>
        </p:xfrm>
        <a:graphic>
          <a:graphicData uri="http://schemas.openxmlformats.org/drawingml/2006/table">
            <a:tbl>
              <a:tblPr/>
              <a:tblGrid>
                <a:gridCol w="2476500"/>
                <a:gridCol w="2830513"/>
                <a:gridCol w="2922587"/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Region/Latitude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Wind belt or boundary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Equatorial (0-5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Doldrums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Low press.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5-30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Trade winds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Persistent easterlies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Horse latitudes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High press.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30-60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Prevailing westerlies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Mid-latitude winds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Polar front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Low press.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60-90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Polar easterlies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Cool easterly winds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Polar (90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Polar high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High press.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6" name="Picture 6" descr="D:\CH06\FG06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962400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Coriolis effect influences air movement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Northern Hemisphere winds curve to the right as they move from high to low pressure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Causes wind to circulate: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Clockwise around high-pressure regions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Counterclockwise around low-pressure regions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715000" y="5943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 descr="D:\CH06\FG06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103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masses that affect U.S. weather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7696200" y="6172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9" name="Picture 7" descr="D:\CH06\FG06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502920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 and paths of tropical cyclones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Tropical cyclones are intense low pressure storms created by: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Warm water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Moist air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Coriolis effect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Includes: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Hurricanes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Cyclones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Typhoons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953000" y="5715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2" name="Picture 12" descr="D:\CH06\FG06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29050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Uneven solar heating on Earth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572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Solar energy in high latitudes: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Has a larger “footprint”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reflected to a greater extent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Passes through more atmosphere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less than that received in low latitudes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638800" y="5943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Hurricane occurrence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848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Hurricanes have wind speeds of at least 120 kilometers (74 miles) per hour</a:t>
            </a:r>
          </a:p>
          <a:p>
            <a:pPr>
              <a:lnSpc>
                <a:spcPct val="90000"/>
              </a:lnSpc>
            </a:pPr>
            <a:r>
              <a:rPr lang="en-US" altLang="en-US"/>
              <a:t>Worldwide, about 100 storms grow to hurricane status each year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the Northern Hemisphere, h</a:t>
            </a:r>
            <a:r>
              <a:rPr lang="en-US" altLang="en-US">
                <a:cs typeface="Times New Roman" panose="02020603050405020304" pitchFamily="18" charset="0"/>
              </a:rPr>
              <a:t>urricane season is generally between June 1 and November 30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>
                <a:hlinkClick r:id="rId2"/>
              </a:rPr>
              <a:t>Current state of the tropical oceans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7" name="Picture 7" descr="D:\CH06\FG06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5131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Hurricane structure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657600" cy="4267200"/>
          </a:xfrm>
        </p:spPr>
        <p:txBody>
          <a:bodyPr/>
          <a:lstStyle/>
          <a:p>
            <a:r>
              <a:rPr lang="en-US" altLang="en-US"/>
              <a:t>Hurricanes have:</a:t>
            </a:r>
          </a:p>
          <a:p>
            <a:pPr lvl="1"/>
            <a:r>
              <a:rPr lang="en-US" altLang="en-US"/>
              <a:t>Circular cloud bands that produce torrential rain</a:t>
            </a:r>
          </a:p>
          <a:p>
            <a:pPr lvl="1"/>
            <a:r>
              <a:rPr lang="en-US" altLang="en-US"/>
              <a:t>The ability to move into the mid-latitudes</a:t>
            </a:r>
          </a:p>
          <a:p>
            <a:pPr lvl="1"/>
            <a:r>
              <a:rPr lang="en-US" altLang="en-US"/>
              <a:t>A central eye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572000" y="4572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6-17</a:t>
            </a:r>
          </a:p>
        </p:txBody>
      </p:sp>
      <p:pic>
        <p:nvPicPr>
          <p:cNvPr id="153608" name="Picture 8" descr="D:\CH06\FG06_1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182880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667000" y="6248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6-19a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6" name="Picture 8" descr="D:\CH06\FG06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3434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Hurricanes produce storm surge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96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Storm surge: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a rise in sea level created by hurricane coming ashore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be up to 12 meters (40 feet) high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Causes most destruction and fatalities associated with hurricanes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334000" y="5181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6-18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 descr="D:\CH06\FG06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3550"/>
            <a:ext cx="7772400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838200"/>
          </a:xfrm>
        </p:spPr>
        <p:txBody>
          <a:bodyPr/>
          <a:lstStyle/>
          <a:p>
            <a:r>
              <a:rPr lang="en-US" altLang="en-US"/>
              <a:t>Climate regions of the ocean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858000" y="6019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1" name="Picture 5" descr="D:\CH06\FG06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5941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a greenhouse works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41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Sunlight passes through the clear covering of a greenhouse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converts to longer wavelength heat energy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Heat cannot pass through the covering and is trapped inside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410200" y="6248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D:\CH06\FG06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09800"/>
            <a:ext cx="765810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heating of Earth’s atmosphere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219450" y="6491288"/>
            <a:ext cx="2705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altLang="en-US"/>
              <a:t>Anthropogenic gases that contribute to the greenhouse effect</a:t>
            </a:r>
          </a:p>
        </p:txBody>
      </p:sp>
      <p:graphicFrame>
        <p:nvGraphicFramePr>
          <p:cNvPr id="160846" name="Group 78"/>
          <p:cNvGraphicFramePr>
            <a:graphicFrameLocks noGrp="1"/>
          </p:cNvGraphicFramePr>
          <p:nvPr/>
        </p:nvGraphicFramePr>
        <p:xfrm>
          <a:off x="800100" y="2362200"/>
          <a:ext cx="7543800" cy="3622675"/>
        </p:xfrm>
        <a:graphic>
          <a:graphicData uri="http://schemas.openxmlformats.org/drawingml/2006/table">
            <a:tbl>
              <a:tblPr/>
              <a:tblGrid>
                <a:gridCol w="3810000"/>
                <a:gridCol w="3733800"/>
              </a:tblGrid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Greenhouse 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contribution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Carbon dioxide (CO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Methane (CH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Nitrous oxide (N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Tropospheric ozone (O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CFC-11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CFC-12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Picture 6" descr="D:\CH06\FG06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953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 dioxide is increasing in the atmosphere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581400" cy="3886200"/>
          </a:xfrm>
        </p:spPr>
        <p:txBody>
          <a:bodyPr/>
          <a:lstStyle/>
          <a:p>
            <a:r>
              <a:rPr lang="en-US" altLang="en-US"/>
              <a:t>As a result of human activities, carbon dioxide in the atmosphere has increased by 30% since 200 years ago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5257800" y="5257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Earth’s average temperature is rising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96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Earth’s average surface temperature has risen at least 0.6°C (1.1°F) in the last 130 years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May be related to increase in atmospheric carbon dioxide 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410200" y="5257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6-25</a:t>
            </a:r>
          </a:p>
        </p:txBody>
      </p:sp>
      <p:pic>
        <p:nvPicPr>
          <p:cNvPr id="164869" name="Picture 5" descr="D:\CH06\FG06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5720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Predicted changes with increased greenhouse warming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Higher than normal sea surface temperatures that could affect world climate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More severe droughts or increased precipitation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Water contamination and outbreaks of water-borne diseases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Longer and more intense heat waves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Shifts in the distribution of plants and animals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Potential melting or enlargement of polar ice caps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 descr="D:\CH06\FG06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Earth’s seasons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114800" cy="4343400"/>
          </a:xfrm>
        </p:spPr>
        <p:txBody>
          <a:bodyPr/>
          <a:lstStyle/>
          <a:p>
            <a:r>
              <a:rPr lang="en-US" altLang="en-US" sz="2800"/>
              <a:t>Earth’s axis is tilted 23½</a:t>
            </a:r>
            <a:r>
              <a:rPr lang="en-US" altLang="en-US" sz="2800">
                <a:cs typeface="Times New Roman" panose="02020603050405020304" pitchFamily="18" charset="0"/>
              </a:rPr>
              <a:t>º</a:t>
            </a:r>
            <a:r>
              <a:rPr lang="en-US" altLang="en-US" sz="2800"/>
              <a:t> from vertical</a:t>
            </a:r>
          </a:p>
          <a:p>
            <a:r>
              <a:rPr lang="en-US" altLang="en-US" sz="2800"/>
              <a:t>Northern and Southern Hemispheres are alternately tilted toward and away from the Sun</a:t>
            </a:r>
          </a:p>
          <a:p>
            <a:r>
              <a:rPr lang="en-US" altLang="en-US" sz="2800"/>
              <a:t>Causes longer days and more intense solar radiation during summer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334000" y="5791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End of Chapter 6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Essentials of Oceanography </a:t>
            </a:r>
          </a:p>
          <a:p>
            <a:r>
              <a:rPr lang="en-US" altLang="en-US"/>
              <a:t>7</a:t>
            </a:r>
            <a:r>
              <a:rPr lang="en-US" altLang="en-US" baseline="30000"/>
              <a:t>th</a:t>
            </a:r>
            <a:r>
              <a:rPr lang="en-US" altLang="en-US"/>
              <a:t> Edition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 descr="D:\CH06\FG06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648200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Oceanic heat flow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96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net heat gain is experienced in low latitudes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net heat loss is experienced in high latitudes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Heat gain and loss are balanced by oceanic and atmospheric circulation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105400" y="6172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altLang="en-US"/>
              <a:t>Physical properties of the atmosphere: Composition (dry air)</a:t>
            </a:r>
          </a:p>
        </p:txBody>
      </p:sp>
      <p:graphicFrame>
        <p:nvGraphicFramePr>
          <p:cNvPr id="133171" name="Group 51"/>
          <p:cNvGraphicFramePr>
            <a:graphicFrameLocks noGrp="1"/>
          </p:cNvGraphicFramePr>
          <p:nvPr/>
        </p:nvGraphicFramePr>
        <p:xfrm>
          <a:off x="1524000" y="2667000"/>
          <a:ext cx="6096000" cy="3467100"/>
        </p:xfrm>
        <a:graphic>
          <a:graphicData uri="http://schemas.openxmlformats.org/drawingml/2006/table">
            <a:tbl>
              <a:tblPr/>
              <a:tblGrid>
                <a:gridCol w="3810000"/>
                <a:gridCol w="2286000"/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Percent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Nitrogen (N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Oxygen (O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Argon (Ar)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Carbon dioxide (CO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All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 descr="D:\CH06\FG06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941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properties of the atmosphere: Temperature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Troposphere is: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Lowermost part of the atmosphere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Where most weather occurs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Temperature of  troposphere cools with increasing altitude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334000" y="6248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8" name="Picture 6" descr="D:\CH06\FG06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1910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properties of the atmosphere: Density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038600" cy="4267200"/>
          </a:xfrm>
        </p:spPr>
        <p:txBody>
          <a:bodyPr/>
          <a:lstStyle/>
          <a:p>
            <a:r>
              <a:rPr lang="en-US" altLang="en-US"/>
              <a:t>Warm, low density air rises</a:t>
            </a:r>
          </a:p>
          <a:p>
            <a:r>
              <a:rPr lang="en-US" altLang="en-US"/>
              <a:t>Cool, high density air sinks</a:t>
            </a:r>
          </a:p>
          <a:p>
            <a:r>
              <a:rPr lang="en-US" altLang="en-US"/>
              <a:t>Creates circular- moving loop of air (convection cell)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257800" y="5486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properties of the atmosphere: Water vapor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Cool air cannot hold much water vapor, so is typically dry</a:t>
            </a:r>
          </a:p>
          <a:p>
            <a:r>
              <a:rPr lang="en-US" altLang="en-US"/>
              <a:t>Warm air can hold more water vapor, so is typically moist</a:t>
            </a:r>
          </a:p>
          <a:p>
            <a:r>
              <a:rPr lang="en-US" altLang="en-US"/>
              <a:t>Water vapor decreases the density of air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 descr="D:\CH06\FG06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4958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properties of the atmosphere: Pressure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A column of cool, dense air causes high pressure at the surface, which will lead to sinking air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A column of warm, less dense air causes low pressure at the surface, which will lead to rising air</a:t>
            </a:r>
            <a:endParaRPr lang="en-US" altLang="en-US" sz="2800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410200" y="5257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Figure 6-6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938</Words>
  <Application>Microsoft Office PowerPoint</Application>
  <PresentationFormat>On-screen Show (4:3)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Times New Roman</vt:lpstr>
      <vt:lpstr>Wingdings</vt:lpstr>
      <vt:lpstr>Tahoma</vt:lpstr>
      <vt:lpstr>Default Design</vt:lpstr>
      <vt:lpstr>Chapter 6  Air–Sea Interaction</vt:lpstr>
      <vt:lpstr>Uneven solar heating on Earth</vt:lpstr>
      <vt:lpstr>Earth’s seasons</vt:lpstr>
      <vt:lpstr>Oceanic heat flow</vt:lpstr>
      <vt:lpstr>Physical properties of the atmosphere: Composition (dry air)</vt:lpstr>
      <vt:lpstr>Physical properties of the atmosphere: Temperature</vt:lpstr>
      <vt:lpstr>Physical properties of the atmosphere: Density</vt:lpstr>
      <vt:lpstr>Physical properties of the atmosphere: Water vapor</vt:lpstr>
      <vt:lpstr>Physical properties of the atmosphere: Pressure</vt:lpstr>
      <vt:lpstr>Physical properties of the atmosphere: Movement</vt:lpstr>
      <vt:lpstr>The Coriolis effect</vt:lpstr>
      <vt:lpstr>A merry-go-round as an example of the Coriolis effect</vt:lpstr>
      <vt:lpstr>The Coriolis effect on Earth</vt:lpstr>
      <vt:lpstr>Missile paths demonstrate the Coriolis effect </vt:lpstr>
      <vt:lpstr>Wind belts of the world</vt:lpstr>
      <vt:lpstr>Characteristics of wind belts and boundaries</vt:lpstr>
      <vt:lpstr>Coriolis effect influences air movement</vt:lpstr>
      <vt:lpstr>Air masses that affect U.S. weather</vt:lpstr>
      <vt:lpstr>Origin and paths of tropical cyclones</vt:lpstr>
      <vt:lpstr>Hurricane occurrence</vt:lpstr>
      <vt:lpstr>Hurricane structure</vt:lpstr>
      <vt:lpstr>Hurricanes produce storm surge</vt:lpstr>
      <vt:lpstr>Climate regions of the ocean</vt:lpstr>
      <vt:lpstr>How a greenhouse works</vt:lpstr>
      <vt:lpstr>The heating of Earth’s atmosphere</vt:lpstr>
      <vt:lpstr>Anthropogenic gases that contribute to the greenhouse effect</vt:lpstr>
      <vt:lpstr>Carbon dioxide is increasing in the atmosphere</vt:lpstr>
      <vt:lpstr>Earth’s average temperature is rising</vt:lpstr>
      <vt:lpstr>Predicted changes with increased greenhouse warming</vt:lpstr>
      <vt:lpstr>End of Chapter 6</vt:lpstr>
    </vt:vector>
  </TitlesOfParts>
  <Company>Palomar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Trujillo</dc:creator>
  <cp:lastModifiedBy>Joseph Naumann</cp:lastModifiedBy>
  <cp:revision>92</cp:revision>
  <dcterms:created xsi:type="dcterms:W3CDTF">2001-07-13T16:34:54Z</dcterms:created>
  <dcterms:modified xsi:type="dcterms:W3CDTF">2018-09-03T04:56:16Z</dcterms:modified>
</cp:coreProperties>
</file>