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handoutMasterIdLst>
    <p:handoutMasterId r:id="rId16"/>
  </p:handoutMasterIdLst>
  <p:sldIdLst>
    <p:sldId id="256" r:id="rId2"/>
    <p:sldId id="262" r:id="rId3"/>
    <p:sldId id="263" r:id="rId4"/>
    <p:sldId id="264" r:id="rId5"/>
    <p:sldId id="265" r:id="rId6"/>
    <p:sldId id="268" r:id="rId7"/>
    <p:sldId id="270" r:id="rId8"/>
    <p:sldId id="271" r:id="rId9"/>
    <p:sldId id="272" r:id="rId10"/>
    <p:sldId id="266" r:id="rId11"/>
    <p:sldId id="269" r:id="rId12"/>
    <p:sldId id="267" r:id="rId13"/>
    <p:sldId id="257" r:id="rId14"/>
    <p:sldId id="258" r:id="rId15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402" autoAdjust="0"/>
    <p:restoredTop sz="90929"/>
  </p:normalViewPr>
  <p:slideViewPr>
    <p:cSldViewPr>
      <p:cViewPr varScale="1">
        <p:scale>
          <a:sx n="79" d="100"/>
          <a:sy n="79" d="100"/>
        </p:scale>
        <p:origin x="1020" y="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en-US"/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 altLang="en-US"/>
          </a:p>
        </p:txBody>
      </p:sp>
      <p:sp>
        <p:nvSpPr>
          <p:cNvPr id="2355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en-US"/>
          </a:p>
        </p:txBody>
      </p:sp>
      <p:sp>
        <p:nvSpPr>
          <p:cNvPr id="2355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DE827B09-2DBF-4ACE-A7CD-265D09C6DDD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0934012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E92F8CF-9428-4186-BCC4-732FB66CD54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065469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0B9EE4-1DA5-4D6C-A2AE-70F94F6D99E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80301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71122D4-B147-4281-8F23-36F7D8541A6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150204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BECC3C6-B99C-4205-9640-D08329581FB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040053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C24AE07-2C46-42D7-8EF6-1D89AD90DEF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495556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F535354-E66D-476E-BAAC-6ACDFFBE62F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904595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321C63A-A1A6-447A-B319-450E47F760C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376084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4026773-40F5-4FFD-B2C0-D0C0523F7A0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146721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D1870F5-217D-4CBA-BA56-3DA42EF56F1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63474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EF33E5A-2E6A-4D2D-BE33-4F3CA778830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12860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BEB8880-945D-4C91-B6A5-538A4756E28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278302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053CC6A2-F535-4990-87E2-C1C1CE57E931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 anchor="ctr"/>
          <a:lstStyle/>
          <a:p>
            <a:r>
              <a:rPr lang="en-US" altLang="en-US" sz="4400"/>
              <a:t>Global Wind Belts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altLang="en-US" sz="2800"/>
              <a:t>By</a:t>
            </a:r>
          </a:p>
          <a:p>
            <a:pPr>
              <a:lnSpc>
                <a:spcPct val="80000"/>
              </a:lnSpc>
            </a:pPr>
            <a:r>
              <a:rPr lang="en-US" altLang="en-US" sz="2800"/>
              <a:t>Diana L. Duckworth</a:t>
            </a:r>
          </a:p>
          <a:p>
            <a:pPr>
              <a:lnSpc>
                <a:spcPct val="80000"/>
              </a:lnSpc>
            </a:pPr>
            <a:r>
              <a:rPr lang="en-US" altLang="en-US" sz="2800"/>
              <a:t>Rustburg High School</a:t>
            </a:r>
          </a:p>
          <a:p>
            <a:pPr>
              <a:lnSpc>
                <a:spcPct val="80000"/>
              </a:lnSpc>
            </a:pPr>
            <a:r>
              <a:rPr lang="en-US" altLang="en-US" sz="2800"/>
              <a:t>Campbell County, VA</a:t>
            </a:r>
          </a:p>
          <a:p>
            <a:pPr>
              <a:lnSpc>
                <a:spcPct val="80000"/>
              </a:lnSpc>
            </a:pPr>
            <a:endParaRPr lang="en-US" altLang="en-US" sz="280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152400"/>
            <a:ext cx="8610600" cy="533400"/>
          </a:xfrm>
        </p:spPr>
        <p:txBody>
          <a:bodyPr/>
          <a:lstStyle/>
          <a:p>
            <a:r>
              <a:rPr lang="en-US" altLang="en-US" sz="3200"/>
              <a:t>Some more key features shown for one hemisphere</a:t>
            </a:r>
          </a:p>
        </p:txBody>
      </p:sp>
      <p:sp>
        <p:nvSpPr>
          <p:cNvPr id="14339" name="Line 3"/>
          <p:cNvSpPr>
            <a:spLocks noChangeShapeType="1"/>
          </p:cNvSpPr>
          <p:nvPr/>
        </p:nvSpPr>
        <p:spPr bwMode="auto">
          <a:xfrm>
            <a:off x="381000" y="3429000"/>
            <a:ext cx="8305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340" name="Text Box 4"/>
          <p:cNvSpPr txBox="1">
            <a:spLocks noChangeArrowheads="1"/>
          </p:cNvSpPr>
          <p:nvPr/>
        </p:nvSpPr>
        <p:spPr bwMode="auto">
          <a:xfrm>
            <a:off x="8534400" y="3429000"/>
            <a:ext cx="4587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0°</a:t>
            </a:r>
          </a:p>
        </p:txBody>
      </p:sp>
      <p:sp>
        <p:nvSpPr>
          <p:cNvPr id="14341" name="Text Box 5"/>
          <p:cNvSpPr txBox="1">
            <a:spLocks noChangeArrowheads="1"/>
          </p:cNvSpPr>
          <p:nvPr/>
        </p:nvSpPr>
        <p:spPr bwMode="auto">
          <a:xfrm>
            <a:off x="228600" y="3429000"/>
            <a:ext cx="8318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90°N</a:t>
            </a:r>
          </a:p>
        </p:txBody>
      </p:sp>
      <p:sp>
        <p:nvSpPr>
          <p:cNvPr id="14342" name="Text Box 6"/>
          <p:cNvSpPr txBox="1">
            <a:spLocks noChangeArrowheads="1"/>
          </p:cNvSpPr>
          <p:nvPr/>
        </p:nvSpPr>
        <p:spPr bwMode="auto">
          <a:xfrm>
            <a:off x="2438400" y="3429000"/>
            <a:ext cx="8318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60°N</a:t>
            </a:r>
          </a:p>
        </p:txBody>
      </p:sp>
      <p:sp>
        <p:nvSpPr>
          <p:cNvPr id="14343" name="Text Box 7"/>
          <p:cNvSpPr txBox="1">
            <a:spLocks noChangeArrowheads="1"/>
          </p:cNvSpPr>
          <p:nvPr/>
        </p:nvSpPr>
        <p:spPr bwMode="auto">
          <a:xfrm>
            <a:off x="5638800" y="3429000"/>
            <a:ext cx="8318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30°N</a:t>
            </a:r>
          </a:p>
        </p:txBody>
      </p:sp>
      <p:sp>
        <p:nvSpPr>
          <p:cNvPr id="14344" name="AutoShape 8"/>
          <p:cNvSpPr>
            <a:spLocks noChangeArrowheads="1"/>
          </p:cNvSpPr>
          <p:nvPr/>
        </p:nvSpPr>
        <p:spPr bwMode="auto">
          <a:xfrm>
            <a:off x="533400" y="1676400"/>
            <a:ext cx="381000" cy="1600200"/>
          </a:xfrm>
          <a:prstGeom prst="downArrow">
            <a:avLst>
              <a:gd name="adj1" fmla="val 50000"/>
              <a:gd name="adj2" fmla="val 105000"/>
            </a:avLst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345" name="AutoShape 9"/>
          <p:cNvSpPr>
            <a:spLocks noChangeArrowheads="1"/>
          </p:cNvSpPr>
          <p:nvPr/>
        </p:nvSpPr>
        <p:spPr bwMode="auto">
          <a:xfrm>
            <a:off x="5486400" y="1600200"/>
            <a:ext cx="228600" cy="1371600"/>
          </a:xfrm>
          <a:prstGeom prst="downArrow">
            <a:avLst>
              <a:gd name="adj1" fmla="val 50000"/>
              <a:gd name="adj2" fmla="val 150000"/>
            </a:avLst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346" name="AutoShape 10"/>
          <p:cNvSpPr>
            <a:spLocks noChangeArrowheads="1"/>
          </p:cNvSpPr>
          <p:nvPr/>
        </p:nvSpPr>
        <p:spPr bwMode="auto">
          <a:xfrm>
            <a:off x="8458200" y="1676400"/>
            <a:ext cx="304800" cy="1143000"/>
          </a:xfrm>
          <a:prstGeom prst="upArrow">
            <a:avLst>
              <a:gd name="adj1" fmla="val 50000"/>
              <a:gd name="adj2" fmla="val 93750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347" name="AutoShape 11"/>
          <p:cNvSpPr>
            <a:spLocks noChangeArrowheads="1"/>
          </p:cNvSpPr>
          <p:nvPr/>
        </p:nvSpPr>
        <p:spPr bwMode="auto">
          <a:xfrm>
            <a:off x="2819400" y="1524000"/>
            <a:ext cx="228600" cy="1219200"/>
          </a:xfrm>
          <a:prstGeom prst="upArrow">
            <a:avLst>
              <a:gd name="adj1" fmla="val 50000"/>
              <a:gd name="adj2" fmla="val 133333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348" name="AutoShape 12"/>
          <p:cNvSpPr>
            <a:spLocks noChangeArrowheads="1"/>
          </p:cNvSpPr>
          <p:nvPr/>
        </p:nvSpPr>
        <p:spPr bwMode="auto">
          <a:xfrm>
            <a:off x="5791200" y="1447800"/>
            <a:ext cx="2590800" cy="304800"/>
          </a:xfrm>
          <a:prstGeom prst="leftArrow">
            <a:avLst>
              <a:gd name="adj1" fmla="val 50000"/>
              <a:gd name="adj2" fmla="val 212500"/>
            </a:avLst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349" name="AutoShape 13"/>
          <p:cNvSpPr>
            <a:spLocks noChangeArrowheads="1"/>
          </p:cNvSpPr>
          <p:nvPr/>
        </p:nvSpPr>
        <p:spPr bwMode="auto">
          <a:xfrm>
            <a:off x="3276600" y="1447800"/>
            <a:ext cx="1981200" cy="304800"/>
          </a:xfrm>
          <a:prstGeom prst="rightArrow">
            <a:avLst>
              <a:gd name="adj1" fmla="val 50000"/>
              <a:gd name="adj2" fmla="val 162500"/>
            </a:avLst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350" name="AutoShape 14"/>
          <p:cNvSpPr>
            <a:spLocks noChangeArrowheads="1"/>
          </p:cNvSpPr>
          <p:nvPr/>
        </p:nvSpPr>
        <p:spPr bwMode="auto">
          <a:xfrm>
            <a:off x="1066800" y="1447800"/>
            <a:ext cx="1676400" cy="304800"/>
          </a:xfrm>
          <a:prstGeom prst="leftArrow">
            <a:avLst>
              <a:gd name="adj1" fmla="val 50000"/>
              <a:gd name="adj2" fmla="val 137500"/>
            </a:avLst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351" name="AutoShape 15"/>
          <p:cNvSpPr>
            <a:spLocks noChangeArrowheads="1"/>
          </p:cNvSpPr>
          <p:nvPr/>
        </p:nvSpPr>
        <p:spPr bwMode="auto">
          <a:xfrm>
            <a:off x="1143000" y="3048000"/>
            <a:ext cx="1447800" cy="228600"/>
          </a:xfrm>
          <a:prstGeom prst="rightArrow">
            <a:avLst>
              <a:gd name="adj1" fmla="val 50000"/>
              <a:gd name="adj2" fmla="val 158333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352" name="AutoShape 16"/>
          <p:cNvSpPr>
            <a:spLocks noChangeArrowheads="1"/>
          </p:cNvSpPr>
          <p:nvPr/>
        </p:nvSpPr>
        <p:spPr bwMode="auto">
          <a:xfrm>
            <a:off x="3581400" y="3048000"/>
            <a:ext cx="1295400" cy="228600"/>
          </a:xfrm>
          <a:prstGeom prst="leftArrow">
            <a:avLst>
              <a:gd name="adj1" fmla="val 50000"/>
              <a:gd name="adj2" fmla="val 141667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353" name="AutoShape 17"/>
          <p:cNvSpPr>
            <a:spLocks noChangeArrowheads="1"/>
          </p:cNvSpPr>
          <p:nvPr/>
        </p:nvSpPr>
        <p:spPr bwMode="auto">
          <a:xfrm>
            <a:off x="6400800" y="2971800"/>
            <a:ext cx="1905000" cy="304800"/>
          </a:xfrm>
          <a:prstGeom prst="rightArrow">
            <a:avLst>
              <a:gd name="adj1" fmla="val 50000"/>
              <a:gd name="adj2" fmla="val 156250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355" name="Rectangle 19"/>
          <p:cNvSpPr>
            <a:spLocks noGrp="1" noChangeArrowheads="1"/>
          </p:cNvSpPr>
          <p:nvPr>
            <p:ph type="body" idx="1"/>
          </p:nvPr>
        </p:nvSpPr>
        <p:spPr>
          <a:xfrm>
            <a:off x="304800" y="3810000"/>
            <a:ext cx="8610600" cy="2743200"/>
          </a:xfrm>
        </p:spPr>
        <p:txBody>
          <a:bodyPr/>
          <a:lstStyle/>
          <a:p>
            <a:r>
              <a:rPr lang="en-US" altLang="en-US"/>
              <a:t>ITCZ stands for intertropical convergence zone</a:t>
            </a:r>
          </a:p>
          <a:p>
            <a:pPr lvl="1"/>
            <a:r>
              <a:rPr lang="en-US" altLang="en-US"/>
              <a:t>ITCZ moves with vertical rays of sun</a:t>
            </a:r>
          </a:p>
          <a:p>
            <a:r>
              <a:rPr lang="en-US" altLang="en-US"/>
              <a:t>Area around equator also called DOLDRUMS</a:t>
            </a:r>
          </a:p>
          <a:p>
            <a:pPr lvl="1"/>
            <a:r>
              <a:rPr lang="en-US" altLang="en-US"/>
              <a:t>an area of very light winds, as is horse latitudes</a:t>
            </a:r>
          </a:p>
          <a:p>
            <a:r>
              <a:rPr lang="en-US" altLang="en-US"/>
              <a:t>Polar Front is region where storms are formed</a:t>
            </a:r>
          </a:p>
        </p:txBody>
      </p:sp>
      <p:sp>
        <p:nvSpPr>
          <p:cNvPr id="14356" name="Text Box 20"/>
          <p:cNvSpPr txBox="1">
            <a:spLocks noChangeArrowheads="1"/>
          </p:cNvSpPr>
          <p:nvPr/>
        </p:nvSpPr>
        <p:spPr bwMode="auto">
          <a:xfrm>
            <a:off x="2574925" y="2805113"/>
            <a:ext cx="847725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1600"/>
              <a:t>POLAR</a:t>
            </a:r>
          </a:p>
          <a:p>
            <a:r>
              <a:rPr lang="en-US" altLang="en-US" sz="1600"/>
              <a:t>FRONT</a:t>
            </a:r>
          </a:p>
        </p:txBody>
      </p:sp>
      <p:sp>
        <p:nvSpPr>
          <p:cNvPr id="14357" name="Text Box 21"/>
          <p:cNvSpPr txBox="1">
            <a:spLocks noChangeArrowheads="1"/>
          </p:cNvSpPr>
          <p:nvPr/>
        </p:nvSpPr>
        <p:spPr bwMode="auto">
          <a:xfrm>
            <a:off x="4876800" y="2847975"/>
            <a:ext cx="1298575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1600"/>
              <a:t>    HORSE</a:t>
            </a:r>
          </a:p>
          <a:p>
            <a:r>
              <a:rPr lang="en-US" altLang="en-US" sz="1600"/>
              <a:t>LATITUDES</a:t>
            </a:r>
          </a:p>
        </p:txBody>
      </p:sp>
      <p:sp>
        <p:nvSpPr>
          <p:cNvPr id="14358" name="Text Box 22"/>
          <p:cNvSpPr txBox="1">
            <a:spLocks noChangeArrowheads="1"/>
          </p:cNvSpPr>
          <p:nvPr/>
        </p:nvSpPr>
        <p:spPr bwMode="auto">
          <a:xfrm>
            <a:off x="8289925" y="2957513"/>
            <a:ext cx="6350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1600"/>
              <a:t>ITCZ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152400"/>
            <a:ext cx="7772400" cy="1143000"/>
          </a:xfrm>
        </p:spPr>
        <p:txBody>
          <a:bodyPr/>
          <a:lstStyle/>
          <a:p>
            <a:r>
              <a:rPr lang="en-US" altLang="en-US" sz="3600"/>
              <a:t>In the Summer - Northern Hemisphere</a:t>
            </a:r>
            <a:endParaRPr lang="en-US" altLang="en-US"/>
          </a:p>
        </p:txBody>
      </p:sp>
      <p:sp>
        <p:nvSpPr>
          <p:cNvPr id="18435" name="Line 3"/>
          <p:cNvSpPr>
            <a:spLocks noChangeShapeType="1"/>
          </p:cNvSpPr>
          <p:nvPr/>
        </p:nvSpPr>
        <p:spPr bwMode="auto">
          <a:xfrm>
            <a:off x="381000" y="3429000"/>
            <a:ext cx="8305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436" name="Text Box 4"/>
          <p:cNvSpPr txBox="1">
            <a:spLocks noChangeArrowheads="1"/>
          </p:cNvSpPr>
          <p:nvPr/>
        </p:nvSpPr>
        <p:spPr bwMode="auto">
          <a:xfrm>
            <a:off x="8534400" y="3429000"/>
            <a:ext cx="4587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0°</a:t>
            </a:r>
          </a:p>
        </p:txBody>
      </p:sp>
      <p:sp>
        <p:nvSpPr>
          <p:cNvPr id="18437" name="Text Box 5"/>
          <p:cNvSpPr txBox="1">
            <a:spLocks noChangeArrowheads="1"/>
          </p:cNvSpPr>
          <p:nvPr/>
        </p:nvSpPr>
        <p:spPr bwMode="auto">
          <a:xfrm>
            <a:off x="228600" y="3429000"/>
            <a:ext cx="8318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90°N</a:t>
            </a:r>
          </a:p>
        </p:txBody>
      </p:sp>
      <p:sp>
        <p:nvSpPr>
          <p:cNvPr id="18438" name="Text Box 6"/>
          <p:cNvSpPr txBox="1">
            <a:spLocks noChangeArrowheads="1"/>
          </p:cNvSpPr>
          <p:nvPr/>
        </p:nvSpPr>
        <p:spPr bwMode="auto">
          <a:xfrm>
            <a:off x="2438400" y="3429000"/>
            <a:ext cx="8318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60°N</a:t>
            </a:r>
          </a:p>
        </p:txBody>
      </p:sp>
      <p:sp>
        <p:nvSpPr>
          <p:cNvPr id="18439" name="Text Box 7"/>
          <p:cNvSpPr txBox="1">
            <a:spLocks noChangeArrowheads="1"/>
          </p:cNvSpPr>
          <p:nvPr/>
        </p:nvSpPr>
        <p:spPr bwMode="auto">
          <a:xfrm>
            <a:off x="5638800" y="3429000"/>
            <a:ext cx="8318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30°N</a:t>
            </a:r>
          </a:p>
        </p:txBody>
      </p:sp>
      <p:sp>
        <p:nvSpPr>
          <p:cNvPr id="18440" name="AutoShape 8"/>
          <p:cNvSpPr>
            <a:spLocks noChangeArrowheads="1"/>
          </p:cNvSpPr>
          <p:nvPr/>
        </p:nvSpPr>
        <p:spPr bwMode="auto">
          <a:xfrm>
            <a:off x="533400" y="1676400"/>
            <a:ext cx="381000" cy="1600200"/>
          </a:xfrm>
          <a:prstGeom prst="downArrow">
            <a:avLst>
              <a:gd name="adj1" fmla="val 50000"/>
              <a:gd name="adj2" fmla="val 105000"/>
            </a:avLst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441" name="AutoShape 9"/>
          <p:cNvSpPr>
            <a:spLocks noChangeArrowheads="1"/>
          </p:cNvSpPr>
          <p:nvPr/>
        </p:nvSpPr>
        <p:spPr bwMode="auto">
          <a:xfrm>
            <a:off x="4191000" y="1752600"/>
            <a:ext cx="381000" cy="1524000"/>
          </a:xfrm>
          <a:prstGeom prst="downArrow">
            <a:avLst>
              <a:gd name="adj1" fmla="val 50000"/>
              <a:gd name="adj2" fmla="val 100000"/>
            </a:avLst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442" name="AutoShape 10"/>
          <p:cNvSpPr>
            <a:spLocks noChangeArrowheads="1"/>
          </p:cNvSpPr>
          <p:nvPr/>
        </p:nvSpPr>
        <p:spPr bwMode="auto">
          <a:xfrm>
            <a:off x="7315200" y="1524000"/>
            <a:ext cx="304800" cy="1600200"/>
          </a:xfrm>
          <a:prstGeom prst="upArrow">
            <a:avLst>
              <a:gd name="adj1" fmla="val 50000"/>
              <a:gd name="adj2" fmla="val 131250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443" name="AutoShape 11"/>
          <p:cNvSpPr>
            <a:spLocks noChangeArrowheads="1"/>
          </p:cNvSpPr>
          <p:nvPr/>
        </p:nvSpPr>
        <p:spPr bwMode="auto">
          <a:xfrm>
            <a:off x="2895600" y="1676400"/>
            <a:ext cx="381000" cy="1600200"/>
          </a:xfrm>
          <a:prstGeom prst="upArrow">
            <a:avLst>
              <a:gd name="adj1" fmla="val 50000"/>
              <a:gd name="adj2" fmla="val 105000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444" name="AutoShape 12"/>
          <p:cNvSpPr>
            <a:spLocks noChangeArrowheads="1"/>
          </p:cNvSpPr>
          <p:nvPr/>
        </p:nvSpPr>
        <p:spPr bwMode="auto">
          <a:xfrm>
            <a:off x="4572000" y="1447800"/>
            <a:ext cx="2590800" cy="304800"/>
          </a:xfrm>
          <a:prstGeom prst="leftArrow">
            <a:avLst>
              <a:gd name="adj1" fmla="val 50000"/>
              <a:gd name="adj2" fmla="val 212500"/>
            </a:avLst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445" name="AutoShape 13"/>
          <p:cNvSpPr>
            <a:spLocks noChangeArrowheads="1"/>
          </p:cNvSpPr>
          <p:nvPr/>
        </p:nvSpPr>
        <p:spPr bwMode="auto">
          <a:xfrm>
            <a:off x="3276600" y="1447800"/>
            <a:ext cx="914400" cy="304800"/>
          </a:xfrm>
          <a:prstGeom prst="rightArrow">
            <a:avLst>
              <a:gd name="adj1" fmla="val 50000"/>
              <a:gd name="adj2" fmla="val 75000"/>
            </a:avLst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446" name="AutoShape 14"/>
          <p:cNvSpPr>
            <a:spLocks noChangeArrowheads="1"/>
          </p:cNvSpPr>
          <p:nvPr/>
        </p:nvSpPr>
        <p:spPr bwMode="auto">
          <a:xfrm>
            <a:off x="1066800" y="1447800"/>
            <a:ext cx="1676400" cy="304800"/>
          </a:xfrm>
          <a:prstGeom prst="leftArrow">
            <a:avLst>
              <a:gd name="adj1" fmla="val 50000"/>
              <a:gd name="adj2" fmla="val 137500"/>
            </a:avLst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447" name="AutoShape 15"/>
          <p:cNvSpPr>
            <a:spLocks noChangeArrowheads="1"/>
          </p:cNvSpPr>
          <p:nvPr/>
        </p:nvSpPr>
        <p:spPr bwMode="auto">
          <a:xfrm>
            <a:off x="1143000" y="3048000"/>
            <a:ext cx="1676400" cy="228600"/>
          </a:xfrm>
          <a:prstGeom prst="rightArrow">
            <a:avLst>
              <a:gd name="adj1" fmla="val 50000"/>
              <a:gd name="adj2" fmla="val 183333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448" name="AutoShape 16"/>
          <p:cNvSpPr>
            <a:spLocks noChangeArrowheads="1"/>
          </p:cNvSpPr>
          <p:nvPr/>
        </p:nvSpPr>
        <p:spPr bwMode="auto">
          <a:xfrm>
            <a:off x="3352800" y="3048000"/>
            <a:ext cx="762000" cy="228600"/>
          </a:xfrm>
          <a:prstGeom prst="leftArrow">
            <a:avLst>
              <a:gd name="adj1" fmla="val 50000"/>
              <a:gd name="adj2" fmla="val 83333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449" name="AutoShape 17"/>
          <p:cNvSpPr>
            <a:spLocks noChangeArrowheads="1"/>
          </p:cNvSpPr>
          <p:nvPr/>
        </p:nvSpPr>
        <p:spPr bwMode="auto">
          <a:xfrm>
            <a:off x="4800600" y="2971800"/>
            <a:ext cx="2438400" cy="304800"/>
          </a:xfrm>
          <a:prstGeom prst="rightArrow">
            <a:avLst>
              <a:gd name="adj1" fmla="val 50000"/>
              <a:gd name="adj2" fmla="val 200000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450" name="Text Box 18"/>
          <p:cNvSpPr txBox="1">
            <a:spLocks noChangeArrowheads="1"/>
          </p:cNvSpPr>
          <p:nvPr/>
        </p:nvSpPr>
        <p:spPr bwMode="auto">
          <a:xfrm>
            <a:off x="5105400" y="1752600"/>
            <a:ext cx="1728788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Tropical cell</a:t>
            </a:r>
          </a:p>
          <a:p>
            <a:r>
              <a:rPr lang="en-US" altLang="en-US"/>
              <a:t>expands &amp;</a:t>
            </a:r>
          </a:p>
          <a:p>
            <a:r>
              <a:rPr lang="en-US" altLang="en-US"/>
              <a:t>moves north</a:t>
            </a:r>
          </a:p>
        </p:txBody>
      </p:sp>
      <p:sp>
        <p:nvSpPr>
          <p:cNvPr id="18451" name="Rectangle 19"/>
          <p:cNvSpPr>
            <a:spLocks noGrp="1" noChangeArrowheads="1"/>
          </p:cNvSpPr>
          <p:nvPr>
            <p:ph type="body" idx="1"/>
          </p:nvPr>
        </p:nvSpPr>
        <p:spPr>
          <a:xfrm>
            <a:off x="685800" y="4038600"/>
            <a:ext cx="7772400" cy="2514600"/>
          </a:xfrm>
        </p:spPr>
        <p:txBody>
          <a:bodyPr/>
          <a:lstStyle/>
          <a:p>
            <a:r>
              <a:rPr lang="en-US" altLang="en-US"/>
              <a:t>Direct tropical cell expands &amp; moves north</a:t>
            </a:r>
          </a:p>
          <a:p>
            <a:r>
              <a:rPr lang="en-US" altLang="en-US"/>
              <a:t>Equatorial Low is in Northern Hemisphere</a:t>
            </a:r>
          </a:p>
          <a:p>
            <a:r>
              <a:rPr lang="en-US" altLang="en-US"/>
              <a:t>Indirect cell shrinks to insignificance</a:t>
            </a:r>
          </a:p>
          <a:p>
            <a:r>
              <a:rPr lang="en-US" altLang="en-US"/>
              <a:t>Polar cell also retreats to the North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152400"/>
            <a:ext cx="7772400" cy="1143000"/>
          </a:xfrm>
        </p:spPr>
        <p:txBody>
          <a:bodyPr/>
          <a:lstStyle/>
          <a:p>
            <a:r>
              <a:rPr lang="en-US" altLang="en-US" sz="3600"/>
              <a:t>In the Winter - Northern Hemisphere</a:t>
            </a:r>
            <a:endParaRPr lang="en-US" altLang="en-US"/>
          </a:p>
        </p:txBody>
      </p:sp>
      <p:sp>
        <p:nvSpPr>
          <p:cNvPr id="16387" name="Line 3"/>
          <p:cNvSpPr>
            <a:spLocks noChangeShapeType="1"/>
          </p:cNvSpPr>
          <p:nvPr/>
        </p:nvSpPr>
        <p:spPr bwMode="auto">
          <a:xfrm>
            <a:off x="381000" y="3429000"/>
            <a:ext cx="8534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88" name="Text Box 4"/>
          <p:cNvSpPr txBox="1">
            <a:spLocks noChangeArrowheads="1"/>
          </p:cNvSpPr>
          <p:nvPr/>
        </p:nvSpPr>
        <p:spPr bwMode="auto">
          <a:xfrm>
            <a:off x="8077200" y="3429000"/>
            <a:ext cx="4587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0°</a:t>
            </a:r>
          </a:p>
        </p:txBody>
      </p:sp>
      <p:sp>
        <p:nvSpPr>
          <p:cNvPr id="16389" name="Text Box 5"/>
          <p:cNvSpPr txBox="1">
            <a:spLocks noChangeArrowheads="1"/>
          </p:cNvSpPr>
          <p:nvPr/>
        </p:nvSpPr>
        <p:spPr bwMode="auto">
          <a:xfrm>
            <a:off x="228600" y="3429000"/>
            <a:ext cx="8318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90°N</a:t>
            </a:r>
          </a:p>
        </p:txBody>
      </p:sp>
      <p:sp>
        <p:nvSpPr>
          <p:cNvPr id="16390" name="Text Box 6"/>
          <p:cNvSpPr txBox="1">
            <a:spLocks noChangeArrowheads="1"/>
          </p:cNvSpPr>
          <p:nvPr/>
        </p:nvSpPr>
        <p:spPr bwMode="auto">
          <a:xfrm>
            <a:off x="2438400" y="3429000"/>
            <a:ext cx="8318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60°N</a:t>
            </a:r>
          </a:p>
        </p:txBody>
      </p:sp>
      <p:sp>
        <p:nvSpPr>
          <p:cNvPr id="16391" name="Text Box 7"/>
          <p:cNvSpPr txBox="1">
            <a:spLocks noChangeArrowheads="1"/>
          </p:cNvSpPr>
          <p:nvPr/>
        </p:nvSpPr>
        <p:spPr bwMode="auto">
          <a:xfrm>
            <a:off x="5638800" y="3429000"/>
            <a:ext cx="8318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30°N</a:t>
            </a:r>
          </a:p>
        </p:txBody>
      </p:sp>
      <p:sp>
        <p:nvSpPr>
          <p:cNvPr id="16392" name="AutoShape 8"/>
          <p:cNvSpPr>
            <a:spLocks noChangeArrowheads="1"/>
          </p:cNvSpPr>
          <p:nvPr/>
        </p:nvSpPr>
        <p:spPr bwMode="auto">
          <a:xfrm>
            <a:off x="533400" y="1676400"/>
            <a:ext cx="381000" cy="1600200"/>
          </a:xfrm>
          <a:prstGeom prst="downArrow">
            <a:avLst>
              <a:gd name="adj1" fmla="val 50000"/>
              <a:gd name="adj2" fmla="val 105000"/>
            </a:avLst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93" name="AutoShape 9"/>
          <p:cNvSpPr>
            <a:spLocks noChangeArrowheads="1"/>
          </p:cNvSpPr>
          <p:nvPr/>
        </p:nvSpPr>
        <p:spPr bwMode="auto">
          <a:xfrm>
            <a:off x="5943600" y="1752600"/>
            <a:ext cx="381000" cy="1524000"/>
          </a:xfrm>
          <a:prstGeom prst="downArrow">
            <a:avLst>
              <a:gd name="adj1" fmla="val 50000"/>
              <a:gd name="adj2" fmla="val 100000"/>
            </a:avLst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94" name="AutoShape 10"/>
          <p:cNvSpPr>
            <a:spLocks noChangeArrowheads="1"/>
          </p:cNvSpPr>
          <p:nvPr/>
        </p:nvSpPr>
        <p:spPr bwMode="auto">
          <a:xfrm>
            <a:off x="8763000" y="1676400"/>
            <a:ext cx="304800" cy="1600200"/>
          </a:xfrm>
          <a:prstGeom prst="upArrow">
            <a:avLst>
              <a:gd name="adj1" fmla="val 50000"/>
              <a:gd name="adj2" fmla="val 131250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95" name="AutoShape 11"/>
          <p:cNvSpPr>
            <a:spLocks noChangeArrowheads="1"/>
          </p:cNvSpPr>
          <p:nvPr/>
        </p:nvSpPr>
        <p:spPr bwMode="auto">
          <a:xfrm>
            <a:off x="4572000" y="1676400"/>
            <a:ext cx="381000" cy="1600200"/>
          </a:xfrm>
          <a:prstGeom prst="upArrow">
            <a:avLst>
              <a:gd name="adj1" fmla="val 50000"/>
              <a:gd name="adj2" fmla="val 105000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96" name="AutoShape 12"/>
          <p:cNvSpPr>
            <a:spLocks noChangeArrowheads="1"/>
          </p:cNvSpPr>
          <p:nvPr/>
        </p:nvSpPr>
        <p:spPr bwMode="auto">
          <a:xfrm>
            <a:off x="6477000" y="1447800"/>
            <a:ext cx="2209800" cy="304800"/>
          </a:xfrm>
          <a:prstGeom prst="leftArrow">
            <a:avLst>
              <a:gd name="adj1" fmla="val 50000"/>
              <a:gd name="adj2" fmla="val 181250"/>
            </a:avLst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97" name="AutoShape 13"/>
          <p:cNvSpPr>
            <a:spLocks noChangeArrowheads="1"/>
          </p:cNvSpPr>
          <p:nvPr/>
        </p:nvSpPr>
        <p:spPr bwMode="auto">
          <a:xfrm>
            <a:off x="5029200" y="1524000"/>
            <a:ext cx="914400" cy="304800"/>
          </a:xfrm>
          <a:prstGeom prst="rightArrow">
            <a:avLst>
              <a:gd name="adj1" fmla="val 50000"/>
              <a:gd name="adj2" fmla="val 75000"/>
            </a:avLst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98" name="AutoShape 14"/>
          <p:cNvSpPr>
            <a:spLocks noChangeArrowheads="1"/>
          </p:cNvSpPr>
          <p:nvPr/>
        </p:nvSpPr>
        <p:spPr bwMode="auto">
          <a:xfrm>
            <a:off x="1066800" y="1447800"/>
            <a:ext cx="3505200" cy="304800"/>
          </a:xfrm>
          <a:prstGeom prst="leftArrow">
            <a:avLst>
              <a:gd name="adj1" fmla="val 50000"/>
              <a:gd name="adj2" fmla="val 287500"/>
            </a:avLst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99" name="AutoShape 15"/>
          <p:cNvSpPr>
            <a:spLocks noChangeArrowheads="1"/>
          </p:cNvSpPr>
          <p:nvPr/>
        </p:nvSpPr>
        <p:spPr bwMode="auto">
          <a:xfrm>
            <a:off x="1143000" y="3048000"/>
            <a:ext cx="3429000" cy="228600"/>
          </a:xfrm>
          <a:prstGeom prst="rightArrow">
            <a:avLst>
              <a:gd name="adj1" fmla="val 50000"/>
              <a:gd name="adj2" fmla="val 375000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400" name="AutoShape 16"/>
          <p:cNvSpPr>
            <a:spLocks noChangeArrowheads="1"/>
          </p:cNvSpPr>
          <p:nvPr/>
        </p:nvSpPr>
        <p:spPr bwMode="auto">
          <a:xfrm>
            <a:off x="5105400" y="2971800"/>
            <a:ext cx="762000" cy="228600"/>
          </a:xfrm>
          <a:prstGeom prst="leftArrow">
            <a:avLst>
              <a:gd name="adj1" fmla="val 50000"/>
              <a:gd name="adj2" fmla="val 83333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401" name="AutoShape 17"/>
          <p:cNvSpPr>
            <a:spLocks noChangeArrowheads="1"/>
          </p:cNvSpPr>
          <p:nvPr/>
        </p:nvSpPr>
        <p:spPr bwMode="auto">
          <a:xfrm>
            <a:off x="6553200" y="2971800"/>
            <a:ext cx="2286000" cy="304800"/>
          </a:xfrm>
          <a:prstGeom prst="rightArrow">
            <a:avLst>
              <a:gd name="adj1" fmla="val 50000"/>
              <a:gd name="adj2" fmla="val 187500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402" name="Text Box 18"/>
          <p:cNvSpPr txBox="1">
            <a:spLocks noChangeArrowheads="1"/>
          </p:cNvSpPr>
          <p:nvPr/>
        </p:nvSpPr>
        <p:spPr bwMode="auto">
          <a:xfrm>
            <a:off x="6477000" y="1752600"/>
            <a:ext cx="1765300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Tropical cell</a:t>
            </a:r>
          </a:p>
          <a:p>
            <a:r>
              <a:rPr lang="en-US" altLang="en-US"/>
              <a:t>moves south</a:t>
            </a:r>
          </a:p>
          <a:p>
            <a:r>
              <a:rPr lang="en-US" altLang="en-US"/>
              <a:t>over Equator</a:t>
            </a:r>
          </a:p>
        </p:txBody>
      </p:sp>
      <p:sp>
        <p:nvSpPr>
          <p:cNvPr id="16403" name="Rectangle 19"/>
          <p:cNvSpPr>
            <a:spLocks noGrp="1" noChangeArrowheads="1"/>
          </p:cNvSpPr>
          <p:nvPr>
            <p:ph type="body" idx="1"/>
          </p:nvPr>
        </p:nvSpPr>
        <p:spPr>
          <a:xfrm>
            <a:off x="685800" y="4038600"/>
            <a:ext cx="7772400" cy="2514600"/>
          </a:xfrm>
        </p:spPr>
        <p:txBody>
          <a:bodyPr/>
          <a:lstStyle/>
          <a:p>
            <a:r>
              <a:rPr lang="en-US" altLang="en-US"/>
              <a:t>Direct polar cell expands &amp; moves south</a:t>
            </a:r>
          </a:p>
          <a:p>
            <a:r>
              <a:rPr lang="en-US" altLang="en-US"/>
              <a:t>Equatorial Low is in Southern Hemisphere</a:t>
            </a:r>
          </a:p>
          <a:p>
            <a:r>
              <a:rPr lang="en-US" altLang="en-US"/>
              <a:t>Indirect cell shrinks to insignificance</a:t>
            </a:r>
          </a:p>
          <a:p>
            <a:r>
              <a:rPr lang="en-US" altLang="en-US"/>
              <a:t>Tropical cell also retreats to the south</a:t>
            </a:r>
          </a:p>
        </p:txBody>
      </p:sp>
      <p:sp>
        <p:nvSpPr>
          <p:cNvPr id="16404" name="Text Box 20"/>
          <p:cNvSpPr txBox="1">
            <a:spLocks noChangeArrowheads="1"/>
          </p:cNvSpPr>
          <p:nvPr/>
        </p:nvSpPr>
        <p:spPr bwMode="auto">
          <a:xfrm>
            <a:off x="1219200" y="2057400"/>
            <a:ext cx="29527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1800"/>
              <a:t>Polar Cell expands and moves</a:t>
            </a:r>
          </a:p>
          <a:p>
            <a:r>
              <a:rPr lang="en-US" altLang="en-US" sz="1800"/>
              <a:t>to the south.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Oval 4"/>
          <p:cNvSpPr>
            <a:spLocks noChangeArrowheads="1"/>
          </p:cNvSpPr>
          <p:nvPr/>
        </p:nvSpPr>
        <p:spPr bwMode="auto">
          <a:xfrm>
            <a:off x="2133600" y="1143000"/>
            <a:ext cx="4876800" cy="4953000"/>
          </a:xfrm>
          <a:prstGeom prst="ellips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7" name="Line 5"/>
          <p:cNvSpPr>
            <a:spLocks noChangeShapeType="1"/>
          </p:cNvSpPr>
          <p:nvPr/>
        </p:nvSpPr>
        <p:spPr bwMode="auto">
          <a:xfrm>
            <a:off x="2133600" y="3581400"/>
            <a:ext cx="4876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8" name="Line 6"/>
          <p:cNvSpPr>
            <a:spLocks noChangeShapeType="1"/>
          </p:cNvSpPr>
          <p:nvPr/>
        </p:nvSpPr>
        <p:spPr bwMode="auto">
          <a:xfrm>
            <a:off x="2286000" y="2667000"/>
            <a:ext cx="4495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9" name="Line 7"/>
          <p:cNvSpPr>
            <a:spLocks noChangeShapeType="1"/>
          </p:cNvSpPr>
          <p:nvPr/>
        </p:nvSpPr>
        <p:spPr bwMode="auto">
          <a:xfrm>
            <a:off x="2895600" y="1828800"/>
            <a:ext cx="3352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80" name="Line 8"/>
          <p:cNvSpPr>
            <a:spLocks noChangeShapeType="1"/>
          </p:cNvSpPr>
          <p:nvPr/>
        </p:nvSpPr>
        <p:spPr bwMode="auto">
          <a:xfrm>
            <a:off x="2286000" y="4419600"/>
            <a:ext cx="45720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81" name="Line 9"/>
          <p:cNvSpPr>
            <a:spLocks noChangeShapeType="1"/>
          </p:cNvSpPr>
          <p:nvPr/>
        </p:nvSpPr>
        <p:spPr bwMode="auto">
          <a:xfrm>
            <a:off x="2819400" y="5334000"/>
            <a:ext cx="35052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82" name="Text Box 10"/>
          <p:cNvSpPr txBox="1">
            <a:spLocks noChangeArrowheads="1"/>
          </p:cNvSpPr>
          <p:nvPr/>
        </p:nvSpPr>
        <p:spPr bwMode="auto">
          <a:xfrm>
            <a:off x="2057400" y="3200400"/>
            <a:ext cx="12350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en-US"/>
              <a:t>Equator</a:t>
            </a:r>
          </a:p>
        </p:txBody>
      </p:sp>
      <p:sp>
        <p:nvSpPr>
          <p:cNvPr id="3083" name="Text Box 11"/>
          <p:cNvSpPr txBox="1">
            <a:spLocks noChangeArrowheads="1"/>
          </p:cNvSpPr>
          <p:nvPr/>
        </p:nvSpPr>
        <p:spPr bwMode="auto">
          <a:xfrm>
            <a:off x="2270125" y="4003675"/>
            <a:ext cx="7810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30°S</a:t>
            </a:r>
          </a:p>
        </p:txBody>
      </p:sp>
      <p:sp>
        <p:nvSpPr>
          <p:cNvPr id="3084" name="Text Box 12"/>
          <p:cNvSpPr txBox="1">
            <a:spLocks noChangeArrowheads="1"/>
          </p:cNvSpPr>
          <p:nvPr/>
        </p:nvSpPr>
        <p:spPr bwMode="auto">
          <a:xfrm>
            <a:off x="2803525" y="4918075"/>
            <a:ext cx="7810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60°S</a:t>
            </a:r>
          </a:p>
        </p:txBody>
      </p:sp>
      <p:sp>
        <p:nvSpPr>
          <p:cNvPr id="3085" name="Text Box 13"/>
          <p:cNvSpPr txBox="1">
            <a:spLocks noChangeArrowheads="1"/>
          </p:cNvSpPr>
          <p:nvPr/>
        </p:nvSpPr>
        <p:spPr bwMode="auto">
          <a:xfrm>
            <a:off x="2346325" y="2251075"/>
            <a:ext cx="8318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30°N</a:t>
            </a:r>
          </a:p>
        </p:txBody>
      </p:sp>
      <p:sp>
        <p:nvSpPr>
          <p:cNvPr id="3086" name="Text Box 14"/>
          <p:cNvSpPr txBox="1">
            <a:spLocks noChangeArrowheads="1"/>
          </p:cNvSpPr>
          <p:nvPr/>
        </p:nvSpPr>
        <p:spPr bwMode="auto">
          <a:xfrm>
            <a:off x="3184525" y="1412875"/>
            <a:ext cx="8318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60°N</a:t>
            </a:r>
          </a:p>
        </p:txBody>
      </p:sp>
      <p:sp>
        <p:nvSpPr>
          <p:cNvPr id="3087" name="Text Box 15"/>
          <p:cNvSpPr txBox="1">
            <a:spLocks noChangeArrowheads="1"/>
          </p:cNvSpPr>
          <p:nvPr/>
        </p:nvSpPr>
        <p:spPr bwMode="auto">
          <a:xfrm>
            <a:off x="4251325" y="3241675"/>
            <a:ext cx="8778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LOW</a:t>
            </a:r>
          </a:p>
        </p:txBody>
      </p:sp>
      <p:sp>
        <p:nvSpPr>
          <p:cNvPr id="3088" name="Text Box 16"/>
          <p:cNvSpPr txBox="1">
            <a:spLocks noChangeArrowheads="1"/>
          </p:cNvSpPr>
          <p:nvPr/>
        </p:nvSpPr>
        <p:spPr bwMode="auto">
          <a:xfrm>
            <a:off x="4175125" y="4003675"/>
            <a:ext cx="9477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HIGH</a:t>
            </a:r>
          </a:p>
        </p:txBody>
      </p:sp>
      <p:sp>
        <p:nvSpPr>
          <p:cNvPr id="3089" name="Text Box 17"/>
          <p:cNvSpPr txBox="1">
            <a:spLocks noChangeArrowheads="1"/>
          </p:cNvSpPr>
          <p:nvPr/>
        </p:nvSpPr>
        <p:spPr bwMode="auto">
          <a:xfrm>
            <a:off x="4251325" y="4918075"/>
            <a:ext cx="8778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LOW</a:t>
            </a:r>
          </a:p>
        </p:txBody>
      </p:sp>
      <p:sp>
        <p:nvSpPr>
          <p:cNvPr id="3090" name="Text Box 18"/>
          <p:cNvSpPr txBox="1">
            <a:spLocks noChangeArrowheads="1"/>
          </p:cNvSpPr>
          <p:nvPr/>
        </p:nvSpPr>
        <p:spPr bwMode="auto">
          <a:xfrm>
            <a:off x="4114800" y="5638800"/>
            <a:ext cx="9477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HIGH</a:t>
            </a:r>
          </a:p>
        </p:txBody>
      </p:sp>
      <p:sp>
        <p:nvSpPr>
          <p:cNvPr id="3091" name="Text Box 19"/>
          <p:cNvSpPr txBox="1">
            <a:spLocks noChangeArrowheads="1"/>
          </p:cNvSpPr>
          <p:nvPr/>
        </p:nvSpPr>
        <p:spPr bwMode="auto">
          <a:xfrm>
            <a:off x="4114800" y="2667000"/>
            <a:ext cx="9477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HIGH</a:t>
            </a:r>
          </a:p>
        </p:txBody>
      </p:sp>
      <p:sp>
        <p:nvSpPr>
          <p:cNvPr id="3092" name="Text Box 20"/>
          <p:cNvSpPr txBox="1">
            <a:spLocks noChangeArrowheads="1"/>
          </p:cNvSpPr>
          <p:nvPr/>
        </p:nvSpPr>
        <p:spPr bwMode="auto">
          <a:xfrm>
            <a:off x="4114800" y="1752600"/>
            <a:ext cx="8778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LOW</a:t>
            </a:r>
          </a:p>
        </p:txBody>
      </p:sp>
      <p:sp>
        <p:nvSpPr>
          <p:cNvPr id="3093" name="Text Box 21"/>
          <p:cNvSpPr txBox="1">
            <a:spLocks noChangeArrowheads="1"/>
          </p:cNvSpPr>
          <p:nvPr/>
        </p:nvSpPr>
        <p:spPr bwMode="auto">
          <a:xfrm>
            <a:off x="4038600" y="1066800"/>
            <a:ext cx="9477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HIGH</a:t>
            </a:r>
          </a:p>
        </p:txBody>
      </p:sp>
      <p:sp>
        <p:nvSpPr>
          <p:cNvPr id="3094" name="AutoShape 22"/>
          <p:cNvSpPr>
            <a:spLocks noChangeArrowheads="1"/>
          </p:cNvSpPr>
          <p:nvPr/>
        </p:nvSpPr>
        <p:spPr bwMode="auto">
          <a:xfrm rot="-1053245">
            <a:off x="7010400" y="2514600"/>
            <a:ext cx="609600" cy="1066800"/>
          </a:xfrm>
          <a:prstGeom prst="curvedRightArrow">
            <a:avLst>
              <a:gd name="adj1" fmla="val 35000"/>
              <a:gd name="adj2" fmla="val 70000"/>
              <a:gd name="adj3" fmla="val 33333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95" name="AutoShape 23"/>
          <p:cNvSpPr>
            <a:spLocks noChangeArrowheads="1"/>
          </p:cNvSpPr>
          <p:nvPr/>
        </p:nvSpPr>
        <p:spPr bwMode="auto">
          <a:xfrm rot="-4218800">
            <a:off x="5353844" y="76994"/>
            <a:ext cx="528637" cy="2009775"/>
          </a:xfrm>
          <a:prstGeom prst="curvedRightArrow">
            <a:avLst>
              <a:gd name="adj1" fmla="val 76036"/>
              <a:gd name="adj2" fmla="val 152072"/>
              <a:gd name="adj3" fmla="val 33333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96" name="AutoShape 24"/>
          <p:cNvSpPr>
            <a:spLocks noChangeArrowheads="1"/>
          </p:cNvSpPr>
          <p:nvPr/>
        </p:nvSpPr>
        <p:spPr bwMode="auto">
          <a:xfrm rot="8847364">
            <a:off x="6491288" y="1465263"/>
            <a:ext cx="457200" cy="1066800"/>
          </a:xfrm>
          <a:prstGeom prst="curvedLeftArrow">
            <a:avLst>
              <a:gd name="adj1" fmla="val 46667"/>
              <a:gd name="adj2" fmla="val 93333"/>
              <a:gd name="adj3" fmla="val 33333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97" name="AutoShape 25"/>
          <p:cNvSpPr>
            <a:spLocks noChangeArrowheads="1"/>
          </p:cNvSpPr>
          <p:nvPr/>
        </p:nvSpPr>
        <p:spPr bwMode="auto">
          <a:xfrm rot="1737674">
            <a:off x="6705600" y="4419600"/>
            <a:ext cx="457200" cy="1143000"/>
          </a:xfrm>
          <a:prstGeom prst="curvedRightArrow">
            <a:avLst>
              <a:gd name="adj1" fmla="val 50000"/>
              <a:gd name="adj2" fmla="val 100000"/>
              <a:gd name="adj3" fmla="val 33333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98" name="AutoShape 26"/>
          <p:cNvSpPr>
            <a:spLocks noChangeArrowheads="1"/>
          </p:cNvSpPr>
          <p:nvPr/>
        </p:nvSpPr>
        <p:spPr bwMode="auto">
          <a:xfrm rot="-4568796">
            <a:off x="6777038" y="3684588"/>
            <a:ext cx="990600" cy="533400"/>
          </a:xfrm>
          <a:prstGeom prst="curvedDownArrow">
            <a:avLst>
              <a:gd name="adj1" fmla="val 37143"/>
              <a:gd name="adj2" fmla="val 74286"/>
              <a:gd name="adj3" fmla="val 33333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99" name="AutoShape 27"/>
          <p:cNvSpPr>
            <a:spLocks noChangeArrowheads="1"/>
          </p:cNvSpPr>
          <p:nvPr/>
        </p:nvSpPr>
        <p:spPr bwMode="auto">
          <a:xfrm rot="-1347063">
            <a:off x="4583113" y="5848350"/>
            <a:ext cx="2514600" cy="533400"/>
          </a:xfrm>
          <a:prstGeom prst="curvedDownArrow">
            <a:avLst>
              <a:gd name="adj1" fmla="val 94286"/>
              <a:gd name="adj2" fmla="val 188571"/>
              <a:gd name="adj3" fmla="val 33333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00" name="AutoShape 28"/>
          <p:cNvSpPr>
            <a:spLocks noChangeArrowheads="1"/>
          </p:cNvSpPr>
          <p:nvPr/>
        </p:nvSpPr>
        <p:spPr bwMode="auto">
          <a:xfrm rot="-5848097">
            <a:off x="7391400" y="2743200"/>
            <a:ext cx="1066800" cy="304800"/>
          </a:xfrm>
          <a:prstGeom prst="curvedUpArrow">
            <a:avLst>
              <a:gd name="adj1" fmla="val 70000"/>
              <a:gd name="adj2" fmla="val 140000"/>
              <a:gd name="adj3" fmla="val 33333"/>
            </a:avLst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01" name="AutoShape 29"/>
          <p:cNvSpPr>
            <a:spLocks noChangeArrowheads="1"/>
          </p:cNvSpPr>
          <p:nvPr/>
        </p:nvSpPr>
        <p:spPr bwMode="auto">
          <a:xfrm rot="11826163">
            <a:off x="4648200" y="152400"/>
            <a:ext cx="1981200" cy="609600"/>
          </a:xfrm>
          <a:prstGeom prst="curvedUpArrow">
            <a:avLst>
              <a:gd name="adj1" fmla="val 65000"/>
              <a:gd name="adj2" fmla="val 130000"/>
              <a:gd name="adj3" fmla="val 33333"/>
            </a:avLst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02" name="AutoShape 30"/>
          <p:cNvSpPr>
            <a:spLocks noChangeArrowheads="1"/>
          </p:cNvSpPr>
          <p:nvPr/>
        </p:nvSpPr>
        <p:spPr bwMode="auto">
          <a:xfrm rot="5569716">
            <a:off x="7429500" y="3846513"/>
            <a:ext cx="990600" cy="457200"/>
          </a:xfrm>
          <a:prstGeom prst="curvedDownArrow">
            <a:avLst>
              <a:gd name="adj1" fmla="val 43333"/>
              <a:gd name="adj2" fmla="val 86667"/>
              <a:gd name="adj3" fmla="val 33333"/>
            </a:avLst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03" name="AutoShape 31"/>
          <p:cNvSpPr>
            <a:spLocks noChangeArrowheads="1"/>
          </p:cNvSpPr>
          <p:nvPr/>
        </p:nvSpPr>
        <p:spPr bwMode="auto">
          <a:xfrm rot="-2043530">
            <a:off x="6934200" y="1219200"/>
            <a:ext cx="457200" cy="1066800"/>
          </a:xfrm>
          <a:prstGeom prst="curvedLeftArrow">
            <a:avLst>
              <a:gd name="adj1" fmla="val 46667"/>
              <a:gd name="adj2" fmla="val 93333"/>
              <a:gd name="adj3" fmla="val 33333"/>
            </a:avLst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04" name="AutoShape 32"/>
          <p:cNvSpPr>
            <a:spLocks noChangeArrowheads="1"/>
          </p:cNvSpPr>
          <p:nvPr/>
        </p:nvSpPr>
        <p:spPr bwMode="auto">
          <a:xfrm rot="-4252552">
            <a:off x="6934200" y="4953000"/>
            <a:ext cx="1066800" cy="457200"/>
          </a:xfrm>
          <a:prstGeom prst="curvedUpArrow">
            <a:avLst>
              <a:gd name="adj1" fmla="val 46667"/>
              <a:gd name="adj2" fmla="val 93333"/>
              <a:gd name="adj3" fmla="val 33333"/>
            </a:avLst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05" name="AutoShape 33"/>
          <p:cNvSpPr>
            <a:spLocks noChangeArrowheads="1"/>
          </p:cNvSpPr>
          <p:nvPr/>
        </p:nvSpPr>
        <p:spPr bwMode="auto">
          <a:xfrm rot="3476885">
            <a:off x="6200775" y="5891213"/>
            <a:ext cx="381000" cy="1295400"/>
          </a:xfrm>
          <a:prstGeom prst="curvedLeftArrow">
            <a:avLst>
              <a:gd name="adj1" fmla="val 68000"/>
              <a:gd name="adj2" fmla="val 136000"/>
              <a:gd name="adj3" fmla="val 33333"/>
            </a:avLst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06" name="Text Box 34"/>
          <p:cNvSpPr txBox="1">
            <a:spLocks noChangeArrowheads="1"/>
          </p:cNvSpPr>
          <p:nvPr/>
        </p:nvSpPr>
        <p:spPr bwMode="auto">
          <a:xfrm>
            <a:off x="6156325" y="1336675"/>
            <a:ext cx="3698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L</a:t>
            </a:r>
          </a:p>
        </p:txBody>
      </p:sp>
      <p:sp>
        <p:nvSpPr>
          <p:cNvPr id="3107" name="Text Box 35"/>
          <p:cNvSpPr txBox="1">
            <a:spLocks noChangeArrowheads="1"/>
          </p:cNvSpPr>
          <p:nvPr/>
        </p:nvSpPr>
        <p:spPr bwMode="auto">
          <a:xfrm>
            <a:off x="6765925" y="2327275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H</a:t>
            </a:r>
          </a:p>
        </p:txBody>
      </p:sp>
      <p:sp>
        <p:nvSpPr>
          <p:cNvPr id="3108" name="Text Box 36"/>
          <p:cNvSpPr txBox="1">
            <a:spLocks noChangeArrowheads="1"/>
          </p:cNvSpPr>
          <p:nvPr/>
        </p:nvSpPr>
        <p:spPr bwMode="auto">
          <a:xfrm>
            <a:off x="6994525" y="3241675"/>
            <a:ext cx="3698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L</a:t>
            </a:r>
          </a:p>
        </p:txBody>
      </p:sp>
      <p:sp>
        <p:nvSpPr>
          <p:cNvPr id="3109" name="Text Box 37"/>
          <p:cNvSpPr txBox="1">
            <a:spLocks noChangeArrowheads="1"/>
          </p:cNvSpPr>
          <p:nvPr/>
        </p:nvSpPr>
        <p:spPr bwMode="auto">
          <a:xfrm>
            <a:off x="4419600" y="685800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H</a:t>
            </a:r>
          </a:p>
        </p:txBody>
      </p:sp>
      <p:sp>
        <p:nvSpPr>
          <p:cNvPr id="3110" name="Text Box 38"/>
          <p:cNvSpPr txBox="1">
            <a:spLocks noChangeArrowheads="1"/>
          </p:cNvSpPr>
          <p:nvPr/>
        </p:nvSpPr>
        <p:spPr bwMode="auto">
          <a:xfrm>
            <a:off x="6842125" y="4156075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H</a:t>
            </a:r>
          </a:p>
        </p:txBody>
      </p:sp>
      <p:sp>
        <p:nvSpPr>
          <p:cNvPr id="3111" name="Text Box 39"/>
          <p:cNvSpPr txBox="1">
            <a:spLocks noChangeArrowheads="1"/>
          </p:cNvSpPr>
          <p:nvPr/>
        </p:nvSpPr>
        <p:spPr bwMode="auto">
          <a:xfrm>
            <a:off x="6384925" y="5070475"/>
            <a:ext cx="3698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L</a:t>
            </a:r>
          </a:p>
        </p:txBody>
      </p:sp>
      <p:sp>
        <p:nvSpPr>
          <p:cNvPr id="3112" name="Text Box 40"/>
          <p:cNvSpPr txBox="1">
            <a:spLocks noChangeArrowheads="1"/>
          </p:cNvSpPr>
          <p:nvPr/>
        </p:nvSpPr>
        <p:spPr bwMode="auto">
          <a:xfrm>
            <a:off x="4479925" y="5984875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H</a:t>
            </a:r>
          </a:p>
        </p:txBody>
      </p:sp>
      <p:sp>
        <p:nvSpPr>
          <p:cNvPr id="3113" name="AutoShape 41"/>
          <p:cNvSpPr>
            <a:spLocks noChangeArrowheads="1"/>
          </p:cNvSpPr>
          <p:nvPr/>
        </p:nvSpPr>
        <p:spPr bwMode="auto">
          <a:xfrm rot="4544913">
            <a:off x="3200400" y="-76200"/>
            <a:ext cx="609600" cy="2133600"/>
          </a:xfrm>
          <a:prstGeom prst="curvedLeftArrow">
            <a:avLst>
              <a:gd name="adj1" fmla="val 70000"/>
              <a:gd name="adj2" fmla="val 140000"/>
              <a:gd name="adj3" fmla="val 33333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14" name="AutoShape 42"/>
          <p:cNvSpPr>
            <a:spLocks noChangeArrowheads="1"/>
          </p:cNvSpPr>
          <p:nvPr/>
        </p:nvSpPr>
        <p:spPr bwMode="auto">
          <a:xfrm rot="-4072747">
            <a:off x="1639888" y="1698625"/>
            <a:ext cx="1295400" cy="609600"/>
          </a:xfrm>
          <a:prstGeom prst="curvedUpArrow">
            <a:avLst>
              <a:gd name="adj1" fmla="val 42500"/>
              <a:gd name="adj2" fmla="val 85000"/>
              <a:gd name="adj3" fmla="val 33333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15" name="AutoShape 43"/>
          <p:cNvSpPr>
            <a:spLocks noChangeArrowheads="1"/>
          </p:cNvSpPr>
          <p:nvPr/>
        </p:nvSpPr>
        <p:spPr bwMode="auto">
          <a:xfrm rot="750461">
            <a:off x="1524000" y="2667000"/>
            <a:ext cx="609600" cy="990600"/>
          </a:xfrm>
          <a:prstGeom prst="curvedLeftArrow">
            <a:avLst>
              <a:gd name="adj1" fmla="val 32500"/>
              <a:gd name="adj2" fmla="val 65000"/>
              <a:gd name="adj3" fmla="val 33333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16" name="AutoShape 44"/>
          <p:cNvSpPr>
            <a:spLocks noChangeArrowheads="1"/>
          </p:cNvSpPr>
          <p:nvPr/>
        </p:nvSpPr>
        <p:spPr bwMode="auto">
          <a:xfrm rot="-6014832">
            <a:off x="1181894" y="3853657"/>
            <a:ext cx="1143000" cy="608012"/>
          </a:xfrm>
          <a:prstGeom prst="curvedUpArrow">
            <a:avLst>
              <a:gd name="adj1" fmla="val 37598"/>
              <a:gd name="adj2" fmla="val 75196"/>
              <a:gd name="adj3" fmla="val 33333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17" name="AutoShape 45"/>
          <p:cNvSpPr>
            <a:spLocks noChangeArrowheads="1"/>
          </p:cNvSpPr>
          <p:nvPr/>
        </p:nvSpPr>
        <p:spPr bwMode="auto">
          <a:xfrm rot="-1650658">
            <a:off x="1905000" y="4648200"/>
            <a:ext cx="609600" cy="1066800"/>
          </a:xfrm>
          <a:prstGeom prst="curvedLeftArrow">
            <a:avLst>
              <a:gd name="adj1" fmla="val 35000"/>
              <a:gd name="adj2" fmla="val 70000"/>
              <a:gd name="adj3" fmla="val 33333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18" name="AutoShape 46"/>
          <p:cNvSpPr>
            <a:spLocks noChangeArrowheads="1"/>
          </p:cNvSpPr>
          <p:nvPr/>
        </p:nvSpPr>
        <p:spPr bwMode="auto">
          <a:xfrm rot="-9508062">
            <a:off x="2344738" y="5873750"/>
            <a:ext cx="2209800" cy="609600"/>
          </a:xfrm>
          <a:prstGeom prst="curvedUpArrow">
            <a:avLst>
              <a:gd name="adj1" fmla="val 72500"/>
              <a:gd name="adj2" fmla="val 145000"/>
              <a:gd name="adj3" fmla="val 33333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19" name="AutoShape 47"/>
          <p:cNvSpPr>
            <a:spLocks noChangeArrowheads="1"/>
          </p:cNvSpPr>
          <p:nvPr/>
        </p:nvSpPr>
        <p:spPr bwMode="auto">
          <a:xfrm rot="14813507">
            <a:off x="3109913" y="-557212"/>
            <a:ext cx="381000" cy="2019300"/>
          </a:xfrm>
          <a:prstGeom prst="curvedLeftArrow">
            <a:avLst>
              <a:gd name="adj1" fmla="val 106000"/>
              <a:gd name="adj2" fmla="val 212000"/>
              <a:gd name="adj3" fmla="val 33333"/>
            </a:avLst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0" name="AutoShape 48"/>
          <p:cNvSpPr>
            <a:spLocks noChangeArrowheads="1"/>
          </p:cNvSpPr>
          <p:nvPr/>
        </p:nvSpPr>
        <p:spPr bwMode="auto">
          <a:xfrm rot="12090876">
            <a:off x="1066800" y="2514600"/>
            <a:ext cx="381000" cy="914400"/>
          </a:xfrm>
          <a:prstGeom prst="curvedLeftArrow">
            <a:avLst>
              <a:gd name="adj1" fmla="val 48000"/>
              <a:gd name="adj2" fmla="val 96000"/>
              <a:gd name="adj3" fmla="val 33333"/>
            </a:avLst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1" name="AutoShape 49"/>
          <p:cNvSpPr>
            <a:spLocks noChangeArrowheads="1"/>
          </p:cNvSpPr>
          <p:nvPr/>
        </p:nvSpPr>
        <p:spPr bwMode="auto">
          <a:xfrm rot="7423785">
            <a:off x="1143000" y="1600200"/>
            <a:ext cx="1143000" cy="381000"/>
          </a:xfrm>
          <a:prstGeom prst="curvedUpArrow">
            <a:avLst>
              <a:gd name="adj1" fmla="val 60000"/>
              <a:gd name="adj2" fmla="val 120000"/>
              <a:gd name="adj3" fmla="val 33333"/>
            </a:avLst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2" name="AutoShape 50"/>
          <p:cNvSpPr>
            <a:spLocks noChangeArrowheads="1"/>
          </p:cNvSpPr>
          <p:nvPr/>
        </p:nvSpPr>
        <p:spPr bwMode="auto">
          <a:xfrm rot="4901200">
            <a:off x="419100" y="4000500"/>
            <a:ext cx="1295400" cy="457200"/>
          </a:xfrm>
          <a:prstGeom prst="curvedUpArrow">
            <a:avLst>
              <a:gd name="adj1" fmla="val 56667"/>
              <a:gd name="adj2" fmla="val 113333"/>
              <a:gd name="adj3" fmla="val 33333"/>
            </a:avLst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3" name="AutoShape 51"/>
          <p:cNvSpPr>
            <a:spLocks noChangeArrowheads="1"/>
          </p:cNvSpPr>
          <p:nvPr/>
        </p:nvSpPr>
        <p:spPr bwMode="auto">
          <a:xfrm rot="-6550893">
            <a:off x="1066800" y="5105400"/>
            <a:ext cx="990600" cy="533400"/>
          </a:xfrm>
          <a:prstGeom prst="curvedDownArrow">
            <a:avLst>
              <a:gd name="adj1" fmla="val 37143"/>
              <a:gd name="adj2" fmla="val 74286"/>
              <a:gd name="adj3" fmla="val 33333"/>
            </a:avLst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4" name="AutoShape 52"/>
          <p:cNvSpPr>
            <a:spLocks noChangeArrowheads="1"/>
          </p:cNvSpPr>
          <p:nvPr/>
        </p:nvSpPr>
        <p:spPr bwMode="auto">
          <a:xfrm rot="-4641670">
            <a:off x="2781300" y="5829300"/>
            <a:ext cx="609600" cy="1447800"/>
          </a:xfrm>
          <a:prstGeom prst="curvedRightArrow">
            <a:avLst>
              <a:gd name="adj1" fmla="val 47500"/>
              <a:gd name="adj2" fmla="val 95000"/>
              <a:gd name="adj3" fmla="val 33333"/>
            </a:avLst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36" name="Text Box 64"/>
          <p:cNvSpPr txBox="1">
            <a:spLocks noChangeArrowheads="1"/>
          </p:cNvSpPr>
          <p:nvPr/>
        </p:nvSpPr>
        <p:spPr bwMode="auto">
          <a:xfrm>
            <a:off x="5410200" y="3200400"/>
            <a:ext cx="13350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doldrums</a:t>
            </a:r>
          </a:p>
        </p:txBody>
      </p:sp>
      <p:sp>
        <p:nvSpPr>
          <p:cNvPr id="3137" name="Text Box 65"/>
          <p:cNvSpPr txBox="1">
            <a:spLocks noChangeArrowheads="1"/>
          </p:cNvSpPr>
          <p:nvPr/>
        </p:nvSpPr>
        <p:spPr bwMode="auto">
          <a:xfrm>
            <a:off x="3352800" y="3200400"/>
            <a:ext cx="8604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ITCZ</a:t>
            </a:r>
          </a:p>
        </p:txBody>
      </p:sp>
      <p:sp>
        <p:nvSpPr>
          <p:cNvPr id="3138" name="Text Box 66"/>
          <p:cNvSpPr txBox="1">
            <a:spLocks noChangeArrowheads="1"/>
          </p:cNvSpPr>
          <p:nvPr/>
        </p:nvSpPr>
        <p:spPr bwMode="auto">
          <a:xfrm>
            <a:off x="3413125" y="2251075"/>
            <a:ext cx="20193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Horse latitudes</a:t>
            </a:r>
          </a:p>
        </p:txBody>
      </p:sp>
      <p:sp>
        <p:nvSpPr>
          <p:cNvPr id="3139" name="Text Box 67"/>
          <p:cNvSpPr txBox="1">
            <a:spLocks noChangeArrowheads="1"/>
          </p:cNvSpPr>
          <p:nvPr/>
        </p:nvSpPr>
        <p:spPr bwMode="auto">
          <a:xfrm>
            <a:off x="3581400" y="4343400"/>
            <a:ext cx="20193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Horse latitudes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Oval 2"/>
          <p:cNvSpPr>
            <a:spLocks noChangeArrowheads="1"/>
          </p:cNvSpPr>
          <p:nvPr/>
        </p:nvSpPr>
        <p:spPr bwMode="auto">
          <a:xfrm>
            <a:off x="2133600" y="1143000"/>
            <a:ext cx="4876800" cy="4953000"/>
          </a:xfrm>
          <a:prstGeom prst="ellips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23" name="Line 3"/>
          <p:cNvSpPr>
            <a:spLocks noChangeShapeType="1"/>
          </p:cNvSpPr>
          <p:nvPr/>
        </p:nvSpPr>
        <p:spPr bwMode="auto">
          <a:xfrm>
            <a:off x="2133600" y="3581400"/>
            <a:ext cx="4876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24" name="Line 4"/>
          <p:cNvSpPr>
            <a:spLocks noChangeShapeType="1"/>
          </p:cNvSpPr>
          <p:nvPr/>
        </p:nvSpPr>
        <p:spPr bwMode="auto">
          <a:xfrm>
            <a:off x="2286000" y="2667000"/>
            <a:ext cx="4495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25" name="Line 5"/>
          <p:cNvSpPr>
            <a:spLocks noChangeShapeType="1"/>
          </p:cNvSpPr>
          <p:nvPr/>
        </p:nvSpPr>
        <p:spPr bwMode="auto">
          <a:xfrm>
            <a:off x="2895600" y="1828800"/>
            <a:ext cx="3352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26" name="Line 6"/>
          <p:cNvSpPr>
            <a:spLocks noChangeShapeType="1"/>
          </p:cNvSpPr>
          <p:nvPr/>
        </p:nvSpPr>
        <p:spPr bwMode="auto">
          <a:xfrm>
            <a:off x="2286000" y="4419600"/>
            <a:ext cx="45720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27" name="Line 7"/>
          <p:cNvSpPr>
            <a:spLocks noChangeShapeType="1"/>
          </p:cNvSpPr>
          <p:nvPr/>
        </p:nvSpPr>
        <p:spPr bwMode="auto">
          <a:xfrm>
            <a:off x="2819400" y="5334000"/>
            <a:ext cx="35052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28" name="Text Box 8"/>
          <p:cNvSpPr txBox="1">
            <a:spLocks noChangeArrowheads="1"/>
          </p:cNvSpPr>
          <p:nvPr/>
        </p:nvSpPr>
        <p:spPr bwMode="auto">
          <a:xfrm>
            <a:off x="2270125" y="3241675"/>
            <a:ext cx="114776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Equator</a:t>
            </a:r>
          </a:p>
        </p:txBody>
      </p:sp>
      <p:sp>
        <p:nvSpPr>
          <p:cNvPr id="5129" name="Text Box 9"/>
          <p:cNvSpPr txBox="1">
            <a:spLocks noChangeArrowheads="1"/>
          </p:cNvSpPr>
          <p:nvPr/>
        </p:nvSpPr>
        <p:spPr bwMode="auto">
          <a:xfrm>
            <a:off x="2270125" y="4003675"/>
            <a:ext cx="7810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30°S</a:t>
            </a:r>
          </a:p>
        </p:txBody>
      </p:sp>
      <p:sp>
        <p:nvSpPr>
          <p:cNvPr id="5130" name="Text Box 10"/>
          <p:cNvSpPr txBox="1">
            <a:spLocks noChangeArrowheads="1"/>
          </p:cNvSpPr>
          <p:nvPr/>
        </p:nvSpPr>
        <p:spPr bwMode="auto">
          <a:xfrm>
            <a:off x="2803525" y="4918075"/>
            <a:ext cx="7810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60°S</a:t>
            </a:r>
          </a:p>
        </p:txBody>
      </p:sp>
      <p:sp>
        <p:nvSpPr>
          <p:cNvPr id="5131" name="Text Box 11"/>
          <p:cNvSpPr txBox="1">
            <a:spLocks noChangeArrowheads="1"/>
          </p:cNvSpPr>
          <p:nvPr/>
        </p:nvSpPr>
        <p:spPr bwMode="auto">
          <a:xfrm>
            <a:off x="2346325" y="2251075"/>
            <a:ext cx="8318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30°N</a:t>
            </a:r>
          </a:p>
        </p:txBody>
      </p:sp>
      <p:sp>
        <p:nvSpPr>
          <p:cNvPr id="5132" name="Text Box 12"/>
          <p:cNvSpPr txBox="1">
            <a:spLocks noChangeArrowheads="1"/>
          </p:cNvSpPr>
          <p:nvPr/>
        </p:nvSpPr>
        <p:spPr bwMode="auto">
          <a:xfrm>
            <a:off x="3184525" y="1412875"/>
            <a:ext cx="8318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60°N</a:t>
            </a:r>
          </a:p>
        </p:txBody>
      </p:sp>
      <p:sp>
        <p:nvSpPr>
          <p:cNvPr id="5152" name="Text Box 32"/>
          <p:cNvSpPr txBox="1">
            <a:spLocks noChangeArrowheads="1"/>
          </p:cNvSpPr>
          <p:nvPr/>
        </p:nvSpPr>
        <p:spPr bwMode="auto">
          <a:xfrm>
            <a:off x="4419600" y="1676400"/>
            <a:ext cx="3698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L</a:t>
            </a:r>
          </a:p>
        </p:txBody>
      </p:sp>
      <p:sp>
        <p:nvSpPr>
          <p:cNvPr id="5153" name="Text Box 33"/>
          <p:cNvSpPr txBox="1">
            <a:spLocks noChangeArrowheads="1"/>
          </p:cNvSpPr>
          <p:nvPr/>
        </p:nvSpPr>
        <p:spPr bwMode="auto">
          <a:xfrm>
            <a:off x="4343400" y="2438400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H</a:t>
            </a:r>
          </a:p>
        </p:txBody>
      </p:sp>
      <p:sp>
        <p:nvSpPr>
          <p:cNvPr id="5154" name="Text Box 34"/>
          <p:cNvSpPr txBox="1">
            <a:spLocks noChangeArrowheads="1"/>
          </p:cNvSpPr>
          <p:nvPr/>
        </p:nvSpPr>
        <p:spPr bwMode="auto">
          <a:xfrm>
            <a:off x="4419600" y="3352800"/>
            <a:ext cx="3698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L</a:t>
            </a:r>
          </a:p>
        </p:txBody>
      </p:sp>
      <p:sp>
        <p:nvSpPr>
          <p:cNvPr id="5155" name="Text Box 35"/>
          <p:cNvSpPr txBox="1">
            <a:spLocks noChangeArrowheads="1"/>
          </p:cNvSpPr>
          <p:nvPr/>
        </p:nvSpPr>
        <p:spPr bwMode="auto">
          <a:xfrm>
            <a:off x="4343400" y="990600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H</a:t>
            </a:r>
          </a:p>
        </p:txBody>
      </p:sp>
      <p:sp>
        <p:nvSpPr>
          <p:cNvPr id="5156" name="Text Box 36"/>
          <p:cNvSpPr txBox="1">
            <a:spLocks noChangeArrowheads="1"/>
          </p:cNvSpPr>
          <p:nvPr/>
        </p:nvSpPr>
        <p:spPr bwMode="auto">
          <a:xfrm>
            <a:off x="4419600" y="4191000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H</a:t>
            </a:r>
          </a:p>
        </p:txBody>
      </p:sp>
      <p:sp>
        <p:nvSpPr>
          <p:cNvPr id="5157" name="Text Box 37"/>
          <p:cNvSpPr txBox="1">
            <a:spLocks noChangeArrowheads="1"/>
          </p:cNvSpPr>
          <p:nvPr/>
        </p:nvSpPr>
        <p:spPr bwMode="auto">
          <a:xfrm>
            <a:off x="4419600" y="5029200"/>
            <a:ext cx="3698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L</a:t>
            </a:r>
          </a:p>
        </p:txBody>
      </p:sp>
      <p:sp>
        <p:nvSpPr>
          <p:cNvPr id="5158" name="Text Box 38"/>
          <p:cNvSpPr txBox="1">
            <a:spLocks noChangeArrowheads="1"/>
          </p:cNvSpPr>
          <p:nvPr/>
        </p:nvSpPr>
        <p:spPr bwMode="auto">
          <a:xfrm>
            <a:off x="4419600" y="5715000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H</a:t>
            </a:r>
          </a:p>
        </p:txBody>
      </p:sp>
      <p:sp>
        <p:nvSpPr>
          <p:cNvPr id="5171" name="AutoShape 51"/>
          <p:cNvSpPr>
            <a:spLocks noChangeArrowheads="1"/>
          </p:cNvSpPr>
          <p:nvPr/>
        </p:nvSpPr>
        <p:spPr bwMode="auto">
          <a:xfrm rot="-2238954">
            <a:off x="5029200" y="2971800"/>
            <a:ext cx="1066800" cy="304800"/>
          </a:xfrm>
          <a:prstGeom prst="leftArrow">
            <a:avLst>
              <a:gd name="adj1" fmla="val 50000"/>
              <a:gd name="adj2" fmla="val 87500"/>
            </a:avLst>
          </a:prstGeom>
          <a:solidFill>
            <a:srgbClr val="99CC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72" name="AutoShape 52"/>
          <p:cNvSpPr>
            <a:spLocks noChangeArrowheads="1"/>
          </p:cNvSpPr>
          <p:nvPr/>
        </p:nvSpPr>
        <p:spPr bwMode="auto">
          <a:xfrm rot="1711480">
            <a:off x="5181600" y="3886200"/>
            <a:ext cx="1066800" cy="228600"/>
          </a:xfrm>
          <a:prstGeom prst="leftArrow">
            <a:avLst>
              <a:gd name="adj1" fmla="val 50000"/>
              <a:gd name="adj2" fmla="val 116667"/>
            </a:avLst>
          </a:prstGeom>
          <a:solidFill>
            <a:srgbClr val="99CC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73" name="AutoShape 53"/>
          <p:cNvSpPr>
            <a:spLocks noChangeArrowheads="1"/>
          </p:cNvSpPr>
          <p:nvPr/>
        </p:nvSpPr>
        <p:spPr bwMode="auto">
          <a:xfrm rot="-2417173">
            <a:off x="3352800" y="3048000"/>
            <a:ext cx="914400" cy="228600"/>
          </a:xfrm>
          <a:prstGeom prst="leftArrow">
            <a:avLst>
              <a:gd name="adj1" fmla="val 50000"/>
              <a:gd name="adj2" fmla="val 100000"/>
            </a:avLst>
          </a:prstGeom>
          <a:solidFill>
            <a:srgbClr val="99CC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74" name="AutoShape 54"/>
          <p:cNvSpPr>
            <a:spLocks noChangeArrowheads="1"/>
          </p:cNvSpPr>
          <p:nvPr/>
        </p:nvSpPr>
        <p:spPr bwMode="auto">
          <a:xfrm rot="2422343">
            <a:off x="3300413" y="3817938"/>
            <a:ext cx="990600" cy="228600"/>
          </a:xfrm>
          <a:prstGeom prst="leftArrow">
            <a:avLst>
              <a:gd name="adj1" fmla="val 50000"/>
              <a:gd name="adj2" fmla="val 108333"/>
            </a:avLst>
          </a:prstGeom>
          <a:solidFill>
            <a:srgbClr val="99CC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75" name="AutoShape 55"/>
          <p:cNvSpPr>
            <a:spLocks noChangeArrowheads="1"/>
          </p:cNvSpPr>
          <p:nvPr/>
        </p:nvSpPr>
        <p:spPr bwMode="auto">
          <a:xfrm rot="-1712095">
            <a:off x="4419600" y="1371600"/>
            <a:ext cx="762000" cy="304800"/>
          </a:xfrm>
          <a:prstGeom prst="leftArrow">
            <a:avLst>
              <a:gd name="adj1" fmla="val 50000"/>
              <a:gd name="adj2" fmla="val 62500"/>
            </a:avLst>
          </a:prstGeom>
          <a:solidFill>
            <a:srgbClr val="99CC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76" name="AutoShape 56"/>
          <p:cNvSpPr>
            <a:spLocks noChangeArrowheads="1"/>
          </p:cNvSpPr>
          <p:nvPr/>
        </p:nvSpPr>
        <p:spPr bwMode="auto">
          <a:xfrm rot="2026204">
            <a:off x="4572000" y="5486400"/>
            <a:ext cx="762000" cy="304800"/>
          </a:xfrm>
          <a:prstGeom prst="leftArrow">
            <a:avLst>
              <a:gd name="adj1" fmla="val 50000"/>
              <a:gd name="adj2" fmla="val 62500"/>
            </a:avLst>
          </a:prstGeom>
          <a:solidFill>
            <a:srgbClr val="99CC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77" name="AutoShape 57"/>
          <p:cNvSpPr>
            <a:spLocks noChangeArrowheads="1"/>
          </p:cNvSpPr>
          <p:nvPr/>
        </p:nvSpPr>
        <p:spPr bwMode="auto">
          <a:xfrm rot="-2700000">
            <a:off x="3352800" y="2133600"/>
            <a:ext cx="762000" cy="228600"/>
          </a:xfrm>
          <a:prstGeom prst="rightArrow">
            <a:avLst>
              <a:gd name="adj1" fmla="val 50000"/>
              <a:gd name="adj2" fmla="val 83333"/>
            </a:avLst>
          </a:prstGeom>
          <a:solidFill>
            <a:srgbClr val="FFCC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78" name="AutoShape 58"/>
          <p:cNvSpPr>
            <a:spLocks noChangeArrowheads="1"/>
          </p:cNvSpPr>
          <p:nvPr/>
        </p:nvSpPr>
        <p:spPr bwMode="auto">
          <a:xfrm rot="-2295676">
            <a:off x="4953000" y="2133600"/>
            <a:ext cx="762000" cy="304800"/>
          </a:xfrm>
          <a:prstGeom prst="rightArrow">
            <a:avLst>
              <a:gd name="adj1" fmla="val 50000"/>
              <a:gd name="adj2" fmla="val 62500"/>
            </a:avLst>
          </a:prstGeom>
          <a:solidFill>
            <a:srgbClr val="FFCC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79" name="AutoShape 59"/>
          <p:cNvSpPr>
            <a:spLocks noChangeArrowheads="1"/>
          </p:cNvSpPr>
          <p:nvPr/>
        </p:nvSpPr>
        <p:spPr bwMode="auto">
          <a:xfrm rot="2540693">
            <a:off x="3429000" y="4648200"/>
            <a:ext cx="990600" cy="304800"/>
          </a:xfrm>
          <a:prstGeom prst="rightArrow">
            <a:avLst>
              <a:gd name="adj1" fmla="val 50000"/>
              <a:gd name="adj2" fmla="val 81250"/>
            </a:avLst>
          </a:prstGeom>
          <a:solidFill>
            <a:srgbClr val="FFCC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80" name="AutoShape 60"/>
          <p:cNvSpPr>
            <a:spLocks noChangeArrowheads="1"/>
          </p:cNvSpPr>
          <p:nvPr/>
        </p:nvSpPr>
        <p:spPr bwMode="auto">
          <a:xfrm rot="2379598">
            <a:off x="5029200" y="4724400"/>
            <a:ext cx="914400" cy="304800"/>
          </a:xfrm>
          <a:prstGeom prst="rightArrow">
            <a:avLst>
              <a:gd name="adj1" fmla="val 50000"/>
              <a:gd name="adj2" fmla="val 75000"/>
            </a:avLst>
          </a:prstGeom>
          <a:solidFill>
            <a:srgbClr val="FFCC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81" name="AutoShape 61"/>
          <p:cNvSpPr>
            <a:spLocks noChangeArrowheads="1"/>
          </p:cNvSpPr>
          <p:nvPr/>
        </p:nvSpPr>
        <p:spPr bwMode="auto">
          <a:xfrm rot="3127244">
            <a:off x="4572000" y="2667000"/>
            <a:ext cx="228600" cy="838200"/>
          </a:xfrm>
          <a:prstGeom prst="downArrow">
            <a:avLst>
              <a:gd name="adj1" fmla="val 50000"/>
              <a:gd name="adj2" fmla="val 91667"/>
            </a:avLst>
          </a:prstGeom>
          <a:solidFill>
            <a:srgbClr val="99CC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83" name="AutoShape 63"/>
          <p:cNvSpPr>
            <a:spLocks noChangeArrowheads="1"/>
          </p:cNvSpPr>
          <p:nvPr/>
        </p:nvSpPr>
        <p:spPr bwMode="auto">
          <a:xfrm rot="-14116482">
            <a:off x="4648200" y="3657600"/>
            <a:ext cx="228600" cy="685800"/>
          </a:xfrm>
          <a:prstGeom prst="downArrow">
            <a:avLst>
              <a:gd name="adj1" fmla="val 50000"/>
              <a:gd name="adj2" fmla="val 75000"/>
            </a:avLst>
          </a:prstGeom>
          <a:solidFill>
            <a:srgbClr val="99CC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84" name="AutoShape 64"/>
          <p:cNvSpPr>
            <a:spLocks noChangeArrowheads="1"/>
          </p:cNvSpPr>
          <p:nvPr/>
        </p:nvSpPr>
        <p:spPr bwMode="auto">
          <a:xfrm rot="-3291080">
            <a:off x="4648200" y="4495800"/>
            <a:ext cx="228600" cy="838200"/>
          </a:xfrm>
          <a:prstGeom prst="downArrow">
            <a:avLst>
              <a:gd name="adj1" fmla="val 50000"/>
              <a:gd name="adj2" fmla="val 91667"/>
            </a:avLst>
          </a:prstGeom>
          <a:solidFill>
            <a:srgbClr val="FFCC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85" name="AutoShape 65"/>
          <p:cNvSpPr>
            <a:spLocks noChangeArrowheads="1"/>
          </p:cNvSpPr>
          <p:nvPr/>
        </p:nvSpPr>
        <p:spPr bwMode="auto">
          <a:xfrm rot="2963776">
            <a:off x="4152900" y="1943100"/>
            <a:ext cx="228600" cy="762000"/>
          </a:xfrm>
          <a:prstGeom prst="upArrow">
            <a:avLst>
              <a:gd name="adj1" fmla="val 50000"/>
              <a:gd name="adj2" fmla="val 83333"/>
            </a:avLst>
          </a:prstGeom>
          <a:solidFill>
            <a:srgbClr val="FFCC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86" name="Text Box 66"/>
          <p:cNvSpPr txBox="1">
            <a:spLocks noChangeArrowheads="1"/>
          </p:cNvSpPr>
          <p:nvPr/>
        </p:nvSpPr>
        <p:spPr bwMode="auto">
          <a:xfrm>
            <a:off x="288925" y="2708275"/>
            <a:ext cx="21050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NE Tradewinds</a:t>
            </a:r>
          </a:p>
        </p:txBody>
      </p:sp>
      <p:sp>
        <p:nvSpPr>
          <p:cNvPr id="5187" name="Text Box 67"/>
          <p:cNvSpPr txBox="1">
            <a:spLocks noChangeArrowheads="1"/>
          </p:cNvSpPr>
          <p:nvPr/>
        </p:nvSpPr>
        <p:spPr bwMode="auto">
          <a:xfrm>
            <a:off x="288925" y="3775075"/>
            <a:ext cx="20542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SE Tradewinds</a:t>
            </a:r>
          </a:p>
        </p:txBody>
      </p:sp>
      <p:sp>
        <p:nvSpPr>
          <p:cNvPr id="5188" name="Text Box 68"/>
          <p:cNvSpPr txBox="1">
            <a:spLocks noChangeArrowheads="1"/>
          </p:cNvSpPr>
          <p:nvPr/>
        </p:nvSpPr>
        <p:spPr bwMode="auto">
          <a:xfrm>
            <a:off x="6689725" y="1641475"/>
            <a:ext cx="2112963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Prevailing </a:t>
            </a:r>
          </a:p>
          <a:p>
            <a:r>
              <a:rPr lang="en-US" altLang="en-US"/>
              <a:t>Southwesterlies</a:t>
            </a:r>
          </a:p>
        </p:txBody>
      </p:sp>
      <p:sp>
        <p:nvSpPr>
          <p:cNvPr id="5189" name="Text Box 69"/>
          <p:cNvSpPr txBox="1">
            <a:spLocks noChangeArrowheads="1"/>
          </p:cNvSpPr>
          <p:nvPr/>
        </p:nvSpPr>
        <p:spPr bwMode="auto">
          <a:xfrm>
            <a:off x="6765925" y="4537075"/>
            <a:ext cx="2112963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Prevailing</a:t>
            </a:r>
          </a:p>
          <a:p>
            <a:r>
              <a:rPr lang="en-US" altLang="en-US"/>
              <a:t>Northwesterlies</a:t>
            </a:r>
          </a:p>
        </p:txBody>
      </p:sp>
      <p:sp>
        <p:nvSpPr>
          <p:cNvPr id="5190" name="Text Box 70"/>
          <p:cNvSpPr txBox="1">
            <a:spLocks noChangeArrowheads="1"/>
          </p:cNvSpPr>
          <p:nvPr/>
        </p:nvSpPr>
        <p:spPr bwMode="auto">
          <a:xfrm>
            <a:off x="1203325" y="955675"/>
            <a:ext cx="27463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Polar Northeasterlies</a:t>
            </a:r>
          </a:p>
        </p:txBody>
      </p:sp>
      <p:sp>
        <p:nvSpPr>
          <p:cNvPr id="5191" name="Text Box 71"/>
          <p:cNvSpPr txBox="1">
            <a:spLocks noChangeArrowheads="1"/>
          </p:cNvSpPr>
          <p:nvPr/>
        </p:nvSpPr>
        <p:spPr bwMode="auto">
          <a:xfrm>
            <a:off x="457200" y="5562600"/>
            <a:ext cx="27463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Polar Southeasterlies</a:t>
            </a:r>
          </a:p>
        </p:txBody>
      </p:sp>
      <p:sp>
        <p:nvSpPr>
          <p:cNvPr id="5192" name="Text Box 72"/>
          <p:cNvSpPr txBox="1">
            <a:spLocks noChangeArrowheads="1"/>
          </p:cNvSpPr>
          <p:nvPr/>
        </p:nvSpPr>
        <p:spPr bwMode="auto">
          <a:xfrm>
            <a:off x="3505200" y="228600"/>
            <a:ext cx="2589213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3200"/>
              <a:t>Surface Winds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Line 2"/>
          <p:cNvSpPr>
            <a:spLocks noChangeShapeType="1"/>
          </p:cNvSpPr>
          <p:nvPr/>
        </p:nvSpPr>
        <p:spPr bwMode="auto">
          <a:xfrm>
            <a:off x="381000" y="3429000"/>
            <a:ext cx="84582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19" name="Text Box 3"/>
          <p:cNvSpPr txBox="1">
            <a:spLocks noChangeArrowheads="1"/>
          </p:cNvSpPr>
          <p:nvPr/>
        </p:nvSpPr>
        <p:spPr bwMode="auto">
          <a:xfrm>
            <a:off x="4419600" y="3502025"/>
            <a:ext cx="3905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1800"/>
              <a:t>0°</a:t>
            </a:r>
            <a:endParaRPr lang="en-US" altLang="en-US"/>
          </a:p>
        </p:txBody>
      </p:sp>
      <p:sp>
        <p:nvSpPr>
          <p:cNvPr id="9220" name="Text Box 4"/>
          <p:cNvSpPr txBox="1">
            <a:spLocks noChangeArrowheads="1"/>
          </p:cNvSpPr>
          <p:nvPr/>
        </p:nvSpPr>
        <p:spPr bwMode="auto">
          <a:xfrm>
            <a:off x="2971800" y="3429000"/>
            <a:ext cx="6699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en-US" sz="1800"/>
              <a:t>30°N</a:t>
            </a:r>
            <a:endParaRPr lang="en-US" altLang="en-US"/>
          </a:p>
        </p:txBody>
      </p:sp>
      <p:sp>
        <p:nvSpPr>
          <p:cNvPr id="9221" name="Text Box 5"/>
          <p:cNvSpPr txBox="1">
            <a:spLocks noChangeArrowheads="1"/>
          </p:cNvSpPr>
          <p:nvPr/>
        </p:nvSpPr>
        <p:spPr bwMode="auto">
          <a:xfrm>
            <a:off x="1676400" y="3429000"/>
            <a:ext cx="8318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en-US" sz="1800"/>
              <a:t>60°N</a:t>
            </a:r>
            <a:endParaRPr lang="en-US" altLang="en-US"/>
          </a:p>
        </p:txBody>
      </p:sp>
      <p:sp>
        <p:nvSpPr>
          <p:cNvPr id="9222" name="Text Box 6"/>
          <p:cNvSpPr txBox="1">
            <a:spLocks noChangeArrowheads="1"/>
          </p:cNvSpPr>
          <p:nvPr/>
        </p:nvSpPr>
        <p:spPr bwMode="auto">
          <a:xfrm>
            <a:off x="228600" y="3429000"/>
            <a:ext cx="6699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1800"/>
              <a:t>90°N</a:t>
            </a:r>
            <a:endParaRPr lang="en-US" altLang="en-US"/>
          </a:p>
        </p:txBody>
      </p:sp>
      <p:sp>
        <p:nvSpPr>
          <p:cNvPr id="9223" name="Text Box 7"/>
          <p:cNvSpPr txBox="1">
            <a:spLocks noChangeArrowheads="1"/>
          </p:cNvSpPr>
          <p:nvPr/>
        </p:nvSpPr>
        <p:spPr bwMode="auto">
          <a:xfrm>
            <a:off x="5562600" y="3429000"/>
            <a:ext cx="6318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1800"/>
              <a:t>30°S</a:t>
            </a:r>
            <a:endParaRPr lang="en-US" altLang="en-US"/>
          </a:p>
        </p:txBody>
      </p:sp>
      <p:sp>
        <p:nvSpPr>
          <p:cNvPr id="9224" name="Text Box 8"/>
          <p:cNvSpPr txBox="1">
            <a:spLocks noChangeArrowheads="1"/>
          </p:cNvSpPr>
          <p:nvPr/>
        </p:nvSpPr>
        <p:spPr bwMode="auto">
          <a:xfrm>
            <a:off x="6705600" y="3429000"/>
            <a:ext cx="6318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1800"/>
              <a:t>60°S</a:t>
            </a:r>
            <a:endParaRPr lang="en-US" altLang="en-US"/>
          </a:p>
        </p:txBody>
      </p:sp>
      <p:sp>
        <p:nvSpPr>
          <p:cNvPr id="9225" name="Text Box 9"/>
          <p:cNvSpPr txBox="1">
            <a:spLocks noChangeArrowheads="1"/>
          </p:cNvSpPr>
          <p:nvPr/>
        </p:nvSpPr>
        <p:spPr bwMode="auto">
          <a:xfrm>
            <a:off x="8229600" y="3429000"/>
            <a:ext cx="6318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1800"/>
              <a:t>90°S</a:t>
            </a:r>
            <a:endParaRPr lang="en-US" altLang="en-US"/>
          </a:p>
        </p:txBody>
      </p:sp>
      <p:sp>
        <p:nvSpPr>
          <p:cNvPr id="9226" name="AutoShape 10"/>
          <p:cNvSpPr>
            <a:spLocks noChangeArrowheads="1"/>
          </p:cNvSpPr>
          <p:nvPr/>
        </p:nvSpPr>
        <p:spPr bwMode="auto">
          <a:xfrm>
            <a:off x="4419600" y="1524000"/>
            <a:ext cx="304800" cy="1447800"/>
          </a:xfrm>
          <a:prstGeom prst="upArrow">
            <a:avLst>
              <a:gd name="adj1" fmla="val 50000"/>
              <a:gd name="adj2" fmla="val 118750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30" name="AutoShape 14"/>
          <p:cNvSpPr>
            <a:spLocks noChangeArrowheads="1"/>
          </p:cNvSpPr>
          <p:nvPr/>
        </p:nvSpPr>
        <p:spPr bwMode="auto">
          <a:xfrm>
            <a:off x="3200400" y="1600200"/>
            <a:ext cx="228600" cy="1371600"/>
          </a:xfrm>
          <a:prstGeom prst="downArrow">
            <a:avLst>
              <a:gd name="adj1" fmla="val 50000"/>
              <a:gd name="adj2" fmla="val 150000"/>
            </a:avLst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31" name="AutoShape 15"/>
          <p:cNvSpPr>
            <a:spLocks noChangeArrowheads="1"/>
          </p:cNvSpPr>
          <p:nvPr/>
        </p:nvSpPr>
        <p:spPr bwMode="auto">
          <a:xfrm>
            <a:off x="5638800" y="1676400"/>
            <a:ext cx="228600" cy="1371600"/>
          </a:xfrm>
          <a:prstGeom prst="downArrow">
            <a:avLst>
              <a:gd name="adj1" fmla="val 50000"/>
              <a:gd name="adj2" fmla="val 150000"/>
            </a:avLst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36" name="AutoShape 20"/>
          <p:cNvSpPr>
            <a:spLocks noChangeArrowheads="1"/>
          </p:cNvSpPr>
          <p:nvPr/>
        </p:nvSpPr>
        <p:spPr bwMode="auto">
          <a:xfrm>
            <a:off x="3429000" y="1371600"/>
            <a:ext cx="914400" cy="228600"/>
          </a:xfrm>
          <a:prstGeom prst="leftArrow">
            <a:avLst>
              <a:gd name="adj1" fmla="val 50000"/>
              <a:gd name="adj2" fmla="val 100000"/>
            </a:avLst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37" name="AutoShape 21"/>
          <p:cNvSpPr>
            <a:spLocks noChangeArrowheads="1"/>
          </p:cNvSpPr>
          <p:nvPr/>
        </p:nvSpPr>
        <p:spPr bwMode="auto">
          <a:xfrm>
            <a:off x="4800600" y="1371600"/>
            <a:ext cx="762000" cy="228600"/>
          </a:xfrm>
          <a:prstGeom prst="rightArrow">
            <a:avLst>
              <a:gd name="adj1" fmla="val 50000"/>
              <a:gd name="adj2" fmla="val 83333"/>
            </a:avLst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40" name="Text Box 24"/>
          <p:cNvSpPr txBox="1">
            <a:spLocks noChangeArrowheads="1"/>
          </p:cNvSpPr>
          <p:nvPr/>
        </p:nvSpPr>
        <p:spPr bwMode="auto">
          <a:xfrm>
            <a:off x="1981200" y="2971800"/>
            <a:ext cx="3698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L</a:t>
            </a:r>
          </a:p>
        </p:txBody>
      </p:sp>
      <p:sp>
        <p:nvSpPr>
          <p:cNvPr id="9241" name="Text Box 25"/>
          <p:cNvSpPr txBox="1">
            <a:spLocks noChangeArrowheads="1"/>
          </p:cNvSpPr>
          <p:nvPr/>
        </p:nvSpPr>
        <p:spPr bwMode="auto">
          <a:xfrm>
            <a:off x="3124200" y="2971800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H</a:t>
            </a:r>
          </a:p>
        </p:txBody>
      </p:sp>
      <p:sp>
        <p:nvSpPr>
          <p:cNvPr id="9242" name="Text Box 26"/>
          <p:cNvSpPr txBox="1">
            <a:spLocks noChangeArrowheads="1"/>
          </p:cNvSpPr>
          <p:nvPr/>
        </p:nvSpPr>
        <p:spPr bwMode="auto">
          <a:xfrm>
            <a:off x="4419600" y="2971800"/>
            <a:ext cx="3698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L</a:t>
            </a:r>
          </a:p>
        </p:txBody>
      </p:sp>
      <p:sp>
        <p:nvSpPr>
          <p:cNvPr id="9243" name="Text Box 27"/>
          <p:cNvSpPr txBox="1">
            <a:spLocks noChangeArrowheads="1"/>
          </p:cNvSpPr>
          <p:nvPr/>
        </p:nvSpPr>
        <p:spPr bwMode="auto">
          <a:xfrm>
            <a:off x="5562600" y="2971800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H</a:t>
            </a:r>
          </a:p>
        </p:txBody>
      </p:sp>
      <p:sp>
        <p:nvSpPr>
          <p:cNvPr id="9244" name="Text Box 28"/>
          <p:cNvSpPr txBox="1">
            <a:spLocks noChangeArrowheads="1"/>
          </p:cNvSpPr>
          <p:nvPr/>
        </p:nvSpPr>
        <p:spPr bwMode="auto">
          <a:xfrm>
            <a:off x="6781800" y="2971800"/>
            <a:ext cx="3698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L</a:t>
            </a:r>
          </a:p>
        </p:txBody>
      </p:sp>
      <p:sp>
        <p:nvSpPr>
          <p:cNvPr id="9245" name="Text Box 29"/>
          <p:cNvSpPr txBox="1">
            <a:spLocks noChangeArrowheads="1"/>
          </p:cNvSpPr>
          <p:nvPr/>
        </p:nvSpPr>
        <p:spPr bwMode="auto">
          <a:xfrm>
            <a:off x="8305800" y="2971800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H</a:t>
            </a:r>
          </a:p>
        </p:txBody>
      </p:sp>
      <p:sp>
        <p:nvSpPr>
          <p:cNvPr id="9247" name="Text Box 31"/>
          <p:cNvSpPr txBox="1">
            <a:spLocks noChangeArrowheads="1"/>
          </p:cNvSpPr>
          <p:nvPr/>
        </p:nvSpPr>
        <p:spPr bwMode="auto">
          <a:xfrm>
            <a:off x="3108325" y="1108075"/>
            <a:ext cx="3698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L</a:t>
            </a:r>
          </a:p>
        </p:txBody>
      </p:sp>
      <p:sp>
        <p:nvSpPr>
          <p:cNvPr id="9248" name="Text Box 32"/>
          <p:cNvSpPr txBox="1">
            <a:spLocks noChangeArrowheads="1"/>
          </p:cNvSpPr>
          <p:nvPr/>
        </p:nvSpPr>
        <p:spPr bwMode="auto">
          <a:xfrm>
            <a:off x="5562600" y="1219200"/>
            <a:ext cx="3698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L</a:t>
            </a:r>
          </a:p>
        </p:txBody>
      </p:sp>
      <p:sp>
        <p:nvSpPr>
          <p:cNvPr id="9249" name="Text Box 33"/>
          <p:cNvSpPr txBox="1">
            <a:spLocks noChangeArrowheads="1"/>
          </p:cNvSpPr>
          <p:nvPr/>
        </p:nvSpPr>
        <p:spPr bwMode="auto">
          <a:xfrm>
            <a:off x="8305800" y="1219200"/>
            <a:ext cx="3698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L</a:t>
            </a:r>
          </a:p>
        </p:txBody>
      </p:sp>
      <p:sp>
        <p:nvSpPr>
          <p:cNvPr id="9251" name="Text Box 35"/>
          <p:cNvSpPr txBox="1">
            <a:spLocks noChangeArrowheads="1"/>
          </p:cNvSpPr>
          <p:nvPr/>
        </p:nvSpPr>
        <p:spPr bwMode="auto">
          <a:xfrm>
            <a:off x="4327525" y="1108075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H</a:t>
            </a:r>
          </a:p>
        </p:txBody>
      </p:sp>
      <p:sp>
        <p:nvSpPr>
          <p:cNvPr id="9252" name="Text Box 36"/>
          <p:cNvSpPr txBox="1">
            <a:spLocks noChangeArrowheads="1"/>
          </p:cNvSpPr>
          <p:nvPr/>
        </p:nvSpPr>
        <p:spPr bwMode="auto">
          <a:xfrm>
            <a:off x="6858000" y="1219200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H</a:t>
            </a:r>
          </a:p>
        </p:txBody>
      </p:sp>
      <p:sp>
        <p:nvSpPr>
          <p:cNvPr id="9253" name="AutoShape 37"/>
          <p:cNvSpPr>
            <a:spLocks noChangeArrowheads="1"/>
          </p:cNvSpPr>
          <p:nvPr/>
        </p:nvSpPr>
        <p:spPr bwMode="auto">
          <a:xfrm>
            <a:off x="2286000" y="3048000"/>
            <a:ext cx="762000" cy="228600"/>
          </a:xfrm>
          <a:prstGeom prst="leftArrow">
            <a:avLst>
              <a:gd name="adj1" fmla="val 50000"/>
              <a:gd name="adj2" fmla="val 83333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55" name="AutoShape 39"/>
          <p:cNvSpPr>
            <a:spLocks noChangeArrowheads="1"/>
          </p:cNvSpPr>
          <p:nvPr/>
        </p:nvSpPr>
        <p:spPr bwMode="auto">
          <a:xfrm>
            <a:off x="3581400" y="3048000"/>
            <a:ext cx="762000" cy="228600"/>
          </a:xfrm>
          <a:prstGeom prst="rightArrow">
            <a:avLst>
              <a:gd name="adj1" fmla="val 50000"/>
              <a:gd name="adj2" fmla="val 83333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56" name="AutoShape 40"/>
          <p:cNvSpPr>
            <a:spLocks noChangeArrowheads="1"/>
          </p:cNvSpPr>
          <p:nvPr/>
        </p:nvSpPr>
        <p:spPr bwMode="auto">
          <a:xfrm>
            <a:off x="4724400" y="3124200"/>
            <a:ext cx="838200" cy="228600"/>
          </a:xfrm>
          <a:prstGeom prst="leftArrow">
            <a:avLst>
              <a:gd name="adj1" fmla="val 50000"/>
              <a:gd name="adj2" fmla="val 91667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57" name="AutoShape 41"/>
          <p:cNvSpPr>
            <a:spLocks noChangeArrowheads="1"/>
          </p:cNvSpPr>
          <p:nvPr/>
        </p:nvSpPr>
        <p:spPr bwMode="auto">
          <a:xfrm>
            <a:off x="5943600" y="3124200"/>
            <a:ext cx="838200" cy="228600"/>
          </a:xfrm>
          <a:prstGeom prst="rightArrow">
            <a:avLst>
              <a:gd name="adj1" fmla="val 50000"/>
              <a:gd name="adj2" fmla="val 91667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59" name="Text Box 43"/>
          <p:cNvSpPr txBox="1">
            <a:spLocks noChangeArrowheads="1"/>
          </p:cNvSpPr>
          <p:nvPr/>
        </p:nvSpPr>
        <p:spPr bwMode="auto">
          <a:xfrm>
            <a:off x="4267200" y="3733800"/>
            <a:ext cx="5730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hot</a:t>
            </a:r>
          </a:p>
        </p:txBody>
      </p:sp>
      <p:sp>
        <p:nvSpPr>
          <p:cNvPr id="9260" name="Text Box 44"/>
          <p:cNvSpPr txBox="1">
            <a:spLocks noChangeArrowheads="1"/>
          </p:cNvSpPr>
          <p:nvPr/>
        </p:nvSpPr>
        <p:spPr bwMode="auto">
          <a:xfrm>
            <a:off x="5410200" y="3733800"/>
            <a:ext cx="8778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warm</a:t>
            </a:r>
          </a:p>
        </p:txBody>
      </p:sp>
      <p:sp>
        <p:nvSpPr>
          <p:cNvPr id="9261" name="Text Box 45"/>
          <p:cNvSpPr txBox="1">
            <a:spLocks noChangeArrowheads="1"/>
          </p:cNvSpPr>
          <p:nvPr/>
        </p:nvSpPr>
        <p:spPr bwMode="auto">
          <a:xfrm>
            <a:off x="6629400" y="3733800"/>
            <a:ext cx="7080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cool</a:t>
            </a:r>
          </a:p>
        </p:txBody>
      </p:sp>
      <p:sp>
        <p:nvSpPr>
          <p:cNvPr id="9262" name="Text Box 46"/>
          <p:cNvSpPr txBox="1">
            <a:spLocks noChangeArrowheads="1"/>
          </p:cNvSpPr>
          <p:nvPr/>
        </p:nvSpPr>
        <p:spPr bwMode="auto">
          <a:xfrm>
            <a:off x="8061325" y="3698875"/>
            <a:ext cx="7080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cold</a:t>
            </a:r>
          </a:p>
        </p:txBody>
      </p:sp>
      <p:sp>
        <p:nvSpPr>
          <p:cNvPr id="9263" name="Text Box 47"/>
          <p:cNvSpPr txBox="1">
            <a:spLocks noChangeArrowheads="1"/>
          </p:cNvSpPr>
          <p:nvPr/>
        </p:nvSpPr>
        <p:spPr bwMode="auto">
          <a:xfrm>
            <a:off x="2971800" y="3733800"/>
            <a:ext cx="8778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warm</a:t>
            </a:r>
          </a:p>
        </p:txBody>
      </p:sp>
      <p:sp>
        <p:nvSpPr>
          <p:cNvPr id="9264" name="Text Box 48"/>
          <p:cNvSpPr txBox="1">
            <a:spLocks noChangeArrowheads="1"/>
          </p:cNvSpPr>
          <p:nvPr/>
        </p:nvSpPr>
        <p:spPr bwMode="auto">
          <a:xfrm>
            <a:off x="1600200" y="3733800"/>
            <a:ext cx="7080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cool</a:t>
            </a:r>
          </a:p>
        </p:txBody>
      </p:sp>
      <p:sp>
        <p:nvSpPr>
          <p:cNvPr id="9265" name="Text Box 49"/>
          <p:cNvSpPr txBox="1">
            <a:spLocks noChangeArrowheads="1"/>
          </p:cNvSpPr>
          <p:nvPr/>
        </p:nvSpPr>
        <p:spPr bwMode="auto">
          <a:xfrm>
            <a:off x="136525" y="3698875"/>
            <a:ext cx="7080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cold</a:t>
            </a:r>
          </a:p>
        </p:txBody>
      </p:sp>
      <p:sp>
        <p:nvSpPr>
          <p:cNvPr id="9266" name="Rectangle 50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1143000"/>
          </a:xfrm>
        </p:spPr>
        <p:txBody>
          <a:bodyPr/>
          <a:lstStyle/>
          <a:p>
            <a:r>
              <a:rPr lang="en-US" altLang="en-US" sz="3200"/>
              <a:t>Begin with Single Convection Cell</a:t>
            </a:r>
            <a:endParaRPr lang="en-US" altLang="en-US"/>
          </a:p>
        </p:txBody>
      </p:sp>
      <p:sp>
        <p:nvSpPr>
          <p:cNvPr id="9267" name="Rectangle 51"/>
          <p:cNvSpPr>
            <a:spLocks noGrp="1" noChangeArrowheads="1"/>
          </p:cNvSpPr>
          <p:nvPr>
            <p:ph type="body" idx="1"/>
          </p:nvPr>
        </p:nvSpPr>
        <p:spPr>
          <a:xfrm>
            <a:off x="685800" y="4191000"/>
            <a:ext cx="7772400" cy="2438400"/>
          </a:xfrm>
        </p:spPr>
        <p:txBody>
          <a:bodyPr/>
          <a:lstStyle/>
          <a:p>
            <a:r>
              <a:rPr lang="en-US" altLang="en-US"/>
              <a:t>Begin with convection cell as before</a:t>
            </a:r>
          </a:p>
          <a:p>
            <a:r>
              <a:rPr lang="en-US" altLang="en-US"/>
              <a:t>Air cools enough to sink by 30° N &amp; S</a:t>
            </a:r>
          </a:p>
          <a:p>
            <a:r>
              <a:rPr lang="en-US" altLang="en-US"/>
              <a:t>At surface it diverges to N and to S and begins to warm up from contact with Earth</a:t>
            </a:r>
          </a:p>
          <a:p>
            <a:endParaRPr lang="en-US" altLang="en-US"/>
          </a:p>
          <a:p>
            <a:endParaRPr lang="en-US" altLang="en-US"/>
          </a:p>
        </p:txBody>
      </p:sp>
      <p:sp>
        <p:nvSpPr>
          <p:cNvPr id="9268" name="Text Box 52"/>
          <p:cNvSpPr txBox="1">
            <a:spLocks noChangeArrowheads="1"/>
          </p:cNvSpPr>
          <p:nvPr/>
        </p:nvSpPr>
        <p:spPr bwMode="auto">
          <a:xfrm>
            <a:off x="3505200" y="1981200"/>
            <a:ext cx="882650" cy="915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1800"/>
              <a:t> Direct</a:t>
            </a:r>
          </a:p>
          <a:p>
            <a:r>
              <a:rPr lang="en-US" altLang="en-US" sz="1800"/>
              <a:t>tropical</a:t>
            </a:r>
          </a:p>
          <a:p>
            <a:r>
              <a:rPr lang="en-US" altLang="en-US" sz="1800"/>
              <a:t>   cell</a:t>
            </a:r>
          </a:p>
        </p:txBody>
      </p:sp>
      <p:sp>
        <p:nvSpPr>
          <p:cNvPr id="9269" name="Text Box 53"/>
          <p:cNvSpPr txBox="1">
            <a:spLocks noChangeArrowheads="1"/>
          </p:cNvSpPr>
          <p:nvPr/>
        </p:nvSpPr>
        <p:spPr bwMode="auto">
          <a:xfrm>
            <a:off x="4724400" y="1981200"/>
            <a:ext cx="882650" cy="915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1800"/>
              <a:t> Direct</a:t>
            </a:r>
          </a:p>
          <a:p>
            <a:r>
              <a:rPr lang="en-US" altLang="en-US" sz="1800"/>
              <a:t>tropical</a:t>
            </a:r>
          </a:p>
          <a:p>
            <a:r>
              <a:rPr lang="en-US" altLang="en-US" sz="1800"/>
              <a:t>   cell</a:t>
            </a:r>
          </a:p>
        </p:txBody>
      </p:sp>
      <p:sp>
        <p:nvSpPr>
          <p:cNvPr id="9273" name="Text Box 57"/>
          <p:cNvSpPr txBox="1">
            <a:spLocks noChangeArrowheads="1"/>
          </p:cNvSpPr>
          <p:nvPr/>
        </p:nvSpPr>
        <p:spPr bwMode="auto">
          <a:xfrm>
            <a:off x="6003925" y="1943100"/>
            <a:ext cx="1841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en-US" altLang="en-US" sz="1800"/>
          </a:p>
          <a:p>
            <a:endParaRPr lang="en-US" altLang="en-US" sz="1800"/>
          </a:p>
        </p:txBody>
      </p:sp>
      <p:sp>
        <p:nvSpPr>
          <p:cNvPr id="9275" name="Text Box 59"/>
          <p:cNvSpPr txBox="1">
            <a:spLocks noChangeArrowheads="1"/>
          </p:cNvSpPr>
          <p:nvPr/>
        </p:nvSpPr>
        <p:spPr bwMode="auto">
          <a:xfrm>
            <a:off x="1203325" y="876300"/>
            <a:ext cx="21717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1800"/>
              <a:t>Northern Hemisphere</a:t>
            </a:r>
          </a:p>
        </p:txBody>
      </p:sp>
      <p:sp>
        <p:nvSpPr>
          <p:cNvPr id="9276" name="Text Box 60"/>
          <p:cNvSpPr txBox="1">
            <a:spLocks noChangeArrowheads="1"/>
          </p:cNvSpPr>
          <p:nvPr/>
        </p:nvSpPr>
        <p:spPr bwMode="auto">
          <a:xfrm>
            <a:off x="5562600" y="914400"/>
            <a:ext cx="21717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1800"/>
              <a:t>Southern Hemisphere</a:t>
            </a:r>
          </a:p>
        </p:txBody>
      </p:sp>
      <p:sp>
        <p:nvSpPr>
          <p:cNvPr id="9277" name="Text Box 61"/>
          <p:cNvSpPr txBox="1">
            <a:spLocks noChangeArrowheads="1"/>
          </p:cNvSpPr>
          <p:nvPr/>
        </p:nvSpPr>
        <p:spPr bwMode="auto">
          <a:xfrm>
            <a:off x="1965325" y="1108075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H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Line 2"/>
          <p:cNvSpPr>
            <a:spLocks noChangeShapeType="1"/>
          </p:cNvSpPr>
          <p:nvPr/>
        </p:nvSpPr>
        <p:spPr bwMode="auto">
          <a:xfrm>
            <a:off x="381000" y="3429000"/>
            <a:ext cx="84582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67" name="Text Box 3"/>
          <p:cNvSpPr txBox="1">
            <a:spLocks noChangeArrowheads="1"/>
          </p:cNvSpPr>
          <p:nvPr/>
        </p:nvSpPr>
        <p:spPr bwMode="auto">
          <a:xfrm>
            <a:off x="4419600" y="3502025"/>
            <a:ext cx="3905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1800"/>
              <a:t>0°</a:t>
            </a:r>
            <a:endParaRPr lang="en-US" altLang="en-US"/>
          </a:p>
        </p:txBody>
      </p:sp>
      <p:sp>
        <p:nvSpPr>
          <p:cNvPr id="11268" name="Text Box 4"/>
          <p:cNvSpPr txBox="1">
            <a:spLocks noChangeArrowheads="1"/>
          </p:cNvSpPr>
          <p:nvPr/>
        </p:nvSpPr>
        <p:spPr bwMode="auto">
          <a:xfrm>
            <a:off x="2971800" y="3429000"/>
            <a:ext cx="6699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en-US" sz="1800"/>
              <a:t>30°N</a:t>
            </a:r>
            <a:endParaRPr lang="en-US" altLang="en-US"/>
          </a:p>
        </p:txBody>
      </p:sp>
      <p:sp>
        <p:nvSpPr>
          <p:cNvPr id="11269" name="Text Box 5"/>
          <p:cNvSpPr txBox="1">
            <a:spLocks noChangeArrowheads="1"/>
          </p:cNvSpPr>
          <p:nvPr/>
        </p:nvSpPr>
        <p:spPr bwMode="auto">
          <a:xfrm>
            <a:off x="1676400" y="3429000"/>
            <a:ext cx="8318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en-US" sz="1800"/>
              <a:t>60°N</a:t>
            </a:r>
            <a:endParaRPr lang="en-US" altLang="en-US"/>
          </a:p>
        </p:txBody>
      </p:sp>
      <p:sp>
        <p:nvSpPr>
          <p:cNvPr id="11270" name="Text Box 6"/>
          <p:cNvSpPr txBox="1">
            <a:spLocks noChangeArrowheads="1"/>
          </p:cNvSpPr>
          <p:nvPr/>
        </p:nvSpPr>
        <p:spPr bwMode="auto">
          <a:xfrm>
            <a:off x="228600" y="3429000"/>
            <a:ext cx="6699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1800"/>
              <a:t>90°N</a:t>
            </a:r>
            <a:endParaRPr lang="en-US" altLang="en-US"/>
          </a:p>
        </p:txBody>
      </p:sp>
      <p:sp>
        <p:nvSpPr>
          <p:cNvPr id="11271" name="Text Box 7"/>
          <p:cNvSpPr txBox="1">
            <a:spLocks noChangeArrowheads="1"/>
          </p:cNvSpPr>
          <p:nvPr/>
        </p:nvSpPr>
        <p:spPr bwMode="auto">
          <a:xfrm>
            <a:off x="5562600" y="3429000"/>
            <a:ext cx="6318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1800"/>
              <a:t>30°S</a:t>
            </a:r>
            <a:endParaRPr lang="en-US" altLang="en-US"/>
          </a:p>
        </p:txBody>
      </p:sp>
      <p:sp>
        <p:nvSpPr>
          <p:cNvPr id="11272" name="Text Box 8"/>
          <p:cNvSpPr txBox="1">
            <a:spLocks noChangeArrowheads="1"/>
          </p:cNvSpPr>
          <p:nvPr/>
        </p:nvSpPr>
        <p:spPr bwMode="auto">
          <a:xfrm>
            <a:off x="6705600" y="3429000"/>
            <a:ext cx="6318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1800"/>
              <a:t>60°S</a:t>
            </a:r>
            <a:endParaRPr lang="en-US" altLang="en-US"/>
          </a:p>
        </p:txBody>
      </p:sp>
      <p:sp>
        <p:nvSpPr>
          <p:cNvPr id="11273" name="Text Box 9"/>
          <p:cNvSpPr txBox="1">
            <a:spLocks noChangeArrowheads="1"/>
          </p:cNvSpPr>
          <p:nvPr/>
        </p:nvSpPr>
        <p:spPr bwMode="auto">
          <a:xfrm>
            <a:off x="8229600" y="3429000"/>
            <a:ext cx="6318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1800"/>
              <a:t>90°S</a:t>
            </a:r>
            <a:endParaRPr lang="en-US" altLang="en-US"/>
          </a:p>
        </p:txBody>
      </p:sp>
      <p:sp>
        <p:nvSpPr>
          <p:cNvPr id="11274" name="AutoShape 10"/>
          <p:cNvSpPr>
            <a:spLocks noChangeArrowheads="1"/>
          </p:cNvSpPr>
          <p:nvPr/>
        </p:nvSpPr>
        <p:spPr bwMode="auto">
          <a:xfrm>
            <a:off x="4419600" y="1524000"/>
            <a:ext cx="304800" cy="1447800"/>
          </a:xfrm>
          <a:prstGeom prst="upArrow">
            <a:avLst>
              <a:gd name="adj1" fmla="val 50000"/>
              <a:gd name="adj2" fmla="val 118750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75" name="AutoShape 11"/>
          <p:cNvSpPr>
            <a:spLocks noChangeArrowheads="1"/>
          </p:cNvSpPr>
          <p:nvPr/>
        </p:nvSpPr>
        <p:spPr bwMode="auto">
          <a:xfrm>
            <a:off x="1981200" y="1600200"/>
            <a:ext cx="304800" cy="1371600"/>
          </a:xfrm>
          <a:prstGeom prst="upArrow">
            <a:avLst>
              <a:gd name="adj1" fmla="val 50000"/>
              <a:gd name="adj2" fmla="val 112500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76" name="AutoShape 12"/>
          <p:cNvSpPr>
            <a:spLocks noChangeArrowheads="1"/>
          </p:cNvSpPr>
          <p:nvPr/>
        </p:nvSpPr>
        <p:spPr bwMode="auto">
          <a:xfrm>
            <a:off x="6858000" y="1676400"/>
            <a:ext cx="304800" cy="1371600"/>
          </a:xfrm>
          <a:prstGeom prst="upArrow">
            <a:avLst>
              <a:gd name="adj1" fmla="val 50000"/>
              <a:gd name="adj2" fmla="val 112500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78" name="AutoShape 14"/>
          <p:cNvSpPr>
            <a:spLocks noChangeArrowheads="1"/>
          </p:cNvSpPr>
          <p:nvPr/>
        </p:nvSpPr>
        <p:spPr bwMode="auto">
          <a:xfrm>
            <a:off x="3200400" y="1600200"/>
            <a:ext cx="228600" cy="1371600"/>
          </a:xfrm>
          <a:prstGeom prst="downArrow">
            <a:avLst>
              <a:gd name="adj1" fmla="val 50000"/>
              <a:gd name="adj2" fmla="val 150000"/>
            </a:avLst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79" name="AutoShape 15"/>
          <p:cNvSpPr>
            <a:spLocks noChangeArrowheads="1"/>
          </p:cNvSpPr>
          <p:nvPr/>
        </p:nvSpPr>
        <p:spPr bwMode="auto">
          <a:xfrm>
            <a:off x="5638800" y="1676400"/>
            <a:ext cx="228600" cy="1371600"/>
          </a:xfrm>
          <a:prstGeom prst="downArrow">
            <a:avLst>
              <a:gd name="adj1" fmla="val 50000"/>
              <a:gd name="adj2" fmla="val 150000"/>
            </a:avLst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81" name="AutoShape 17"/>
          <p:cNvSpPr>
            <a:spLocks noChangeArrowheads="1"/>
          </p:cNvSpPr>
          <p:nvPr/>
        </p:nvSpPr>
        <p:spPr bwMode="auto">
          <a:xfrm>
            <a:off x="533400" y="1371600"/>
            <a:ext cx="1371600" cy="228600"/>
          </a:xfrm>
          <a:prstGeom prst="leftArrow">
            <a:avLst>
              <a:gd name="adj1" fmla="val 50000"/>
              <a:gd name="adj2" fmla="val 150000"/>
            </a:avLst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82" name="AutoShape 18"/>
          <p:cNvSpPr>
            <a:spLocks noChangeArrowheads="1"/>
          </p:cNvSpPr>
          <p:nvPr/>
        </p:nvSpPr>
        <p:spPr bwMode="auto">
          <a:xfrm>
            <a:off x="5867400" y="1371600"/>
            <a:ext cx="990600" cy="228600"/>
          </a:xfrm>
          <a:prstGeom prst="leftArrow">
            <a:avLst>
              <a:gd name="adj1" fmla="val 50000"/>
              <a:gd name="adj2" fmla="val 108333"/>
            </a:avLst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83" name="AutoShape 19"/>
          <p:cNvSpPr>
            <a:spLocks noChangeArrowheads="1"/>
          </p:cNvSpPr>
          <p:nvPr/>
        </p:nvSpPr>
        <p:spPr bwMode="auto">
          <a:xfrm>
            <a:off x="2286000" y="1371600"/>
            <a:ext cx="838200" cy="228600"/>
          </a:xfrm>
          <a:prstGeom prst="rightArrow">
            <a:avLst>
              <a:gd name="adj1" fmla="val 50000"/>
              <a:gd name="adj2" fmla="val 91667"/>
            </a:avLst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84" name="AutoShape 20"/>
          <p:cNvSpPr>
            <a:spLocks noChangeArrowheads="1"/>
          </p:cNvSpPr>
          <p:nvPr/>
        </p:nvSpPr>
        <p:spPr bwMode="auto">
          <a:xfrm>
            <a:off x="3429000" y="1371600"/>
            <a:ext cx="914400" cy="228600"/>
          </a:xfrm>
          <a:prstGeom prst="leftArrow">
            <a:avLst>
              <a:gd name="adj1" fmla="val 50000"/>
              <a:gd name="adj2" fmla="val 100000"/>
            </a:avLst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85" name="AutoShape 21"/>
          <p:cNvSpPr>
            <a:spLocks noChangeArrowheads="1"/>
          </p:cNvSpPr>
          <p:nvPr/>
        </p:nvSpPr>
        <p:spPr bwMode="auto">
          <a:xfrm>
            <a:off x="4800600" y="1371600"/>
            <a:ext cx="762000" cy="228600"/>
          </a:xfrm>
          <a:prstGeom prst="rightArrow">
            <a:avLst>
              <a:gd name="adj1" fmla="val 50000"/>
              <a:gd name="adj2" fmla="val 83333"/>
            </a:avLst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86" name="AutoShape 22"/>
          <p:cNvSpPr>
            <a:spLocks noChangeArrowheads="1"/>
          </p:cNvSpPr>
          <p:nvPr/>
        </p:nvSpPr>
        <p:spPr bwMode="auto">
          <a:xfrm>
            <a:off x="7239000" y="1371600"/>
            <a:ext cx="990600" cy="228600"/>
          </a:xfrm>
          <a:prstGeom prst="rightArrow">
            <a:avLst>
              <a:gd name="adj1" fmla="val 50000"/>
              <a:gd name="adj2" fmla="val 108333"/>
            </a:avLst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87" name="Text Box 23"/>
          <p:cNvSpPr txBox="1">
            <a:spLocks noChangeArrowheads="1"/>
          </p:cNvSpPr>
          <p:nvPr/>
        </p:nvSpPr>
        <p:spPr bwMode="auto">
          <a:xfrm>
            <a:off x="212725" y="2936875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H</a:t>
            </a:r>
          </a:p>
        </p:txBody>
      </p:sp>
      <p:sp>
        <p:nvSpPr>
          <p:cNvPr id="11288" name="Text Box 24"/>
          <p:cNvSpPr txBox="1">
            <a:spLocks noChangeArrowheads="1"/>
          </p:cNvSpPr>
          <p:nvPr/>
        </p:nvSpPr>
        <p:spPr bwMode="auto">
          <a:xfrm>
            <a:off x="1981200" y="2971800"/>
            <a:ext cx="3698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L</a:t>
            </a:r>
          </a:p>
        </p:txBody>
      </p:sp>
      <p:sp>
        <p:nvSpPr>
          <p:cNvPr id="11289" name="Text Box 25"/>
          <p:cNvSpPr txBox="1">
            <a:spLocks noChangeArrowheads="1"/>
          </p:cNvSpPr>
          <p:nvPr/>
        </p:nvSpPr>
        <p:spPr bwMode="auto">
          <a:xfrm>
            <a:off x="3124200" y="2971800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H</a:t>
            </a:r>
          </a:p>
        </p:txBody>
      </p:sp>
      <p:sp>
        <p:nvSpPr>
          <p:cNvPr id="11290" name="Text Box 26"/>
          <p:cNvSpPr txBox="1">
            <a:spLocks noChangeArrowheads="1"/>
          </p:cNvSpPr>
          <p:nvPr/>
        </p:nvSpPr>
        <p:spPr bwMode="auto">
          <a:xfrm>
            <a:off x="4419600" y="2971800"/>
            <a:ext cx="3698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L</a:t>
            </a:r>
          </a:p>
        </p:txBody>
      </p:sp>
      <p:sp>
        <p:nvSpPr>
          <p:cNvPr id="11291" name="Text Box 27"/>
          <p:cNvSpPr txBox="1">
            <a:spLocks noChangeArrowheads="1"/>
          </p:cNvSpPr>
          <p:nvPr/>
        </p:nvSpPr>
        <p:spPr bwMode="auto">
          <a:xfrm>
            <a:off x="5562600" y="2971800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H</a:t>
            </a:r>
          </a:p>
        </p:txBody>
      </p:sp>
      <p:sp>
        <p:nvSpPr>
          <p:cNvPr id="11292" name="Text Box 28"/>
          <p:cNvSpPr txBox="1">
            <a:spLocks noChangeArrowheads="1"/>
          </p:cNvSpPr>
          <p:nvPr/>
        </p:nvSpPr>
        <p:spPr bwMode="auto">
          <a:xfrm>
            <a:off x="6781800" y="2971800"/>
            <a:ext cx="3698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L</a:t>
            </a:r>
          </a:p>
        </p:txBody>
      </p:sp>
      <p:sp>
        <p:nvSpPr>
          <p:cNvPr id="11293" name="Text Box 29"/>
          <p:cNvSpPr txBox="1">
            <a:spLocks noChangeArrowheads="1"/>
          </p:cNvSpPr>
          <p:nvPr/>
        </p:nvSpPr>
        <p:spPr bwMode="auto">
          <a:xfrm>
            <a:off x="8305800" y="2971800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H</a:t>
            </a:r>
          </a:p>
        </p:txBody>
      </p:sp>
      <p:sp>
        <p:nvSpPr>
          <p:cNvPr id="11294" name="Text Box 30"/>
          <p:cNvSpPr txBox="1">
            <a:spLocks noChangeArrowheads="1"/>
          </p:cNvSpPr>
          <p:nvPr/>
        </p:nvSpPr>
        <p:spPr bwMode="auto">
          <a:xfrm>
            <a:off x="212725" y="1184275"/>
            <a:ext cx="3698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L</a:t>
            </a:r>
          </a:p>
        </p:txBody>
      </p:sp>
      <p:sp>
        <p:nvSpPr>
          <p:cNvPr id="11295" name="Text Box 31"/>
          <p:cNvSpPr txBox="1">
            <a:spLocks noChangeArrowheads="1"/>
          </p:cNvSpPr>
          <p:nvPr/>
        </p:nvSpPr>
        <p:spPr bwMode="auto">
          <a:xfrm>
            <a:off x="3108325" y="1108075"/>
            <a:ext cx="3698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L</a:t>
            </a:r>
          </a:p>
        </p:txBody>
      </p:sp>
      <p:sp>
        <p:nvSpPr>
          <p:cNvPr id="11296" name="Text Box 32"/>
          <p:cNvSpPr txBox="1">
            <a:spLocks noChangeArrowheads="1"/>
          </p:cNvSpPr>
          <p:nvPr/>
        </p:nvSpPr>
        <p:spPr bwMode="auto">
          <a:xfrm>
            <a:off x="5562600" y="1219200"/>
            <a:ext cx="3698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L</a:t>
            </a:r>
          </a:p>
        </p:txBody>
      </p:sp>
      <p:sp>
        <p:nvSpPr>
          <p:cNvPr id="11297" name="Text Box 33"/>
          <p:cNvSpPr txBox="1">
            <a:spLocks noChangeArrowheads="1"/>
          </p:cNvSpPr>
          <p:nvPr/>
        </p:nvSpPr>
        <p:spPr bwMode="auto">
          <a:xfrm>
            <a:off x="8305800" y="1219200"/>
            <a:ext cx="3698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L</a:t>
            </a:r>
          </a:p>
        </p:txBody>
      </p:sp>
      <p:sp>
        <p:nvSpPr>
          <p:cNvPr id="11298" name="Text Box 34"/>
          <p:cNvSpPr txBox="1">
            <a:spLocks noChangeArrowheads="1"/>
          </p:cNvSpPr>
          <p:nvPr/>
        </p:nvSpPr>
        <p:spPr bwMode="auto">
          <a:xfrm>
            <a:off x="1889125" y="1108075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H</a:t>
            </a:r>
          </a:p>
        </p:txBody>
      </p:sp>
      <p:sp>
        <p:nvSpPr>
          <p:cNvPr id="11299" name="Text Box 35"/>
          <p:cNvSpPr txBox="1">
            <a:spLocks noChangeArrowheads="1"/>
          </p:cNvSpPr>
          <p:nvPr/>
        </p:nvSpPr>
        <p:spPr bwMode="auto">
          <a:xfrm>
            <a:off x="4327525" y="1108075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H</a:t>
            </a:r>
          </a:p>
        </p:txBody>
      </p:sp>
      <p:sp>
        <p:nvSpPr>
          <p:cNvPr id="11300" name="Text Box 36"/>
          <p:cNvSpPr txBox="1">
            <a:spLocks noChangeArrowheads="1"/>
          </p:cNvSpPr>
          <p:nvPr/>
        </p:nvSpPr>
        <p:spPr bwMode="auto">
          <a:xfrm>
            <a:off x="6858000" y="1219200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H</a:t>
            </a:r>
          </a:p>
        </p:txBody>
      </p:sp>
      <p:sp>
        <p:nvSpPr>
          <p:cNvPr id="11301" name="AutoShape 37"/>
          <p:cNvSpPr>
            <a:spLocks noChangeArrowheads="1"/>
          </p:cNvSpPr>
          <p:nvPr/>
        </p:nvSpPr>
        <p:spPr bwMode="auto">
          <a:xfrm>
            <a:off x="2286000" y="3048000"/>
            <a:ext cx="762000" cy="228600"/>
          </a:xfrm>
          <a:prstGeom prst="leftArrow">
            <a:avLst>
              <a:gd name="adj1" fmla="val 50000"/>
              <a:gd name="adj2" fmla="val 83333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303" name="AutoShape 39"/>
          <p:cNvSpPr>
            <a:spLocks noChangeArrowheads="1"/>
          </p:cNvSpPr>
          <p:nvPr/>
        </p:nvSpPr>
        <p:spPr bwMode="auto">
          <a:xfrm>
            <a:off x="3581400" y="3048000"/>
            <a:ext cx="762000" cy="228600"/>
          </a:xfrm>
          <a:prstGeom prst="rightArrow">
            <a:avLst>
              <a:gd name="adj1" fmla="val 50000"/>
              <a:gd name="adj2" fmla="val 83333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304" name="AutoShape 40"/>
          <p:cNvSpPr>
            <a:spLocks noChangeArrowheads="1"/>
          </p:cNvSpPr>
          <p:nvPr/>
        </p:nvSpPr>
        <p:spPr bwMode="auto">
          <a:xfrm>
            <a:off x="4724400" y="3124200"/>
            <a:ext cx="838200" cy="228600"/>
          </a:xfrm>
          <a:prstGeom prst="leftArrow">
            <a:avLst>
              <a:gd name="adj1" fmla="val 50000"/>
              <a:gd name="adj2" fmla="val 91667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305" name="AutoShape 41"/>
          <p:cNvSpPr>
            <a:spLocks noChangeArrowheads="1"/>
          </p:cNvSpPr>
          <p:nvPr/>
        </p:nvSpPr>
        <p:spPr bwMode="auto">
          <a:xfrm>
            <a:off x="5943600" y="3124200"/>
            <a:ext cx="838200" cy="228600"/>
          </a:xfrm>
          <a:prstGeom prst="rightArrow">
            <a:avLst>
              <a:gd name="adj1" fmla="val 50000"/>
              <a:gd name="adj2" fmla="val 91667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307" name="Text Box 43"/>
          <p:cNvSpPr txBox="1">
            <a:spLocks noChangeArrowheads="1"/>
          </p:cNvSpPr>
          <p:nvPr/>
        </p:nvSpPr>
        <p:spPr bwMode="auto">
          <a:xfrm>
            <a:off x="4267200" y="3733800"/>
            <a:ext cx="5730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hot</a:t>
            </a:r>
          </a:p>
        </p:txBody>
      </p:sp>
      <p:sp>
        <p:nvSpPr>
          <p:cNvPr id="11308" name="Text Box 44"/>
          <p:cNvSpPr txBox="1">
            <a:spLocks noChangeArrowheads="1"/>
          </p:cNvSpPr>
          <p:nvPr/>
        </p:nvSpPr>
        <p:spPr bwMode="auto">
          <a:xfrm>
            <a:off x="5410200" y="3733800"/>
            <a:ext cx="8778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warm</a:t>
            </a:r>
          </a:p>
        </p:txBody>
      </p:sp>
      <p:sp>
        <p:nvSpPr>
          <p:cNvPr id="11309" name="Text Box 45"/>
          <p:cNvSpPr txBox="1">
            <a:spLocks noChangeArrowheads="1"/>
          </p:cNvSpPr>
          <p:nvPr/>
        </p:nvSpPr>
        <p:spPr bwMode="auto">
          <a:xfrm>
            <a:off x="6629400" y="3733800"/>
            <a:ext cx="7080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cool</a:t>
            </a:r>
          </a:p>
        </p:txBody>
      </p:sp>
      <p:sp>
        <p:nvSpPr>
          <p:cNvPr id="11310" name="Text Box 46"/>
          <p:cNvSpPr txBox="1">
            <a:spLocks noChangeArrowheads="1"/>
          </p:cNvSpPr>
          <p:nvPr/>
        </p:nvSpPr>
        <p:spPr bwMode="auto">
          <a:xfrm>
            <a:off x="8061325" y="3698875"/>
            <a:ext cx="7080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cold</a:t>
            </a:r>
          </a:p>
        </p:txBody>
      </p:sp>
      <p:sp>
        <p:nvSpPr>
          <p:cNvPr id="11311" name="Text Box 47"/>
          <p:cNvSpPr txBox="1">
            <a:spLocks noChangeArrowheads="1"/>
          </p:cNvSpPr>
          <p:nvPr/>
        </p:nvSpPr>
        <p:spPr bwMode="auto">
          <a:xfrm>
            <a:off x="2971800" y="3733800"/>
            <a:ext cx="8778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warm</a:t>
            </a:r>
          </a:p>
        </p:txBody>
      </p:sp>
      <p:sp>
        <p:nvSpPr>
          <p:cNvPr id="11312" name="Text Box 48"/>
          <p:cNvSpPr txBox="1">
            <a:spLocks noChangeArrowheads="1"/>
          </p:cNvSpPr>
          <p:nvPr/>
        </p:nvSpPr>
        <p:spPr bwMode="auto">
          <a:xfrm>
            <a:off x="1600200" y="3733800"/>
            <a:ext cx="7080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cool</a:t>
            </a:r>
          </a:p>
        </p:txBody>
      </p:sp>
      <p:sp>
        <p:nvSpPr>
          <p:cNvPr id="11313" name="Text Box 49"/>
          <p:cNvSpPr txBox="1">
            <a:spLocks noChangeArrowheads="1"/>
          </p:cNvSpPr>
          <p:nvPr/>
        </p:nvSpPr>
        <p:spPr bwMode="auto">
          <a:xfrm>
            <a:off x="136525" y="3698875"/>
            <a:ext cx="7080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cold</a:t>
            </a:r>
          </a:p>
        </p:txBody>
      </p:sp>
      <p:sp>
        <p:nvSpPr>
          <p:cNvPr id="11314" name="Rectangle 50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1143000"/>
          </a:xfrm>
        </p:spPr>
        <p:txBody>
          <a:bodyPr/>
          <a:lstStyle/>
          <a:p>
            <a:r>
              <a:rPr lang="en-US" altLang="en-US"/>
              <a:t>Add an Indirect Cell</a:t>
            </a:r>
          </a:p>
        </p:txBody>
      </p:sp>
      <p:sp>
        <p:nvSpPr>
          <p:cNvPr id="11315" name="Rectangle 51"/>
          <p:cNvSpPr>
            <a:spLocks noGrp="1" noChangeArrowheads="1"/>
          </p:cNvSpPr>
          <p:nvPr>
            <p:ph type="body" idx="1"/>
          </p:nvPr>
        </p:nvSpPr>
        <p:spPr>
          <a:xfrm>
            <a:off x="685800" y="4191000"/>
            <a:ext cx="7772400" cy="2438400"/>
          </a:xfrm>
        </p:spPr>
        <p:txBody>
          <a:bodyPr/>
          <a:lstStyle/>
          <a:p>
            <a:r>
              <a:rPr lang="en-US" altLang="en-US"/>
              <a:t>By the time the air at the surface reaches 60° N &amp; S it has warmed enough to rise</a:t>
            </a:r>
          </a:p>
          <a:p>
            <a:r>
              <a:rPr lang="en-US" altLang="en-US"/>
              <a:t>At the top of the troposphere it diverges to the north and to the south</a:t>
            </a:r>
          </a:p>
        </p:txBody>
      </p:sp>
      <p:sp>
        <p:nvSpPr>
          <p:cNvPr id="11316" name="Text Box 52"/>
          <p:cNvSpPr txBox="1">
            <a:spLocks noChangeArrowheads="1"/>
          </p:cNvSpPr>
          <p:nvPr/>
        </p:nvSpPr>
        <p:spPr bwMode="auto">
          <a:xfrm>
            <a:off x="3505200" y="1981200"/>
            <a:ext cx="882650" cy="915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1800"/>
              <a:t> Direct</a:t>
            </a:r>
          </a:p>
          <a:p>
            <a:r>
              <a:rPr lang="en-US" altLang="en-US" sz="1800"/>
              <a:t>tropical</a:t>
            </a:r>
          </a:p>
          <a:p>
            <a:r>
              <a:rPr lang="en-US" altLang="en-US" sz="1800"/>
              <a:t>   cell</a:t>
            </a:r>
          </a:p>
        </p:txBody>
      </p:sp>
      <p:sp>
        <p:nvSpPr>
          <p:cNvPr id="11317" name="Text Box 53"/>
          <p:cNvSpPr txBox="1">
            <a:spLocks noChangeArrowheads="1"/>
          </p:cNvSpPr>
          <p:nvPr/>
        </p:nvSpPr>
        <p:spPr bwMode="auto">
          <a:xfrm>
            <a:off x="4724400" y="1981200"/>
            <a:ext cx="882650" cy="915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1800"/>
              <a:t> Direct</a:t>
            </a:r>
          </a:p>
          <a:p>
            <a:r>
              <a:rPr lang="en-US" altLang="en-US" sz="1800"/>
              <a:t>tropical</a:t>
            </a:r>
          </a:p>
          <a:p>
            <a:r>
              <a:rPr lang="en-US" altLang="en-US" sz="1800"/>
              <a:t>   cell</a:t>
            </a:r>
          </a:p>
        </p:txBody>
      </p:sp>
      <p:sp>
        <p:nvSpPr>
          <p:cNvPr id="11320" name="Text Box 56"/>
          <p:cNvSpPr txBox="1">
            <a:spLocks noChangeArrowheads="1"/>
          </p:cNvSpPr>
          <p:nvPr/>
        </p:nvSpPr>
        <p:spPr bwMode="auto">
          <a:xfrm>
            <a:off x="2270125" y="1866900"/>
            <a:ext cx="8953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1800"/>
              <a:t>Indirect</a:t>
            </a:r>
          </a:p>
          <a:p>
            <a:r>
              <a:rPr lang="en-US" altLang="en-US" sz="1800"/>
              <a:t>  cell</a:t>
            </a:r>
          </a:p>
        </p:txBody>
      </p:sp>
      <p:sp>
        <p:nvSpPr>
          <p:cNvPr id="11321" name="Text Box 57"/>
          <p:cNvSpPr txBox="1">
            <a:spLocks noChangeArrowheads="1"/>
          </p:cNvSpPr>
          <p:nvPr/>
        </p:nvSpPr>
        <p:spPr bwMode="auto">
          <a:xfrm>
            <a:off x="6003925" y="1943100"/>
            <a:ext cx="8953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1800"/>
              <a:t>Indirect</a:t>
            </a:r>
          </a:p>
          <a:p>
            <a:r>
              <a:rPr lang="en-US" altLang="en-US" sz="1800"/>
              <a:t>   cell</a:t>
            </a:r>
          </a:p>
        </p:txBody>
      </p:sp>
      <p:sp>
        <p:nvSpPr>
          <p:cNvPr id="11322" name="Text Box 58"/>
          <p:cNvSpPr txBox="1">
            <a:spLocks noChangeArrowheads="1"/>
          </p:cNvSpPr>
          <p:nvPr/>
        </p:nvSpPr>
        <p:spPr bwMode="auto">
          <a:xfrm>
            <a:off x="1203325" y="876300"/>
            <a:ext cx="21717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1800"/>
              <a:t>Northern Hemisphere</a:t>
            </a:r>
          </a:p>
        </p:txBody>
      </p:sp>
      <p:sp>
        <p:nvSpPr>
          <p:cNvPr id="11323" name="Text Box 59"/>
          <p:cNvSpPr txBox="1">
            <a:spLocks noChangeArrowheads="1"/>
          </p:cNvSpPr>
          <p:nvPr/>
        </p:nvSpPr>
        <p:spPr bwMode="auto">
          <a:xfrm>
            <a:off x="5562600" y="914400"/>
            <a:ext cx="21717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1800"/>
              <a:t>Southern Hemisphere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Line 2"/>
          <p:cNvSpPr>
            <a:spLocks noChangeShapeType="1"/>
          </p:cNvSpPr>
          <p:nvPr/>
        </p:nvSpPr>
        <p:spPr bwMode="auto">
          <a:xfrm>
            <a:off x="381000" y="3429000"/>
            <a:ext cx="84582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291" name="Text Box 3"/>
          <p:cNvSpPr txBox="1">
            <a:spLocks noChangeArrowheads="1"/>
          </p:cNvSpPr>
          <p:nvPr/>
        </p:nvSpPr>
        <p:spPr bwMode="auto">
          <a:xfrm>
            <a:off x="4419600" y="3502025"/>
            <a:ext cx="3905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1800"/>
              <a:t>0°</a:t>
            </a:r>
            <a:endParaRPr lang="en-US" altLang="en-US"/>
          </a:p>
        </p:txBody>
      </p:sp>
      <p:sp>
        <p:nvSpPr>
          <p:cNvPr id="12292" name="Text Box 4"/>
          <p:cNvSpPr txBox="1">
            <a:spLocks noChangeArrowheads="1"/>
          </p:cNvSpPr>
          <p:nvPr/>
        </p:nvSpPr>
        <p:spPr bwMode="auto">
          <a:xfrm>
            <a:off x="2971800" y="3429000"/>
            <a:ext cx="6699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en-US" sz="1800"/>
              <a:t>30°N</a:t>
            </a:r>
            <a:endParaRPr lang="en-US" altLang="en-US"/>
          </a:p>
        </p:txBody>
      </p:sp>
      <p:sp>
        <p:nvSpPr>
          <p:cNvPr id="12293" name="Text Box 5"/>
          <p:cNvSpPr txBox="1">
            <a:spLocks noChangeArrowheads="1"/>
          </p:cNvSpPr>
          <p:nvPr/>
        </p:nvSpPr>
        <p:spPr bwMode="auto">
          <a:xfrm>
            <a:off x="1676400" y="3429000"/>
            <a:ext cx="8318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en-US" sz="1800"/>
              <a:t>60°N</a:t>
            </a:r>
            <a:endParaRPr lang="en-US" altLang="en-US"/>
          </a:p>
        </p:txBody>
      </p:sp>
      <p:sp>
        <p:nvSpPr>
          <p:cNvPr id="12294" name="Text Box 6"/>
          <p:cNvSpPr txBox="1">
            <a:spLocks noChangeArrowheads="1"/>
          </p:cNvSpPr>
          <p:nvPr/>
        </p:nvSpPr>
        <p:spPr bwMode="auto">
          <a:xfrm>
            <a:off x="228600" y="3429000"/>
            <a:ext cx="6699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1800"/>
              <a:t>90°N</a:t>
            </a:r>
            <a:endParaRPr lang="en-US" altLang="en-US"/>
          </a:p>
        </p:txBody>
      </p:sp>
      <p:sp>
        <p:nvSpPr>
          <p:cNvPr id="12295" name="Text Box 7"/>
          <p:cNvSpPr txBox="1">
            <a:spLocks noChangeArrowheads="1"/>
          </p:cNvSpPr>
          <p:nvPr/>
        </p:nvSpPr>
        <p:spPr bwMode="auto">
          <a:xfrm>
            <a:off x="5562600" y="3429000"/>
            <a:ext cx="6318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1800"/>
              <a:t>30°S</a:t>
            </a:r>
            <a:endParaRPr lang="en-US" altLang="en-US"/>
          </a:p>
        </p:txBody>
      </p:sp>
      <p:sp>
        <p:nvSpPr>
          <p:cNvPr id="12296" name="Text Box 8"/>
          <p:cNvSpPr txBox="1">
            <a:spLocks noChangeArrowheads="1"/>
          </p:cNvSpPr>
          <p:nvPr/>
        </p:nvSpPr>
        <p:spPr bwMode="auto">
          <a:xfrm>
            <a:off x="6705600" y="3429000"/>
            <a:ext cx="6318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1800"/>
              <a:t>60°S</a:t>
            </a:r>
            <a:endParaRPr lang="en-US" altLang="en-US"/>
          </a:p>
        </p:txBody>
      </p:sp>
      <p:sp>
        <p:nvSpPr>
          <p:cNvPr id="12297" name="Text Box 9"/>
          <p:cNvSpPr txBox="1">
            <a:spLocks noChangeArrowheads="1"/>
          </p:cNvSpPr>
          <p:nvPr/>
        </p:nvSpPr>
        <p:spPr bwMode="auto">
          <a:xfrm>
            <a:off x="8229600" y="3429000"/>
            <a:ext cx="6318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1800"/>
              <a:t>90°S</a:t>
            </a:r>
            <a:endParaRPr lang="en-US" altLang="en-US"/>
          </a:p>
        </p:txBody>
      </p:sp>
      <p:sp>
        <p:nvSpPr>
          <p:cNvPr id="12298" name="AutoShape 10"/>
          <p:cNvSpPr>
            <a:spLocks noChangeArrowheads="1"/>
          </p:cNvSpPr>
          <p:nvPr/>
        </p:nvSpPr>
        <p:spPr bwMode="auto">
          <a:xfrm>
            <a:off x="4419600" y="1524000"/>
            <a:ext cx="304800" cy="1447800"/>
          </a:xfrm>
          <a:prstGeom prst="upArrow">
            <a:avLst>
              <a:gd name="adj1" fmla="val 50000"/>
              <a:gd name="adj2" fmla="val 118750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299" name="AutoShape 11"/>
          <p:cNvSpPr>
            <a:spLocks noChangeArrowheads="1"/>
          </p:cNvSpPr>
          <p:nvPr/>
        </p:nvSpPr>
        <p:spPr bwMode="auto">
          <a:xfrm>
            <a:off x="1981200" y="1600200"/>
            <a:ext cx="304800" cy="1371600"/>
          </a:xfrm>
          <a:prstGeom prst="upArrow">
            <a:avLst>
              <a:gd name="adj1" fmla="val 50000"/>
              <a:gd name="adj2" fmla="val 112500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300" name="AutoShape 12"/>
          <p:cNvSpPr>
            <a:spLocks noChangeArrowheads="1"/>
          </p:cNvSpPr>
          <p:nvPr/>
        </p:nvSpPr>
        <p:spPr bwMode="auto">
          <a:xfrm>
            <a:off x="6858000" y="1676400"/>
            <a:ext cx="304800" cy="1371600"/>
          </a:xfrm>
          <a:prstGeom prst="upArrow">
            <a:avLst>
              <a:gd name="adj1" fmla="val 50000"/>
              <a:gd name="adj2" fmla="val 112500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301" name="AutoShape 13"/>
          <p:cNvSpPr>
            <a:spLocks noChangeArrowheads="1"/>
          </p:cNvSpPr>
          <p:nvPr/>
        </p:nvSpPr>
        <p:spPr bwMode="auto">
          <a:xfrm>
            <a:off x="304800" y="1752600"/>
            <a:ext cx="228600" cy="1219200"/>
          </a:xfrm>
          <a:prstGeom prst="downArrow">
            <a:avLst>
              <a:gd name="adj1" fmla="val 50000"/>
              <a:gd name="adj2" fmla="val 133333"/>
            </a:avLst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302" name="AutoShape 14"/>
          <p:cNvSpPr>
            <a:spLocks noChangeArrowheads="1"/>
          </p:cNvSpPr>
          <p:nvPr/>
        </p:nvSpPr>
        <p:spPr bwMode="auto">
          <a:xfrm>
            <a:off x="3200400" y="1600200"/>
            <a:ext cx="228600" cy="1371600"/>
          </a:xfrm>
          <a:prstGeom prst="downArrow">
            <a:avLst>
              <a:gd name="adj1" fmla="val 50000"/>
              <a:gd name="adj2" fmla="val 150000"/>
            </a:avLst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303" name="AutoShape 15"/>
          <p:cNvSpPr>
            <a:spLocks noChangeArrowheads="1"/>
          </p:cNvSpPr>
          <p:nvPr/>
        </p:nvSpPr>
        <p:spPr bwMode="auto">
          <a:xfrm>
            <a:off x="5638800" y="1676400"/>
            <a:ext cx="228600" cy="1371600"/>
          </a:xfrm>
          <a:prstGeom prst="downArrow">
            <a:avLst>
              <a:gd name="adj1" fmla="val 50000"/>
              <a:gd name="adj2" fmla="val 150000"/>
            </a:avLst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304" name="AutoShape 16"/>
          <p:cNvSpPr>
            <a:spLocks noChangeArrowheads="1"/>
          </p:cNvSpPr>
          <p:nvPr/>
        </p:nvSpPr>
        <p:spPr bwMode="auto">
          <a:xfrm>
            <a:off x="8382000" y="1676400"/>
            <a:ext cx="228600" cy="1371600"/>
          </a:xfrm>
          <a:prstGeom prst="downArrow">
            <a:avLst>
              <a:gd name="adj1" fmla="val 50000"/>
              <a:gd name="adj2" fmla="val 150000"/>
            </a:avLst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305" name="AutoShape 17"/>
          <p:cNvSpPr>
            <a:spLocks noChangeArrowheads="1"/>
          </p:cNvSpPr>
          <p:nvPr/>
        </p:nvSpPr>
        <p:spPr bwMode="auto">
          <a:xfrm>
            <a:off x="533400" y="1371600"/>
            <a:ext cx="1371600" cy="228600"/>
          </a:xfrm>
          <a:prstGeom prst="leftArrow">
            <a:avLst>
              <a:gd name="adj1" fmla="val 50000"/>
              <a:gd name="adj2" fmla="val 150000"/>
            </a:avLst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306" name="AutoShape 18"/>
          <p:cNvSpPr>
            <a:spLocks noChangeArrowheads="1"/>
          </p:cNvSpPr>
          <p:nvPr/>
        </p:nvSpPr>
        <p:spPr bwMode="auto">
          <a:xfrm>
            <a:off x="5867400" y="1371600"/>
            <a:ext cx="990600" cy="228600"/>
          </a:xfrm>
          <a:prstGeom prst="leftArrow">
            <a:avLst>
              <a:gd name="adj1" fmla="val 50000"/>
              <a:gd name="adj2" fmla="val 108333"/>
            </a:avLst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307" name="AutoShape 19"/>
          <p:cNvSpPr>
            <a:spLocks noChangeArrowheads="1"/>
          </p:cNvSpPr>
          <p:nvPr/>
        </p:nvSpPr>
        <p:spPr bwMode="auto">
          <a:xfrm>
            <a:off x="2286000" y="1371600"/>
            <a:ext cx="838200" cy="228600"/>
          </a:xfrm>
          <a:prstGeom prst="rightArrow">
            <a:avLst>
              <a:gd name="adj1" fmla="val 50000"/>
              <a:gd name="adj2" fmla="val 91667"/>
            </a:avLst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308" name="AutoShape 20"/>
          <p:cNvSpPr>
            <a:spLocks noChangeArrowheads="1"/>
          </p:cNvSpPr>
          <p:nvPr/>
        </p:nvSpPr>
        <p:spPr bwMode="auto">
          <a:xfrm>
            <a:off x="3429000" y="1371600"/>
            <a:ext cx="914400" cy="228600"/>
          </a:xfrm>
          <a:prstGeom prst="leftArrow">
            <a:avLst>
              <a:gd name="adj1" fmla="val 50000"/>
              <a:gd name="adj2" fmla="val 100000"/>
            </a:avLst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309" name="AutoShape 21"/>
          <p:cNvSpPr>
            <a:spLocks noChangeArrowheads="1"/>
          </p:cNvSpPr>
          <p:nvPr/>
        </p:nvSpPr>
        <p:spPr bwMode="auto">
          <a:xfrm>
            <a:off x="4800600" y="1371600"/>
            <a:ext cx="762000" cy="228600"/>
          </a:xfrm>
          <a:prstGeom prst="rightArrow">
            <a:avLst>
              <a:gd name="adj1" fmla="val 50000"/>
              <a:gd name="adj2" fmla="val 83333"/>
            </a:avLst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310" name="AutoShape 22"/>
          <p:cNvSpPr>
            <a:spLocks noChangeArrowheads="1"/>
          </p:cNvSpPr>
          <p:nvPr/>
        </p:nvSpPr>
        <p:spPr bwMode="auto">
          <a:xfrm>
            <a:off x="7239000" y="1371600"/>
            <a:ext cx="990600" cy="228600"/>
          </a:xfrm>
          <a:prstGeom prst="rightArrow">
            <a:avLst>
              <a:gd name="adj1" fmla="val 50000"/>
              <a:gd name="adj2" fmla="val 108333"/>
            </a:avLst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311" name="Text Box 23"/>
          <p:cNvSpPr txBox="1">
            <a:spLocks noChangeArrowheads="1"/>
          </p:cNvSpPr>
          <p:nvPr/>
        </p:nvSpPr>
        <p:spPr bwMode="auto">
          <a:xfrm>
            <a:off x="212725" y="2936875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H</a:t>
            </a:r>
          </a:p>
        </p:txBody>
      </p:sp>
      <p:sp>
        <p:nvSpPr>
          <p:cNvPr id="12312" name="Text Box 24"/>
          <p:cNvSpPr txBox="1">
            <a:spLocks noChangeArrowheads="1"/>
          </p:cNvSpPr>
          <p:nvPr/>
        </p:nvSpPr>
        <p:spPr bwMode="auto">
          <a:xfrm>
            <a:off x="1981200" y="2971800"/>
            <a:ext cx="3698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L</a:t>
            </a:r>
          </a:p>
        </p:txBody>
      </p:sp>
      <p:sp>
        <p:nvSpPr>
          <p:cNvPr id="12313" name="Text Box 25"/>
          <p:cNvSpPr txBox="1">
            <a:spLocks noChangeArrowheads="1"/>
          </p:cNvSpPr>
          <p:nvPr/>
        </p:nvSpPr>
        <p:spPr bwMode="auto">
          <a:xfrm>
            <a:off x="3124200" y="2971800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H</a:t>
            </a:r>
          </a:p>
        </p:txBody>
      </p:sp>
      <p:sp>
        <p:nvSpPr>
          <p:cNvPr id="12314" name="Text Box 26"/>
          <p:cNvSpPr txBox="1">
            <a:spLocks noChangeArrowheads="1"/>
          </p:cNvSpPr>
          <p:nvPr/>
        </p:nvSpPr>
        <p:spPr bwMode="auto">
          <a:xfrm>
            <a:off x="4419600" y="2971800"/>
            <a:ext cx="3698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L</a:t>
            </a:r>
          </a:p>
        </p:txBody>
      </p:sp>
      <p:sp>
        <p:nvSpPr>
          <p:cNvPr id="12315" name="Text Box 27"/>
          <p:cNvSpPr txBox="1">
            <a:spLocks noChangeArrowheads="1"/>
          </p:cNvSpPr>
          <p:nvPr/>
        </p:nvSpPr>
        <p:spPr bwMode="auto">
          <a:xfrm>
            <a:off x="5562600" y="2971800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H</a:t>
            </a:r>
          </a:p>
        </p:txBody>
      </p:sp>
      <p:sp>
        <p:nvSpPr>
          <p:cNvPr id="12316" name="Text Box 28"/>
          <p:cNvSpPr txBox="1">
            <a:spLocks noChangeArrowheads="1"/>
          </p:cNvSpPr>
          <p:nvPr/>
        </p:nvSpPr>
        <p:spPr bwMode="auto">
          <a:xfrm>
            <a:off x="6781800" y="2971800"/>
            <a:ext cx="3698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L</a:t>
            </a:r>
          </a:p>
        </p:txBody>
      </p:sp>
      <p:sp>
        <p:nvSpPr>
          <p:cNvPr id="12317" name="Text Box 29"/>
          <p:cNvSpPr txBox="1">
            <a:spLocks noChangeArrowheads="1"/>
          </p:cNvSpPr>
          <p:nvPr/>
        </p:nvSpPr>
        <p:spPr bwMode="auto">
          <a:xfrm>
            <a:off x="8305800" y="2971800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H</a:t>
            </a:r>
          </a:p>
        </p:txBody>
      </p:sp>
      <p:sp>
        <p:nvSpPr>
          <p:cNvPr id="12318" name="Text Box 30"/>
          <p:cNvSpPr txBox="1">
            <a:spLocks noChangeArrowheads="1"/>
          </p:cNvSpPr>
          <p:nvPr/>
        </p:nvSpPr>
        <p:spPr bwMode="auto">
          <a:xfrm>
            <a:off x="212725" y="1184275"/>
            <a:ext cx="3698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L</a:t>
            </a:r>
          </a:p>
        </p:txBody>
      </p:sp>
      <p:sp>
        <p:nvSpPr>
          <p:cNvPr id="12319" name="Text Box 31"/>
          <p:cNvSpPr txBox="1">
            <a:spLocks noChangeArrowheads="1"/>
          </p:cNvSpPr>
          <p:nvPr/>
        </p:nvSpPr>
        <p:spPr bwMode="auto">
          <a:xfrm>
            <a:off x="3108325" y="1108075"/>
            <a:ext cx="3698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L</a:t>
            </a:r>
          </a:p>
        </p:txBody>
      </p:sp>
      <p:sp>
        <p:nvSpPr>
          <p:cNvPr id="12320" name="Text Box 32"/>
          <p:cNvSpPr txBox="1">
            <a:spLocks noChangeArrowheads="1"/>
          </p:cNvSpPr>
          <p:nvPr/>
        </p:nvSpPr>
        <p:spPr bwMode="auto">
          <a:xfrm>
            <a:off x="5562600" y="1219200"/>
            <a:ext cx="3698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L</a:t>
            </a:r>
          </a:p>
        </p:txBody>
      </p:sp>
      <p:sp>
        <p:nvSpPr>
          <p:cNvPr id="12321" name="Text Box 33"/>
          <p:cNvSpPr txBox="1">
            <a:spLocks noChangeArrowheads="1"/>
          </p:cNvSpPr>
          <p:nvPr/>
        </p:nvSpPr>
        <p:spPr bwMode="auto">
          <a:xfrm>
            <a:off x="8305800" y="1219200"/>
            <a:ext cx="3698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L</a:t>
            </a:r>
          </a:p>
        </p:txBody>
      </p:sp>
      <p:sp>
        <p:nvSpPr>
          <p:cNvPr id="12322" name="Text Box 34"/>
          <p:cNvSpPr txBox="1">
            <a:spLocks noChangeArrowheads="1"/>
          </p:cNvSpPr>
          <p:nvPr/>
        </p:nvSpPr>
        <p:spPr bwMode="auto">
          <a:xfrm>
            <a:off x="1889125" y="1108075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H</a:t>
            </a:r>
          </a:p>
        </p:txBody>
      </p:sp>
      <p:sp>
        <p:nvSpPr>
          <p:cNvPr id="12323" name="Text Box 35"/>
          <p:cNvSpPr txBox="1">
            <a:spLocks noChangeArrowheads="1"/>
          </p:cNvSpPr>
          <p:nvPr/>
        </p:nvSpPr>
        <p:spPr bwMode="auto">
          <a:xfrm>
            <a:off x="4327525" y="1108075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H</a:t>
            </a:r>
          </a:p>
        </p:txBody>
      </p:sp>
      <p:sp>
        <p:nvSpPr>
          <p:cNvPr id="12324" name="Text Box 36"/>
          <p:cNvSpPr txBox="1">
            <a:spLocks noChangeArrowheads="1"/>
          </p:cNvSpPr>
          <p:nvPr/>
        </p:nvSpPr>
        <p:spPr bwMode="auto">
          <a:xfrm>
            <a:off x="6858000" y="1219200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H</a:t>
            </a:r>
          </a:p>
        </p:txBody>
      </p:sp>
      <p:sp>
        <p:nvSpPr>
          <p:cNvPr id="12325" name="AutoShape 37"/>
          <p:cNvSpPr>
            <a:spLocks noChangeArrowheads="1"/>
          </p:cNvSpPr>
          <p:nvPr/>
        </p:nvSpPr>
        <p:spPr bwMode="auto">
          <a:xfrm>
            <a:off x="2286000" y="3048000"/>
            <a:ext cx="762000" cy="228600"/>
          </a:xfrm>
          <a:prstGeom prst="leftArrow">
            <a:avLst>
              <a:gd name="adj1" fmla="val 50000"/>
              <a:gd name="adj2" fmla="val 83333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326" name="AutoShape 38"/>
          <p:cNvSpPr>
            <a:spLocks noChangeArrowheads="1"/>
          </p:cNvSpPr>
          <p:nvPr/>
        </p:nvSpPr>
        <p:spPr bwMode="auto">
          <a:xfrm>
            <a:off x="685800" y="3048000"/>
            <a:ext cx="1219200" cy="304800"/>
          </a:xfrm>
          <a:prstGeom prst="rightArrow">
            <a:avLst>
              <a:gd name="adj1" fmla="val 50000"/>
              <a:gd name="adj2" fmla="val 100000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327" name="AutoShape 39"/>
          <p:cNvSpPr>
            <a:spLocks noChangeArrowheads="1"/>
          </p:cNvSpPr>
          <p:nvPr/>
        </p:nvSpPr>
        <p:spPr bwMode="auto">
          <a:xfrm>
            <a:off x="3581400" y="3048000"/>
            <a:ext cx="762000" cy="228600"/>
          </a:xfrm>
          <a:prstGeom prst="rightArrow">
            <a:avLst>
              <a:gd name="adj1" fmla="val 50000"/>
              <a:gd name="adj2" fmla="val 83333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328" name="AutoShape 40"/>
          <p:cNvSpPr>
            <a:spLocks noChangeArrowheads="1"/>
          </p:cNvSpPr>
          <p:nvPr/>
        </p:nvSpPr>
        <p:spPr bwMode="auto">
          <a:xfrm>
            <a:off x="4724400" y="3124200"/>
            <a:ext cx="838200" cy="228600"/>
          </a:xfrm>
          <a:prstGeom prst="leftArrow">
            <a:avLst>
              <a:gd name="adj1" fmla="val 50000"/>
              <a:gd name="adj2" fmla="val 91667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329" name="AutoShape 41"/>
          <p:cNvSpPr>
            <a:spLocks noChangeArrowheads="1"/>
          </p:cNvSpPr>
          <p:nvPr/>
        </p:nvSpPr>
        <p:spPr bwMode="auto">
          <a:xfrm>
            <a:off x="5943600" y="3124200"/>
            <a:ext cx="838200" cy="228600"/>
          </a:xfrm>
          <a:prstGeom prst="rightArrow">
            <a:avLst>
              <a:gd name="adj1" fmla="val 50000"/>
              <a:gd name="adj2" fmla="val 91667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330" name="AutoShape 42"/>
          <p:cNvSpPr>
            <a:spLocks noChangeArrowheads="1"/>
          </p:cNvSpPr>
          <p:nvPr/>
        </p:nvSpPr>
        <p:spPr bwMode="auto">
          <a:xfrm>
            <a:off x="7162800" y="3124200"/>
            <a:ext cx="1066800" cy="228600"/>
          </a:xfrm>
          <a:prstGeom prst="leftArrow">
            <a:avLst>
              <a:gd name="adj1" fmla="val 50000"/>
              <a:gd name="adj2" fmla="val 116667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331" name="Text Box 43"/>
          <p:cNvSpPr txBox="1">
            <a:spLocks noChangeArrowheads="1"/>
          </p:cNvSpPr>
          <p:nvPr/>
        </p:nvSpPr>
        <p:spPr bwMode="auto">
          <a:xfrm>
            <a:off x="4267200" y="3733800"/>
            <a:ext cx="5730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hot</a:t>
            </a:r>
          </a:p>
        </p:txBody>
      </p:sp>
      <p:sp>
        <p:nvSpPr>
          <p:cNvPr id="12332" name="Text Box 44"/>
          <p:cNvSpPr txBox="1">
            <a:spLocks noChangeArrowheads="1"/>
          </p:cNvSpPr>
          <p:nvPr/>
        </p:nvSpPr>
        <p:spPr bwMode="auto">
          <a:xfrm>
            <a:off x="5410200" y="3733800"/>
            <a:ext cx="8778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warm</a:t>
            </a:r>
          </a:p>
        </p:txBody>
      </p:sp>
      <p:sp>
        <p:nvSpPr>
          <p:cNvPr id="12333" name="Text Box 45"/>
          <p:cNvSpPr txBox="1">
            <a:spLocks noChangeArrowheads="1"/>
          </p:cNvSpPr>
          <p:nvPr/>
        </p:nvSpPr>
        <p:spPr bwMode="auto">
          <a:xfrm>
            <a:off x="6629400" y="3733800"/>
            <a:ext cx="7080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cool</a:t>
            </a:r>
          </a:p>
        </p:txBody>
      </p:sp>
      <p:sp>
        <p:nvSpPr>
          <p:cNvPr id="12334" name="Text Box 46"/>
          <p:cNvSpPr txBox="1">
            <a:spLocks noChangeArrowheads="1"/>
          </p:cNvSpPr>
          <p:nvPr/>
        </p:nvSpPr>
        <p:spPr bwMode="auto">
          <a:xfrm>
            <a:off x="8061325" y="3698875"/>
            <a:ext cx="7080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cold</a:t>
            </a:r>
          </a:p>
        </p:txBody>
      </p:sp>
      <p:sp>
        <p:nvSpPr>
          <p:cNvPr id="12335" name="Text Box 47"/>
          <p:cNvSpPr txBox="1">
            <a:spLocks noChangeArrowheads="1"/>
          </p:cNvSpPr>
          <p:nvPr/>
        </p:nvSpPr>
        <p:spPr bwMode="auto">
          <a:xfrm>
            <a:off x="2971800" y="3733800"/>
            <a:ext cx="8778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warm</a:t>
            </a:r>
          </a:p>
        </p:txBody>
      </p:sp>
      <p:sp>
        <p:nvSpPr>
          <p:cNvPr id="12336" name="Text Box 48"/>
          <p:cNvSpPr txBox="1">
            <a:spLocks noChangeArrowheads="1"/>
          </p:cNvSpPr>
          <p:nvPr/>
        </p:nvSpPr>
        <p:spPr bwMode="auto">
          <a:xfrm>
            <a:off x="1600200" y="3733800"/>
            <a:ext cx="7080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cool</a:t>
            </a:r>
          </a:p>
        </p:txBody>
      </p:sp>
      <p:sp>
        <p:nvSpPr>
          <p:cNvPr id="12337" name="Text Box 49"/>
          <p:cNvSpPr txBox="1">
            <a:spLocks noChangeArrowheads="1"/>
          </p:cNvSpPr>
          <p:nvPr/>
        </p:nvSpPr>
        <p:spPr bwMode="auto">
          <a:xfrm>
            <a:off x="136525" y="3698875"/>
            <a:ext cx="7080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cold</a:t>
            </a:r>
          </a:p>
        </p:txBody>
      </p:sp>
      <p:sp>
        <p:nvSpPr>
          <p:cNvPr id="12338" name="Rectangle 50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1143000"/>
          </a:xfrm>
        </p:spPr>
        <p:txBody>
          <a:bodyPr/>
          <a:lstStyle/>
          <a:p>
            <a:r>
              <a:rPr lang="en-US" altLang="en-US"/>
              <a:t>Three Convection Cells</a:t>
            </a:r>
          </a:p>
        </p:txBody>
      </p:sp>
      <p:sp>
        <p:nvSpPr>
          <p:cNvPr id="12339" name="Rectangle 51"/>
          <p:cNvSpPr>
            <a:spLocks noGrp="1" noChangeArrowheads="1"/>
          </p:cNvSpPr>
          <p:nvPr>
            <p:ph type="body" idx="1"/>
          </p:nvPr>
        </p:nvSpPr>
        <p:spPr>
          <a:xfrm>
            <a:off x="457200" y="4191000"/>
            <a:ext cx="8305800" cy="2438400"/>
          </a:xfrm>
        </p:spPr>
        <p:txBody>
          <a:bodyPr/>
          <a:lstStyle/>
          <a:p>
            <a:r>
              <a:rPr lang="en-US" altLang="en-US"/>
              <a:t>By the time the air in the upper troposphere reaches the poles it has cooled enough to sink</a:t>
            </a:r>
          </a:p>
          <a:p>
            <a:r>
              <a:rPr lang="en-US" altLang="en-US"/>
              <a:t>At the surface it diverges toward the Equator</a:t>
            </a:r>
          </a:p>
          <a:p>
            <a:r>
              <a:rPr lang="en-US" altLang="en-US"/>
              <a:t>This creates a second direct convection cell</a:t>
            </a:r>
          </a:p>
        </p:txBody>
      </p:sp>
      <p:sp>
        <p:nvSpPr>
          <p:cNvPr id="12340" name="Text Box 52"/>
          <p:cNvSpPr txBox="1">
            <a:spLocks noChangeArrowheads="1"/>
          </p:cNvSpPr>
          <p:nvPr/>
        </p:nvSpPr>
        <p:spPr bwMode="auto">
          <a:xfrm>
            <a:off x="3505200" y="1981200"/>
            <a:ext cx="882650" cy="915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1800"/>
              <a:t> Direct</a:t>
            </a:r>
          </a:p>
          <a:p>
            <a:r>
              <a:rPr lang="en-US" altLang="en-US" sz="1800"/>
              <a:t>tropical</a:t>
            </a:r>
          </a:p>
          <a:p>
            <a:r>
              <a:rPr lang="en-US" altLang="en-US" sz="1800"/>
              <a:t>   cell</a:t>
            </a:r>
          </a:p>
        </p:txBody>
      </p:sp>
      <p:sp>
        <p:nvSpPr>
          <p:cNvPr id="12341" name="Text Box 53"/>
          <p:cNvSpPr txBox="1">
            <a:spLocks noChangeArrowheads="1"/>
          </p:cNvSpPr>
          <p:nvPr/>
        </p:nvSpPr>
        <p:spPr bwMode="auto">
          <a:xfrm>
            <a:off x="4724400" y="1981200"/>
            <a:ext cx="882650" cy="915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1800"/>
              <a:t> Direct</a:t>
            </a:r>
          </a:p>
          <a:p>
            <a:r>
              <a:rPr lang="en-US" altLang="en-US" sz="1800"/>
              <a:t>tropical</a:t>
            </a:r>
          </a:p>
          <a:p>
            <a:r>
              <a:rPr lang="en-US" altLang="en-US" sz="1800"/>
              <a:t>   cell</a:t>
            </a:r>
          </a:p>
        </p:txBody>
      </p:sp>
      <p:sp>
        <p:nvSpPr>
          <p:cNvPr id="12342" name="Text Box 54"/>
          <p:cNvSpPr txBox="1">
            <a:spLocks noChangeArrowheads="1"/>
          </p:cNvSpPr>
          <p:nvPr/>
        </p:nvSpPr>
        <p:spPr bwMode="auto">
          <a:xfrm>
            <a:off x="822325" y="1866900"/>
            <a:ext cx="768350" cy="915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1800"/>
              <a:t>Direct</a:t>
            </a:r>
          </a:p>
          <a:p>
            <a:r>
              <a:rPr lang="en-US" altLang="en-US" sz="1800"/>
              <a:t> polar </a:t>
            </a:r>
          </a:p>
          <a:p>
            <a:r>
              <a:rPr lang="en-US" altLang="en-US" sz="1800"/>
              <a:t>  cell</a:t>
            </a:r>
          </a:p>
        </p:txBody>
      </p:sp>
      <p:sp>
        <p:nvSpPr>
          <p:cNvPr id="12343" name="Text Box 55"/>
          <p:cNvSpPr txBox="1">
            <a:spLocks noChangeArrowheads="1"/>
          </p:cNvSpPr>
          <p:nvPr/>
        </p:nvSpPr>
        <p:spPr bwMode="auto">
          <a:xfrm>
            <a:off x="7451725" y="1943100"/>
            <a:ext cx="768350" cy="915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1800"/>
              <a:t>Direct</a:t>
            </a:r>
          </a:p>
          <a:p>
            <a:r>
              <a:rPr lang="en-US" altLang="en-US" sz="1800"/>
              <a:t> polar </a:t>
            </a:r>
          </a:p>
          <a:p>
            <a:r>
              <a:rPr lang="en-US" altLang="en-US" sz="1800"/>
              <a:t>  cell</a:t>
            </a:r>
          </a:p>
        </p:txBody>
      </p:sp>
      <p:sp>
        <p:nvSpPr>
          <p:cNvPr id="12344" name="Text Box 56"/>
          <p:cNvSpPr txBox="1">
            <a:spLocks noChangeArrowheads="1"/>
          </p:cNvSpPr>
          <p:nvPr/>
        </p:nvSpPr>
        <p:spPr bwMode="auto">
          <a:xfrm>
            <a:off x="2270125" y="1866900"/>
            <a:ext cx="8953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1800"/>
              <a:t>Indirect</a:t>
            </a:r>
          </a:p>
          <a:p>
            <a:r>
              <a:rPr lang="en-US" altLang="en-US" sz="1800"/>
              <a:t>  cell</a:t>
            </a:r>
          </a:p>
        </p:txBody>
      </p:sp>
      <p:sp>
        <p:nvSpPr>
          <p:cNvPr id="12345" name="Text Box 57"/>
          <p:cNvSpPr txBox="1">
            <a:spLocks noChangeArrowheads="1"/>
          </p:cNvSpPr>
          <p:nvPr/>
        </p:nvSpPr>
        <p:spPr bwMode="auto">
          <a:xfrm>
            <a:off x="6003925" y="1943100"/>
            <a:ext cx="8953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1800"/>
              <a:t>Indirect</a:t>
            </a:r>
          </a:p>
          <a:p>
            <a:r>
              <a:rPr lang="en-US" altLang="en-US" sz="1800"/>
              <a:t>   cell</a:t>
            </a:r>
          </a:p>
        </p:txBody>
      </p:sp>
      <p:sp>
        <p:nvSpPr>
          <p:cNvPr id="12346" name="Text Box 58"/>
          <p:cNvSpPr txBox="1">
            <a:spLocks noChangeArrowheads="1"/>
          </p:cNvSpPr>
          <p:nvPr/>
        </p:nvSpPr>
        <p:spPr bwMode="auto">
          <a:xfrm>
            <a:off x="1203325" y="876300"/>
            <a:ext cx="21717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1800"/>
              <a:t>Northern Hemisphere</a:t>
            </a:r>
          </a:p>
        </p:txBody>
      </p:sp>
      <p:sp>
        <p:nvSpPr>
          <p:cNvPr id="12347" name="Text Box 59"/>
          <p:cNvSpPr txBox="1">
            <a:spLocks noChangeArrowheads="1"/>
          </p:cNvSpPr>
          <p:nvPr/>
        </p:nvSpPr>
        <p:spPr bwMode="auto">
          <a:xfrm>
            <a:off x="5562600" y="914400"/>
            <a:ext cx="21717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1800"/>
              <a:t>Southern Hemisphere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Line 2"/>
          <p:cNvSpPr>
            <a:spLocks noChangeShapeType="1"/>
          </p:cNvSpPr>
          <p:nvPr/>
        </p:nvSpPr>
        <p:spPr bwMode="auto">
          <a:xfrm>
            <a:off x="381000" y="3429000"/>
            <a:ext cx="84582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15" name="Text Box 3"/>
          <p:cNvSpPr txBox="1">
            <a:spLocks noChangeArrowheads="1"/>
          </p:cNvSpPr>
          <p:nvPr/>
        </p:nvSpPr>
        <p:spPr bwMode="auto">
          <a:xfrm>
            <a:off x="4419600" y="3502025"/>
            <a:ext cx="3905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1800"/>
              <a:t>0°</a:t>
            </a:r>
            <a:endParaRPr lang="en-US" altLang="en-US"/>
          </a:p>
        </p:txBody>
      </p:sp>
      <p:sp>
        <p:nvSpPr>
          <p:cNvPr id="13316" name="Text Box 4"/>
          <p:cNvSpPr txBox="1">
            <a:spLocks noChangeArrowheads="1"/>
          </p:cNvSpPr>
          <p:nvPr/>
        </p:nvSpPr>
        <p:spPr bwMode="auto">
          <a:xfrm>
            <a:off x="2971800" y="3429000"/>
            <a:ext cx="6699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en-US" sz="1800"/>
              <a:t>30°N</a:t>
            </a:r>
            <a:endParaRPr lang="en-US" altLang="en-US"/>
          </a:p>
        </p:txBody>
      </p:sp>
      <p:sp>
        <p:nvSpPr>
          <p:cNvPr id="13317" name="Text Box 5"/>
          <p:cNvSpPr txBox="1">
            <a:spLocks noChangeArrowheads="1"/>
          </p:cNvSpPr>
          <p:nvPr/>
        </p:nvSpPr>
        <p:spPr bwMode="auto">
          <a:xfrm>
            <a:off x="1676400" y="3429000"/>
            <a:ext cx="8318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en-US" sz="1800"/>
              <a:t>60°N</a:t>
            </a:r>
            <a:endParaRPr lang="en-US" altLang="en-US"/>
          </a:p>
        </p:txBody>
      </p:sp>
      <p:sp>
        <p:nvSpPr>
          <p:cNvPr id="13318" name="Text Box 6"/>
          <p:cNvSpPr txBox="1">
            <a:spLocks noChangeArrowheads="1"/>
          </p:cNvSpPr>
          <p:nvPr/>
        </p:nvSpPr>
        <p:spPr bwMode="auto">
          <a:xfrm>
            <a:off x="228600" y="3429000"/>
            <a:ext cx="6699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1800"/>
              <a:t>90°N</a:t>
            </a:r>
            <a:endParaRPr lang="en-US" altLang="en-US"/>
          </a:p>
        </p:txBody>
      </p:sp>
      <p:sp>
        <p:nvSpPr>
          <p:cNvPr id="13319" name="Text Box 7"/>
          <p:cNvSpPr txBox="1">
            <a:spLocks noChangeArrowheads="1"/>
          </p:cNvSpPr>
          <p:nvPr/>
        </p:nvSpPr>
        <p:spPr bwMode="auto">
          <a:xfrm>
            <a:off x="5562600" y="3429000"/>
            <a:ext cx="6318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1800"/>
              <a:t>30°S</a:t>
            </a:r>
            <a:endParaRPr lang="en-US" altLang="en-US"/>
          </a:p>
        </p:txBody>
      </p:sp>
      <p:sp>
        <p:nvSpPr>
          <p:cNvPr id="13320" name="Text Box 8"/>
          <p:cNvSpPr txBox="1">
            <a:spLocks noChangeArrowheads="1"/>
          </p:cNvSpPr>
          <p:nvPr/>
        </p:nvSpPr>
        <p:spPr bwMode="auto">
          <a:xfrm>
            <a:off x="6705600" y="3429000"/>
            <a:ext cx="6318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1800"/>
              <a:t>60°S</a:t>
            </a:r>
            <a:endParaRPr lang="en-US" altLang="en-US"/>
          </a:p>
        </p:txBody>
      </p:sp>
      <p:sp>
        <p:nvSpPr>
          <p:cNvPr id="13321" name="Text Box 9"/>
          <p:cNvSpPr txBox="1">
            <a:spLocks noChangeArrowheads="1"/>
          </p:cNvSpPr>
          <p:nvPr/>
        </p:nvSpPr>
        <p:spPr bwMode="auto">
          <a:xfrm>
            <a:off x="8229600" y="3429000"/>
            <a:ext cx="6318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1800"/>
              <a:t>90°S</a:t>
            </a:r>
            <a:endParaRPr lang="en-US" altLang="en-US"/>
          </a:p>
        </p:txBody>
      </p:sp>
      <p:sp>
        <p:nvSpPr>
          <p:cNvPr id="13322" name="AutoShape 10"/>
          <p:cNvSpPr>
            <a:spLocks noChangeArrowheads="1"/>
          </p:cNvSpPr>
          <p:nvPr/>
        </p:nvSpPr>
        <p:spPr bwMode="auto">
          <a:xfrm>
            <a:off x="4419600" y="1524000"/>
            <a:ext cx="304800" cy="1447800"/>
          </a:xfrm>
          <a:prstGeom prst="upArrow">
            <a:avLst>
              <a:gd name="adj1" fmla="val 50000"/>
              <a:gd name="adj2" fmla="val 118750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23" name="AutoShape 11"/>
          <p:cNvSpPr>
            <a:spLocks noChangeArrowheads="1"/>
          </p:cNvSpPr>
          <p:nvPr/>
        </p:nvSpPr>
        <p:spPr bwMode="auto">
          <a:xfrm>
            <a:off x="1981200" y="1600200"/>
            <a:ext cx="304800" cy="1371600"/>
          </a:xfrm>
          <a:prstGeom prst="upArrow">
            <a:avLst>
              <a:gd name="adj1" fmla="val 50000"/>
              <a:gd name="adj2" fmla="val 112500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24" name="AutoShape 12"/>
          <p:cNvSpPr>
            <a:spLocks noChangeArrowheads="1"/>
          </p:cNvSpPr>
          <p:nvPr/>
        </p:nvSpPr>
        <p:spPr bwMode="auto">
          <a:xfrm>
            <a:off x="6858000" y="1676400"/>
            <a:ext cx="304800" cy="1371600"/>
          </a:xfrm>
          <a:prstGeom prst="upArrow">
            <a:avLst>
              <a:gd name="adj1" fmla="val 50000"/>
              <a:gd name="adj2" fmla="val 112500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25" name="AutoShape 13"/>
          <p:cNvSpPr>
            <a:spLocks noChangeArrowheads="1"/>
          </p:cNvSpPr>
          <p:nvPr/>
        </p:nvSpPr>
        <p:spPr bwMode="auto">
          <a:xfrm>
            <a:off x="304800" y="1752600"/>
            <a:ext cx="228600" cy="1219200"/>
          </a:xfrm>
          <a:prstGeom prst="downArrow">
            <a:avLst>
              <a:gd name="adj1" fmla="val 50000"/>
              <a:gd name="adj2" fmla="val 133333"/>
            </a:avLst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26" name="AutoShape 14"/>
          <p:cNvSpPr>
            <a:spLocks noChangeArrowheads="1"/>
          </p:cNvSpPr>
          <p:nvPr/>
        </p:nvSpPr>
        <p:spPr bwMode="auto">
          <a:xfrm>
            <a:off x="3200400" y="1600200"/>
            <a:ext cx="228600" cy="1371600"/>
          </a:xfrm>
          <a:prstGeom prst="downArrow">
            <a:avLst>
              <a:gd name="adj1" fmla="val 50000"/>
              <a:gd name="adj2" fmla="val 150000"/>
            </a:avLst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27" name="AutoShape 15"/>
          <p:cNvSpPr>
            <a:spLocks noChangeArrowheads="1"/>
          </p:cNvSpPr>
          <p:nvPr/>
        </p:nvSpPr>
        <p:spPr bwMode="auto">
          <a:xfrm>
            <a:off x="5638800" y="1676400"/>
            <a:ext cx="228600" cy="1371600"/>
          </a:xfrm>
          <a:prstGeom prst="downArrow">
            <a:avLst>
              <a:gd name="adj1" fmla="val 50000"/>
              <a:gd name="adj2" fmla="val 150000"/>
            </a:avLst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28" name="AutoShape 16"/>
          <p:cNvSpPr>
            <a:spLocks noChangeArrowheads="1"/>
          </p:cNvSpPr>
          <p:nvPr/>
        </p:nvSpPr>
        <p:spPr bwMode="auto">
          <a:xfrm>
            <a:off x="8382000" y="1676400"/>
            <a:ext cx="228600" cy="1371600"/>
          </a:xfrm>
          <a:prstGeom prst="downArrow">
            <a:avLst>
              <a:gd name="adj1" fmla="val 50000"/>
              <a:gd name="adj2" fmla="val 150000"/>
            </a:avLst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29" name="AutoShape 17"/>
          <p:cNvSpPr>
            <a:spLocks noChangeArrowheads="1"/>
          </p:cNvSpPr>
          <p:nvPr/>
        </p:nvSpPr>
        <p:spPr bwMode="auto">
          <a:xfrm>
            <a:off x="533400" y="1371600"/>
            <a:ext cx="1371600" cy="228600"/>
          </a:xfrm>
          <a:prstGeom prst="leftArrow">
            <a:avLst>
              <a:gd name="adj1" fmla="val 50000"/>
              <a:gd name="adj2" fmla="val 150000"/>
            </a:avLst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30" name="AutoShape 18"/>
          <p:cNvSpPr>
            <a:spLocks noChangeArrowheads="1"/>
          </p:cNvSpPr>
          <p:nvPr/>
        </p:nvSpPr>
        <p:spPr bwMode="auto">
          <a:xfrm>
            <a:off x="5867400" y="1371600"/>
            <a:ext cx="990600" cy="228600"/>
          </a:xfrm>
          <a:prstGeom prst="leftArrow">
            <a:avLst>
              <a:gd name="adj1" fmla="val 50000"/>
              <a:gd name="adj2" fmla="val 108333"/>
            </a:avLst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31" name="AutoShape 19"/>
          <p:cNvSpPr>
            <a:spLocks noChangeArrowheads="1"/>
          </p:cNvSpPr>
          <p:nvPr/>
        </p:nvSpPr>
        <p:spPr bwMode="auto">
          <a:xfrm>
            <a:off x="2286000" y="1371600"/>
            <a:ext cx="838200" cy="228600"/>
          </a:xfrm>
          <a:prstGeom prst="rightArrow">
            <a:avLst>
              <a:gd name="adj1" fmla="val 50000"/>
              <a:gd name="adj2" fmla="val 91667"/>
            </a:avLst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32" name="AutoShape 20"/>
          <p:cNvSpPr>
            <a:spLocks noChangeArrowheads="1"/>
          </p:cNvSpPr>
          <p:nvPr/>
        </p:nvSpPr>
        <p:spPr bwMode="auto">
          <a:xfrm>
            <a:off x="3429000" y="1371600"/>
            <a:ext cx="914400" cy="228600"/>
          </a:xfrm>
          <a:prstGeom prst="leftArrow">
            <a:avLst>
              <a:gd name="adj1" fmla="val 50000"/>
              <a:gd name="adj2" fmla="val 100000"/>
            </a:avLst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33" name="AutoShape 21"/>
          <p:cNvSpPr>
            <a:spLocks noChangeArrowheads="1"/>
          </p:cNvSpPr>
          <p:nvPr/>
        </p:nvSpPr>
        <p:spPr bwMode="auto">
          <a:xfrm>
            <a:off x="4800600" y="1371600"/>
            <a:ext cx="762000" cy="228600"/>
          </a:xfrm>
          <a:prstGeom prst="rightArrow">
            <a:avLst>
              <a:gd name="adj1" fmla="val 50000"/>
              <a:gd name="adj2" fmla="val 83333"/>
            </a:avLst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34" name="AutoShape 22"/>
          <p:cNvSpPr>
            <a:spLocks noChangeArrowheads="1"/>
          </p:cNvSpPr>
          <p:nvPr/>
        </p:nvSpPr>
        <p:spPr bwMode="auto">
          <a:xfrm>
            <a:off x="7239000" y="1371600"/>
            <a:ext cx="990600" cy="228600"/>
          </a:xfrm>
          <a:prstGeom prst="rightArrow">
            <a:avLst>
              <a:gd name="adj1" fmla="val 50000"/>
              <a:gd name="adj2" fmla="val 108333"/>
            </a:avLst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35" name="Text Box 23"/>
          <p:cNvSpPr txBox="1">
            <a:spLocks noChangeArrowheads="1"/>
          </p:cNvSpPr>
          <p:nvPr/>
        </p:nvSpPr>
        <p:spPr bwMode="auto">
          <a:xfrm>
            <a:off x="212725" y="2936875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H</a:t>
            </a:r>
          </a:p>
        </p:txBody>
      </p:sp>
      <p:sp>
        <p:nvSpPr>
          <p:cNvPr id="13336" name="Text Box 24"/>
          <p:cNvSpPr txBox="1">
            <a:spLocks noChangeArrowheads="1"/>
          </p:cNvSpPr>
          <p:nvPr/>
        </p:nvSpPr>
        <p:spPr bwMode="auto">
          <a:xfrm>
            <a:off x="1981200" y="2971800"/>
            <a:ext cx="3698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L</a:t>
            </a:r>
          </a:p>
        </p:txBody>
      </p:sp>
      <p:sp>
        <p:nvSpPr>
          <p:cNvPr id="13337" name="Text Box 25"/>
          <p:cNvSpPr txBox="1">
            <a:spLocks noChangeArrowheads="1"/>
          </p:cNvSpPr>
          <p:nvPr/>
        </p:nvSpPr>
        <p:spPr bwMode="auto">
          <a:xfrm>
            <a:off x="3124200" y="2971800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H</a:t>
            </a:r>
          </a:p>
        </p:txBody>
      </p:sp>
      <p:sp>
        <p:nvSpPr>
          <p:cNvPr id="13338" name="Text Box 26"/>
          <p:cNvSpPr txBox="1">
            <a:spLocks noChangeArrowheads="1"/>
          </p:cNvSpPr>
          <p:nvPr/>
        </p:nvSpPr>
        <p:spPr bwMode="auto">
          <a:xfrm>
            <a:off x="4419600" y="2971800"/>
            <a:ext cx="3698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L</a:t>
            </a:r>
          </a:p>
        </p:txBody>
      </p:sp>
      <p:sp>
        <p:nvSpPr>
          <p:cNvPr id="13339" name="Text Box 27"/>
          <p:cNvSpPr txBox="1">
            <a:spLocks noChangeArrowheads="1"/>
          </p:cNvSpPr>
          <p:nvPr/>
        </p:nvSpPr>
        <p:spPr bwMode="auto">
          <a:xfrm>
            <a:off x="5562600" y="2971800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H</a:t>
            </a:r>
          </a:p>
        </p:txBody>
      </p:sp>
      <p:sp>
        <p:nvSpPr>
          <p:cNvPr id="13340" name="Text Box 28"/>
          <p:cNvSpPr txBox="1">
            <a:spLocks noChangeArrowheads="1"/>
          </p:cNvSpPr>
          <p:nvPr/>
        </p:nvSpPr>
        <p:spPr bwMode="auto">
          <a:xfrm>
            <a:off x="6781800" y="2971800"/>
            <a:ext cx="3698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L</a:t>
            </a:r>
          </a:p>
        </p:txBody>
      </p:sp>
      <p:sp>
        <p:nvSpPr>
          <p:cNvPr id="13341" name="Text Box 29"/>
          <p:cNvSpPr txBox="1">
            <a:spLocks noChangeArrowheads="1"/>
          </p:cNvSpPr>
          <p:nvPr/>
        </p:nvSpPr>
        <p:spPr bwMode="auto">
          <a:xfrm>
            <a:off x="8305800" y="2971800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H</a:t>
            </a:r>
          </a:p>
        </p:txBody>
      </p:sp>
      <p:sp>
        <p:nvSpPr>
          <p:cNvPr id="13342" name="Text Box 30"/>
          <p:cNvSpPr txBox="1">
            <a:spLocks noChangeArrowheads="1"/>
          </p:cNvSpPr>
          <p:nvPr/>
        </p:nvSpPr>
        <p:spPr bwMode="auto">
          <a:xfrm>
            <a:off x="212725" y="1184275"/>
            <a:ext cx="3698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L</a:t>
            </a:r>
          </a:p>
        </p:txBody>
      </p:sp>
      <p:sp>
        <p:nvSpPr>
          <p:cNvPr id="13343" name="Text Box 31"/>
          <p:cNvSpPr txBox="1">
            <a:spLocks noChangeArrowheads="1"/>
          </p:cNvSpPr>
          <p:nvPr/>
        </p:nvSpPr>
        <p:spPr bwMode="auto">
          <a:xfrm>
            <a:off x="3108325" y="1108075"/>
            <a:ext cx="3698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L</a:t>
            </a:r>
          </a:p>
        </p:txBody>
      </p:sp>
      <p:sp>
        <p:nvSpPr>
          <p:cNvPr id="13344" name="Text Box 32"/>
          <p:cNvSpPr txBox="1">
            <a:spLocks noChangeArrowheads="1"/>
          </p:cNvSpPr>
          <p:nvPr/>
        </p:nvSpPr>
        <p:spPr bwMode="auto">
          <a:xfrm>
            <a:off x="5562600" y="1219200"/>
            <a:ext cx="3698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L</a:t>
            </a:r>
          </a:p>
        </p:txBody>
      </p:sp>
      <p:sp>
        <p:nvSpPr>
          <p:cNvPr id="13345" name="Text Box 33"/>
          <p:cNvSpPr txBox="1">
            <a:spLocks noChangeArrowheads="1"/>
          </p:cNvSpPr>
          <p:nvPr/>
        </p:nvSpPr>
        <p:spPr bwMode="auto">
          <a:xfrm>
            <a:off x="8305800" y="1219200"/>
            <a:ext cx="3698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L</a:t>
            </a:r>
          </a:p>
        </p:txBody>
      </p:sp>
      <p:sp>
        <p:nvSpPr>
          <p:cNvPr id="13346" name="Text Box 34"/>
          <p:cNvSpPr txBox="1">
            <a:spLocks noChangeArrowheads="1"/>
          </p:cNvSpPr>
          <p:nvPr/>
        </p:nvSpPr>
        <p:spPr bwMode="auto">
          <a:xfrm>
            <a:off x="1889125" y="1108075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H</a:t>
            </a:r>
          </a:p>
        </p:txBody>
      </p:sp>
      <p:sp>
        <p:nvSpPr>
          <p:cNvPr id="13347" name="Text Box 35"/>
          <p:cNvSpPr txBox="1">
            <a:spLocks noChangeArrowheads="1"/>
          </p:cNvSpPr>
          <p:nvPr/>
        </p:nvSpPr>
        <p:spPr bwMode="auto">
          <a:xfrm>
            <a:off x="4327525" y="1108075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H</a:t>
            </a:r>
          </a:p>
        </p:txBody>
      </p:sp>
      <p:sp>
        <p:nvSpPr>
          <p:cNvPr id="13348" name="Text Box 36"/>
          <p:cNvSpPr txBox="1">
            <a:spLocks noChangeArrowheads="1"/>
          </p:cNvSpPr>
          <p:nvPr/>
        </p:nvSpPr>
        <p:spPr bwMode="auto">
          <a:xfrm>
            <a:off x="6858000" y="1219200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H</a:t>
            </a:r>
          </a:p>
        </p:txBody>
      </p:sp>
      <p:sp>
        <p:nvSpPr>
          <p:cNvPr id="13349" name="AutoShape 37"/>
          <p:cNvSpPr>
            <a:spLocks noChangeArrowheads="1"/>
          </p:cNvSpPr>
          <p:nvPr/>
        </p:nvSpPr>
        <p:spPr bwMode="auto">
          <a:xfrm>
            <a:off x="2286000" y="3048000"/>
            <a:ext cx="762000" cy="228600"/>
          </a:xfrm>
          <a:prstGeom prst="leftArrow">
            <a:avLst>
              <a:gd name="adj1" fmla="val 50000"/>
              <a:gd name="adj2" fmla="val 83333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50" name="AutoShape 38"/>
          <p:cNvSpPr>
            <a:spLocks noChangeArrowheads="1"/>
          </p:cNvSpPr>
          <p:nvPr/>
        </p:nvSpPr>
        <p:spPr bwMode="auto">
          <a:xfrm>
            <a:off x="685800" y="3048000"/>
            <a:ext cx="1219200" cy="304800"/>
          </a:xfrm>
          <a:prstGeom prst="rightArrow">
            <a:avLst>
              <a:gd name="adj1" fmla="val 50000"/>
              <a:gd name="adj2" fmla="val 100000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51" name="AutoShape 39"/>
          <p:cNvSpPr>
            <a:spLocks noChangeArrowheads="1"/>
          </p:cNvSpPr>
          <p:nvPr/>
        </p:nvSpPr>
        <p:spPr bwMode="auto">
          <a:xfrm>
            <a:off x="3581400" y="3048000"/>
            <a:ext cx="762000" cy="228600"/>
          </a:xfrm>
          <a:prstGeom prst="rightArrow">
            <a:avLst>
              <a:gd name="adj1" fmla="val 50000"/>
              <a:gd name="adj2" fmla="val 83333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52" name="AutoShape 40"/>
          <p:cNvSpPr>
            <a:spLocks noChangeArrowheads="1"/>
          </p:cNvSpPr>
          <p:nvPr/>
        </p:nvSpPr>
        <p:spPr bwMode="auto">
          <a:xfrm>
            <a:off x="4724400" y="3124200"/>
            <a:ext cx="838200" cy="228600"/>
          </a:xfrm>
          <a:prstGeom prst="leftArrow">
            <a:avLst>
              <a:gd name="adj1" fmla="val 50000"/>
              <a:gd name="adj2" fmla="val 91667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53" name="AutoShape 41"/>
          <p:cNvSpPr>
            <a:spLocks noChangeArrowheads="1"/>
          </p:cNvSpPr>
          <p:nvPr/>
        </p:nvSpPr>
        <p:spPr bwMode="auto">
          <a:xfrm>
            <a:off x="5943600" y="3124200"/>
            <a:ext cx="838200" cy="228600"/>
          </a:xfrm>
          <a:prstGeom prst="rightArrow">
            <a:avLst>
              <a:gd name="adj1" fmla="val 50000"/>
              <a:gd name="adj2" fmla="val 91667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54" name="AutoShape 42"/>
          <p:cNvSpPr>
            <a:spLocks noChangeArrowheads="1"/>
          </p:cNvSpPr>
          <p:nvPr/>
        </p:nvSpPr>
        <p:spPr bwMode="auto">
          <a:xfrm>
            <a:off x="7162800" y="3124200"/>
            <a:ext cx="1066800" cy="228600"/>
          </a:xfrm>
          <a:prstGeom prst="leftArrow">
            <a:avLst>
              <a:gd name="adj1" fmla="val 50000"/>
              <a:gd name="adj2" fmla="val 116667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55" name="Text Box 43"/>
          <p:cNvSpPr txBox="1">
            <a:spLocks noChangeArrowheads="1"/>
          </p:cNvSpPr>
          <p:nvPr/>
        </p:nvSpPr>
        <p:spPr bwMode="auto">
          <a:xfrm>
            <a:off x="4267200" y="3733800"/>
            <a:ext cx="5730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hot</a:t>
            </a:r>
          </a:p>
        </p:txBody>
      </p:sp>
      <p:sp>
        <p:nvSpPr>
          <p:cNvPr id="13356" name="Text Box 44"/>
          <p:cNvSpPr txBox="1">
            <a:spLocks noChangeArrowheads="1"/>
          </p:cNvSpPr>
          <p:nvPr/>
        </p:nvSpPr>
        <p:spPr bwMode="auto">
          <a:xfrm>
            <a:off x="5410200" y="3733800"/>
            <a:ext cx="8778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warm</a:t>
            </a:r>
          </a:p>
        </p:txBody>
      </p:sp>
      <p:sp>
        <p:nvSpPr>
          <p:cNvPr id="13357" name="Text Box 45"/>
          <p:cNvSpPr txBox="1">
            <a:spLocks noChangeArrowheads="1"/>
          </p:cNvSpPr>
          <p:nvPr/>
        </p:nvSpPr>
        <p:spPr bwMode="auto">
          <a:xfrm>
            <a:off x="6629400" y="3733800"/>
            <a:ext cx="7080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cool</a:t>
            </a:r>
          </a:p>
        </p:txBody>
      </p:sp>
      <p:sp>
        <p:nvSpPr>
          <p:cNvPr id="13358" name="Text Box 46"/>
          <p:cNvSpPr txBox="1">
            <a:spLocks noChangeArrowheads="1"/>
          </p:cNvSpPr>
          <p:nvPr/>
        </p:nvSpPr>
        <p:spPr bwMode="auto">
          <a:xfrm>
            <a:off x="8061325" y="3698875"/>
            <a:ext cx="7080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cold</a:t>
            </a:r>
          </a:p>
        </p:txBody>
      </p:sp>
      <p:sp>
        <p:nvSpPr>
          <p:cNvPr id="13359" name="Text Box 47"/>
          <p:cNvSpPr txBox="1">
            <a:spLocks noChangeArrowheads="1"/>
          </p:cNvSpPr>
          <p:nvPr/>
        </p:nvSpPr>
        <p:spPr bwMode="auto">
          <a:xfrm>
            <a:off x="2971800" y="3733800"/>
            <a:ext cx="8778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warm</a:t>
            </a:r>
          </a:p>
        </p:txBody>
      </p:sp>
      <p:sp>
        <p:nvSpPr>
          <p:cNvPr id="13360" name="Text Box 48"/>
          <p:cNvSpPr txBox="1">
            <a:spLocks noChangeArrowheads="1"/>
          </p:cNvSpPr>
          <p:nvPr/>
        </p:nvSpPr>
        <p:spPr bwMode="auto">
          <a:xfrm>
            <a:off x="1600200" y="3733800"/>
            <a:ext cx="7080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cool</a:t>
            </a:r>
          </a:p>
        </p:txBody>
      </p:sp>
      <p:sp>
        <p:nvSpPr>
          <p:cNvPr id="13361" name="Text Box 49"/>
          <p:cNvSpPr txBox="1">
            <a:spLocks noChangeArrowheads="1"/>
          </p:cNvSpPr>
          <p:nvPr/>
        </p:nvSpPr>
        <p:spPr bwMode="auto">
          <a:xfrm>
            <a:off x="136525" y="3698875"/>
            <a:ext cx="7080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cold</a:t>
            </a:r>
          </a:p>
        </p:txBody>
      </p:sp>
      <p:sp>
        <p:nvSpPr>
          <p:cNvPr id="13362" name="Rectangle 50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1143000"/>
          </a:xfrm>
        </p:spPr>
        <p:txBody>
          <a:bodyPr/>
          <a:lstStyle/>
          <a:p>
            <a:r>
              <a:rPr lang="en-US" altLang="en-US"/>
              <a:t>Three Convection Cells</a:t>
            </a:r>
          </a:p>
        </p:txBody>
      </p:sp>
      <p:sp>
        <p:nvSpPr>
          <p:cNvPr id="13363" name="Rectangle 51"/>
          <p:cNvSpPr>
            <a:spLocks noGrp="1" noChangeArrowheads="1"/>
          </p:cNvSpPr>
          <p:nvPr>
            <p:ph type="body" idx="1"/>
          </p:nvPr>
        </p:nvSpPr>
        <p:spPr>
          <a:xfrm>
            <a:off x="685800" y="4191000"/>
            <a:ext cx="7772400" cy="2438400"/>
          </a:xfrm>
        </p:spPr>
        <p:txBody>
          <a:bodyPr/>
          <a:lstStyle/>
          <a:p>
            <a:r>
              <a:rPr lang="en-US" altLang="en-US"/>
              <a:t>Direct cells include tropical &amp; polar cells</a:t>
            </a:r>
          </a:p>
          <a:p>
            <a:r>
              <a:rPr lang="en-US" altLang="en-US"/>
              <a:t>Driven directly by insolation</a:t>
            </a:r>
          </a:p>
          <a:p>
            <a:r>
              <a:rPr lang="en-US" altLang="en-US"/>
              <a:t>Indirect cell (mid latitudes) exists only for air flow between the direct cells</a:t>
            </a:r>
          </a:p>
        </p:txBody>
      </p:sp>
      <p:sp>
        <p:nvSpPr>
          <p:cNvPr id="13364" name="Text Box 52"/>
          <p:cNvSpPr txBox="1">
            <a:spLocks noChangeArrowheads="1"/>
          </p:cNvSpPr>
          <p:nvPr/>
        </p:nvSpPr>
        <p:spPr bwMode="auto">
          <a:xfrm>
            <a:off x="3505200" y="1981200"/>
            <a:ext cx="882650" cy="915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1800"/>
              <a:t> Direct</a:t>
            </a:r>
          </a:p>
          <a:p>
            <a:r>
              <a:rPr lang="en-US" altLang="en-US" sz="1800"/>
              <a:t>tropical</a:t>
            </a:r>
          </a:p>
          <a:p>
            <a:r>
              <a:rPr lang="en-US" altLang="en-US" sz="1800"/>
              <a:t>   cell</a:t>
            </a:r>
          </a:p>
        </p:txBody>
      </p:sp>
      <p:sp>
        <p:nvSpPr>
          <p:cNvPr id="13365" name="Text Box 53"/>
          <p:cNvSpPr txBox="1">
            <a:spLocks noChangeArrowheads="1"/>
          </p:cNvSpPr>
          <p:nvPr/>
        </p:nvSpPr>
        <p:spPr bwMode="auto">
          <a:xfrm>
            <a:off x="4724400" y="1981200"/>
            <a:ext cx="882650" cy="915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1800"/>
              <a:t> Direct</a:t>
            </a:r>
          </a:p>
          <a:p>
            <a:r>
              <a:rPr lang="en-US" altLang="en-US" sz="1800"/>
              <a:t>tropical</a:t>
            </a:r>
          </a:p>
          <a:p>
            <a:r>
              <a:rPr lang="en-US" altLang="en-US" sz="1800"/>
              <a:t>   cell</a:t>
            </a:r>
          </a:p>
        </p:txBody>
      </p:sp>
      <p:sp>
        <p:nvSpPr>
          <p:cNvPr id="13366" name="Text Box 54"/>
          <p:cNvSpPr txBox="1">
            <a:spLocks noChangeArrowheads="1"/>
          </p:cNvSpPr>
          <p:nvPr/>
        </p:nvSpPr>
        <p:spPr bwMode="auto">
          <a:xfrm>
            <a:off x="822325" y="1866900"/>
            <a:ext cx="768350" cy="915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1800"/>
              <a:t>Direct</a:t>
            </a:r>
          </a:p>
          <a:p>
            <a:r>
              <a:rPr lang="en-US" altLang="en-US" sz="1800"/>
              <a:t> polar </a:t>
            </a:r>
          </a:p>
          <a:p>
            <a:r>
              <a:rPr lang="en-US" altLang="en-US" sz="1800"/>
              <a:t>  cell</a:t>
            </a:r>
          </a:p>
        </p:txBody>
      </p:sp>
      <p:sp>
        <p:nvSpPr>
          <p:cNvPr id="13367" name="Text Box 55"/>
          <p:cNvSpPr txBox="1">
            <a:spLocks noChangeArrowheads="1"/>
          </p:cNvSpPr>
          <p:nvPr/>
        </p:nvSpPr>
        <p:spPr bwMode="auto">
          <a:xfrm>
            <a:off x="7451725" y="1943100"/>
            <a:ext cx="768350" cy="915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1800"/>
              <a:t>Direct</a:t>
            </a:r>
          </a:p>
          <a:p>
            <a:r>
              <a:rPr lang="en-US" altLang="en-US" sz="1800"/>
              <a:t> polar </a:t>
            </a:r>
          </a:p>
          <a:p>
            <a:r>
              <a:rPr lang="en-US" altLang="en-US" sz="1800"/>
              <a:t>  cell</a:t>
            </a:r>
          </a:p>
        </p:txBody>
      </p:sp>
      <p:sp>
        <p:nvSpPr>
          <p:cNvPr id="13368" name="Text Box 56"/>
          <p:cNvSpPr txBox="1">
            <a:spLocks noChangeArrowheads="1"/>
          </p:cNvSpPr>
          <p:nvPr/>
        </p:nvSpPr>
        <p:spPr bwMode="auto">
          <a:xfrm>
            <a:off x="2270125" y="1866900"/>
            <a:ext cx="8953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1800"/>
              <a:t>Indirect</a:t>
            </a:r>
          </a:p>
          <a:p>
            <a:r>
              <a:rPr lang="en-US" altLang="en-US" sz="1800"/>
              <a:t>  cell</a:t>
            </a:r>
          </a:p>
        </p:txBody>
      </p:sp>
      <p:sp>
        <p:nvSpPr>
          <p:cNvPr id="13369" name="Text Box 57"/>
          <p:cNvSpPr txBox="1">
            <a:spLocks noChangeArrowheads="1"/>
          </p:cNvSpPr>
          <p:nvPr/>
        </p:nvSpPr>
        <p:spPr bwMode="auto">
          <a:xfrm>
            <a:off x="6003925" y="1943100"/>
            <a:ext cx="8953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1800"/>
              <a:t>Indirect</a:t>
            </a:r>
          </a:p>
          <a:p>
            <a:r>
              <a:rPr lang="en-US" altLang="en-US" sz="1800"/>
              <a:t>   cell</a:t>
            </a:r>
          </a:p>
        </p:txBody>
      </p:sp>
      <p:sp>
        <p:nvSpPr>
          <p:cNvPr id="13370" name="Text Box 58"/>
          <p:cNvSpPr txBox="1">
            <a:spLocks noChangeArrowheads="1"/>
          </p:cNvSpPr>
          <p:nvPr/>
        </p:nvSpPr>
        <p:spPr bwMode="auto">
          <a:xfrm>
            <a:off x="1203325" y="876300"/>
            <a:ext cx="21717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1800"/>
              <a:t>Northern Hemisphere</a:t>
            </a:r>
          </a:p>
        </p:txBody>
      </p:sp>
      <p:sp>
        <p:nvSpPr>
          <p:cNvPr id="13371" name="Text Box 59"/>
          <p:cNvSpPr txBox="1">
            <a:spLocks noChangeArrowheads="1"/>
          </p:cNvSpPr>
          <p:nvPr/>
        </p:nvSpPr>
        <p:spPr bwMode="auto">
          <a:xfrm>
            <a:off x="5562600" y="914400"/>
            <a:ext cx="21717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1800"/>
              <a:t>Southern Hemisphere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Line 2"/>
          <p:cNvSpPr>
            <a:spLocks noChangeShapeType="1"/>
          </p:cNvSpPr>
          <p:nvPr/>
        </p:nvSpPr>
        <p:spPr bwMode="auto">
          <a:xfrm>
            <a:off x="381000" y="3429000"/>
            <a:ext cx="84582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11" name="Text Box 3"/>
          <p:cNvSpPr txBox="1">
            <a:spLocks noChangeArrowheads="1"/>
          </p:cNvSpPr>
          <p:nvPr/>
        </p:nvSpPr>
        <p:spPr bwMode="auto">
          <a:xfrm>
            <a:off x="4419600" y="3502025"/>
            <a:ext cx="3905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1800"/>
              <a:t>0°</a:t>
            </a:r>
            <a:endParaRPr lang="en-US" altLang="en-US"/>
          </a:p>
        </p:txBody>
      </p:sp>
      <p:sp>
        <p:nvSpPr>
          <p:cNvPr id="17412" name="Text Box 4"/>
          <p:cNvSpPr txBox="1">
            <a:spLocks noChangeArrowheads="1"/>
          </p:cNvSpPr>
          <p:nvPr/>
        </p:nvSpPr>
        <p:spPr bwMode="auto">
          <a:xfrm>
            <a:off x="2971800" y="3429000"/>
            <a:ext cx="6699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en-US" sz="1800"/>
              <a:t>30°N</a:t>
            </a:r>
            <a:endParaRPr lang="en-US" altLang="en-US"/>
          </a:p>
        </p:txBody>
      </p:sp>
      <p:sp>
        <p:nvSpPr>
          <p:cNvPr id="17413" name="Text Box 5"/>
          <p:cNvSpPr txBox="1">
            <a:spLocks noChangeArrowheads="1"/>
          </p:cNvSpPr>
          <p:nvPr/>
        </p:nvSpPr>
        <p:spPr bwMode="auto">
          <a:xfrm>
            <a:off x="1676400" y="3429000"/>
            <a:ext cx="8318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en-US" sz="1800"/>
              <a:t>60°N</a:t>
            </a:r>
            <a:endParaRPr lang="en-US" altLang="en-US"/>
          </a:p>
        </p:txBody>
      </p:sp>
      <p:sp>
        <p:nvSpPr>
          <p:cNvPr id="17414" name="Text Box 6"/>
          <p:cNvSpPr txBox="1">
            <a:spLocks noChangeArrowheads="1"/>
          </p:cNvSpPr>
          <p:nvPr/>
        </p:nvSpPr>
        <p:spPr bwMode="auto">
          <a:xfrm>
            <a:off x="228600" y="3429000"/>
            <a:ext cx="6699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1800"/>
              <a:t>90°N</a:t>
            </a:r>
            <a:endParaRPr lang="en-US" altLang="en-US"/>
          </a:p>
        </p:txBody>
      </p:sp>
      <p:sp>
        <p:nvSpPr>
          <p:cNvPr id="17415" name="Text Box 7"/>
          <p:cNvSpPr txBox="1">
            <a:spLocks noChangeArrowheads="1"/>
          </p:cNvSpPr>
          <p:nvPr/>
        </p:nvSpPr>
        <p:spPr bwMode="auto">
          <a:xfrm>
            <a:off x="5562600" y="3429000"/>
            <a:ext cx="6318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1800"/>
              <a:t>30°S</a:t>
            </a:r>
            <a:endParaRPr lang="en-US" altLang="en-US"/>
          </a:p>
        </p:txBody>
      </p:sp>
      <p:sp>
        <p:nvSpPr>
          <p:cNvPr id="17416" name="Text Box 8"/>
          <p:cNvSpPr txBox="1">
            <a:spLocks noChangeArrowheads="1"/>
          </p:cNvSpPr>
          <p:nvPr/>
        </p:nvSpPr>
        <p:spPr bwMode="auto">
          <a:xfrm>
            <a:off x="6705600" y="3429000"/>
            <a:ext cx="6318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1800"/>
              <a:t>60°S</a:t>
            </a:r>
            <a:endParaRPr lang="en-US" altLang="en-US"/>
          </a:p>
        </p:txBody>
      </p:sp>
      <p:sp>
        <p:nvSpPr>
          <p:cNvPr id="17417" name="Text Box 9"/>
          <p:cNvSpPr txBox="1">
            <a:spLocks noChangeArrowheads="1"/>
          </p:cNvSpPr>
          <p:nvPr/>
        </p:nvSpPr>
        <p:spPr bwMode="auto">
          <a:xfrm>
            <a:off x="8229600" y="3429000"/>
            <a:ext cx="6318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1800"/>
              <a:t>90°S</a:t>
            </a:r>
            <a:endParaRPr lang="en-US" altLang="en-US"/>
          </a:p>
        </p:txBody>
      </p:sp>
      <p:sp>
        <p:nvSpPr>
          <p:cNvPr id="17418" name="AutoShape 10"/>
          <p:cNvSpPr>
            <a:spLocks noChangeArrowheads="1"/>
          </p:cNvSpPr>
          <p:nvPr/>
        </p:nvSpPr>
        <p:spPr bwMode="auto">
          <a:xfrm>
            <a:off x="4419600" y="1524000"/>
            <a:ext cx="304800" cy="1447800"/>
          </a:xfrm>
          <a:prstGeom prst="upArrow">
            <a:avLst>
              <a:gd name="adj1" fmla="val 50000"/>
              <a:gd name="adj2" fmla="val 118750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19" name="AutoShape 11"/>
          <p:cNvSpPr>
            <a:spLocks noChangeArrowheads="1"/>
          </p:cNvSpPr>
          <p:nvPr/>
        </p:nvSpPr>
        <p:spPr bwMode="auto">
          <a:xfrm>
            <a:off x="1981200" y="1600200"/>
            <a:ext cx="304800" cy="1371600"/>
          </a:xfrm>
          <a:prstGeom prst="upArrow">
            <a:avLst>
              <a:gd name="adj1" fmla="val 50000"/>
              <a:gd name="adj2" fmla="val 112500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20" name="AutoShape 12"/>
          <p:cNvSpPr>
            <a:spLocks noChangeArrowheads="1"/>
          </p:cNvSpPr>
          <p:nvPr/>
        </p:nvSpPr>
        <p:spPr bwMode="auto">
          <a:xfrm>
            <a:off x="6858000" y="1676400"/>
            <a:ext cx="304800" cy="1371600"/>
          </a:xfrm>
          <a:prstGeom prst="upArrow">
            <a:avLst>
              <a:gd name="adj1" fmla="val 50000"/>
              <a:gd name="adj2" fmla="val 112500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21" name="AutoShape 13"/>
          <p:cNvSpPr>
            <a:spLocks noChangeArrowheads="1"/>
          </p:cNvSpPr>
          <p:nvPr/>
        </p:nvSpPr>
        <p:spPr bwMode="auto">
          <a:xfrm>
            <a:off x="304800" y="1752600"/>
            <a:ext cx="228600" cy="1219200"/>
          </a:xfrm>
          <a:prstGeom prst="downArrow">
            <a:avLst>
              <a:gd name="adj1" fmla="val 50000"/>
              <a:gd name="adj2" fmla="val 133333"/>
            </a:avLst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22" name="AutoShape 14"/>
          <p:cNvSpPr>
            <a:spLocks noChangeArrowheads="1"/>
          </p:cNvSpPr>
          <p:nvPr/>
        </p:nvSpPr>
        <p:spPr bwMode="auto">
          <a:xfrm>
            <a:off x="3200400" y="1600200"/>
            <a:ext cx="228600" cy="1371600"/>
          </a:xfrm>
          <a:prstGeom prst="downArrow">
            <a:avLst>
              <a:gd name="adj1" fmla="val 50000"/>
              <a:gd name="adj2" fmla="val 150000"/>
            </a:avLst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23" name="AutoShape 15"/>
          <p:cNvSpPr>
            <a:spLocks noChangeArrowheads="1"/>
          </p:cNvSpPr>
          <p:nvPr/>
        </p:nvSpPr>
        <p:spPr bwMode="auto">
          <a:xfrm>
            <a:off x="5638800" y="1676400"/>
            <a:ext cx="228600" cy="1371600"/>
          </a:xfrm>
          <a:prstGeom prst="downArrow">
            <a:avLst>
              <a:gd name="adj1" fmla="val 50000"/>
              <a:gd name="adj2" fmla="val 150000"/>
            </a:avLst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24" name="AutoShape 16"/>
          <p:cNvSpPr>
            <a:spLocks noChangeArrowheads="1"/>
          </p:cNvSpPr>
          <p:nvPr/>
        </p:nvSpPr>
        <p:spPr bwMode="auto">
          <a:xfrm>
            <a:off x="8382000" y="1676400"/>
            <a:ext cx="228600" cy="1371600"/>
          </a:xfrm>
          <a:prstGeom prst="downArrow">
            <a:avLst>
              <a:gd name="adj1" fmla="val 50000"/>
              <a:gd name="adj2" fmla="val 150000"/>
            </a:avLst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25" name="AutoShape 17"/>
          <p:cNvSpPr>
            <a:spLocks noChangeArrowheads="1"/>
          </p:cNvSpPr>
          <p:nvPr/>
        </p:nvSpPr>
        <p:spPr bwMode="auto">
          <a:xfrm>
            <a:off x="533400" y="1371600"/>
            <a:ext cx="1371600" cy="228600"/>
          </a:xfrm>
          <a:prstGeom prst="leftArrow">
            <a:avLst>
              <a:gd name="adj1" fmla="val 50000"/>
              <a:gd name="adj2" fmla="val 150000"/>
            </a:avLst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26" name="AutoShape 18"/>
          <p:cNvSpPr>
            <a:spLocks noChangeArrowheads="1"/>
          </p:cNvSpPr>
          <p:nvPr/>
        </p:nvSpPr>
        <p:spPr bwMode="auto">
          <a:xfrm>
            <a:off x="5867400" y="1371600"/>
            <a:ext cx="990600" cy="228600"/>
          </a:xfrm>
          <a:prstGeom prst="leftArrow">
            <a:avLst>
              <a:gd name="adj1" fmla="val 50000"/>
              <a:gd name="adj2" fmla="val 108333"/>
            </a:avLst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27" name="AutoShape 19"/>
          <p:cNvSpPr>
            <a:spLocks noChangeArrowheads="1"/>
          </p:cNvSpPr>
          <p:nvPr/>
        </p:nvSpPr>
        <p:spPr bwMode="auto">
          <a:xfrm>
            <a:off x="2286000" y="1371600"/>
            <a:ext cx="838200" cy="228600"/>
          </a:xfrm>
          <a:prstGeom prst="rightArrow">
            <a:avLst>
              <a:gd name="adj1" fmla="val 50000"/>
              <a:gd name="adj2" fmla="val 91667"/>
            </a:avLst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28" name="AutoShape 20"/>
          <p:cNvSpPr>
            <a:spLocks noChangeArrowheads="1"/>
          </p:cNvSpPr>
          <p:nvPr/>
        </p:nvSpPr>
        <p:spPr bwMode="auto">
          <a:xfrm>
            <a:off x="3429000" y="1371600"/>
            <a:ext cx="914400" cy="228600"/>
          </a:xfrm>
          <a:prstGeom prst="leftArrow">
            <a:avLst>
              <a:gd name="adj1" fmla="val 50000"/>
              <a:gd name="adj2" fmla="val 100000"/>
            </a:avLst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29" name="AutoShape 21"/>
          <p:cNvSpPr>
            <a:spLocks noChangeArrowheads="1"/>
          </p:cNvSpPr>
          <p:nvPr/>
        </p:nvSpPr>
        <p:spPr bwMode="auto">
          <a:xfrm>
            <a:off x="4800600" y="1371600"/>
            <a:ext cx="762000" cy="228600"/>
          </a:xfrm>
          <a:prstGeom prst="rightArrow">
            <a:avLst>
              <a:gd name="adj1" fmla="val 50000"/>
              <a:gd name="adj2" fmla="val 83333"/>
            </a:avLst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30" name="AutoShape 22"/>
          <p:cNvSpPr>
            <a:spLocks noChangeArrowheads="1"/>
          </p:cNvSpPr>
          <p:nvPr/>
        </p:nvSpPr>
        <p:spPr bwMode="auto">
          <a:xfrm>
            <a:off x="7239000" y="1371600"/>
            <a:ext cx="990600" cy="228600"/>
          </a:xfrm>
          <a:prstGeom prst="rightArrow">
            <a:avLst>
              <a:gd name="adj1" fmla="val 50000"/>
              <a:gd name="adj2" fmla="val 108333"/>
            </a:avLst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31" name="Text Box 23"/>
          <p:cNvSpPr txBox="1">
            <a:spLocks noChangeArrowheads="1"/>
          </p:cNvSpPr>
          <p:nvPr/>
        </p:nvSpPr>
        <p:spPr bwMode="auto">
          <a:xfrm>
            <a:off x="212725" y="2936875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H</a:t>
            </a:r>
          </a:p>
        </p:txBody>
      </p:sp>
      <p:sp>
        <p:nvSpPr>
          <p:cNvPr id="17432" name="Text Box 24"/>
          <p:cNvSpPr txBox="1">
            <a:spLocks noChangeArrowheads="1"/>
          </p:cNvSpPr>
          <p:nvPr/>
        </p:nvSpPr>
        <p:spPr bwMode="auto">
          <a:xfrm>
            <a:off x="1981200" y="2971800"/>
            <a:ext cx="3698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L</a:t>
            </a:r>
          </a:p>
        </p:txBody>
      </p:sp>
      <p:sp>
        <p:nvSpPr>
          <p:cNvPr id="17433" name="Text Box 25"/>
          <p:cNvSpPr txBox="1">
            <a:spLocks noChangeArrowheads="1"/>
          </p:cNvSpPr>
          <p:nvPr/>
        </p:nvSpPr>
        <p:spPr bwMode="auto">
          <a:xfrm>
            <a:off x="3124200" y="2971800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H</a:t>
            </a:r>
          </a:p>
        </p:txBody>
      </p:sp>
      <p:sp>
        <p:nvSpPr>
          <p:cNvPr id="17434" name="Text Box 26"/>
          <p:cNvSpPr txBox="1">
            <a:spLocks noChangeArrowheads="1"/>
          </p:cNvSpPr>
          <p:nvPr/>
        </p:nvSpPr>
        <p:spPr bwMode="auto">
          <a:xfrm>
            <a:off x="4419600" y="2971800"/>
            <a:ext cx="3698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L</a:t>
            </a:r>
          </a:p>
        </p:txBody>
      </p:sp>
      <p:sp>
        <p:nvSpPr>
          <p:cNvPr id="17435" name="Text Box 27"/>
          <p:cNvSpPr txBox="1">
            <a:spLocks noChangeArrowheads="1"/>
          </p:cNvSpPr>
          <p:nvPr/>
        </p:nvSpPr>
        <p:spPr bwMode="auto">
          <a:xfrm>
            <a:off x="5562600" y="2971800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H</a:t>
            </a:r>
          </a:p>
        </p:txBody>
      </p:sp>
      <p:sp>
        <p:nvSpPr>
          <p:cNvPr id="17436" name="Text Box 28"/>
          <p:cNvSpPr txBox="1">
            <a:spLocks noChangeArrowheads="1"/>
          </p:cNvSpPr>
          <p:nvPr/>
        </p:nvSpPr>
        <p:spPr bwMode="auto">
          <a:xfrm>
            <a:off x="6781800" y="2971800"/>
            <a:ext cx="3698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L</a:t>
            </a:r>
          </a:p>
        </p:txBody>
      </p:sp>
      <p:sp>
        <p:nvSpPr>
          <p:cNvPr id="17437" name="Text Box 29"/>
          <p:cNvSpPr txBox="1">
            <a:spLocks noChangeArrowheads="1"/>
          </p:cNvSpPr>
          <p:nvPr/>
        </p:nvSpPr>
        <p:spPr bwMode="auto">
          <a:xfrm>
            <a:off x="8305800" y="2971800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H</a:t>
            </a:r>
          </a:p>
        </p:txBody>
      </p:sp>
      <p:sp>
        <p:nvSpPr>
          <p:cNvPr id="17438" name="Text Box 30"/>
          <p:cNvSpPr txBox="1">
            <a:spLocks noChangeArrowheads="1"/>
          </p:cNvSpPr>
          <p:nvPr/>
        </p:nvSpPr>
        <p:spPr bwMode="auto">
          <a:xfrm>
            <a:off x="212725" y="1184275"/>
            <a:ext cx="3698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L</a:t>
            </a:r>
          </a:p>
        </p:txBody>
      </p:sp>
      <p:sp>
        <p:nvSpPr>
          <p:cNvPr id="17441" name="Text Box 33"/>
          <p:cNvSpPr txBox="1">
            <a:spLocks noChangeArrowheads="1"/>
          </p:cNvSpPr>
          <p:nvPr/>
        </p:nvSpPr>
        <p:spPr bwMode="auto">
          <a:xfrm>
            <a:off x="8305800" y="1219200"/>
            <a:ext cx="3698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L</a:t>
            </a:r>
          </a:p>
        </p:txBody>
      </p:sp>
      <p:sp>
        <p:nvSpPr>
          <p:cNvPr id="17443" name="Text Box 35"/>
          <p:cNvSpPr txBox="1">
            <a:spLocks noChangeArrowheads="1"/>
          </p:cNvSpPr>
          <p:nvPr/>
        </p:nvSpPr>
        <p:spPr bwMode="auto">
          <a:xfrm>
            <a:off x="4327525" y="1108075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H</a:t>
            </a:r>
          </a:p>
        </p:txBody>
      </p:sp>
      <p:sp>
        <p:nvSpPr>
          <p:cNvPr id="17445" name="AutoShape 37"/>
          <p:cNvSpPr>
            <a:spLocks noChangeArrowheads="1"/>
          </p:cNvSpPr>
          <p:nvPr/>
        </p:nvSpPr>
        <p:spPr bwMode="auto">
          <a:xfrm>
            <a:off x="2286000" y="3048000"/>
            <a:ext cx="762000" cy="228600"/>
          </a:xfrm>
          <a:prstGeom prst="leftArrow">
            <a:avLst>
              <a:gd name="adj1" fmla="val 50000"/>
              <a:gd name="adj2" fmla="val 83333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46" name="AutoShape 38"/>
          <p:cNvSpPr>
            <a:spLocks noChangeArrowheads="1"/>
          </p:cNvSpPr>
          <p:nvPr/>
        </p:nvSpPr>
        <p:spPr bwMode="auto">
          <a:xfrm>
            <a:off x="685800" y="3048000"/>
            <a:ext cx="1219200" cy="304800"/>
          </a:xfrm>
          <a:prstGeom prst="rightArrow">
            <a:avLst>
              <a:gd name="adj1" fmla="val 50000"/>
              <a:gd name="adj2" fmla="val 100000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47" name="AutoShape 39"/>
          <p:cNvSpPr>
            <a:spLocks noChangeArrowheads="1"/>
          </p:cNvSpPr>
          <p:nvPr/>
        </p:nvSpPr>
        <p:spPr bwMode="auto">
          <a:xfrm>
            <a:off x="3581400" y="3048000"/>
            <a:ext cx="762000" cy="228600"/>
          </a:xfrm>
          <a:prstGeom prst="rightArrow">
            <a:avLst>
              <a:gd name="adj1" fmla="val 50000"/>
              <a:gd name="adj2" fmla="val 83333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48" name="AutoShape 40"/>
          <p:cNvSpPr>
            <a:spLocks noChangeArrowheads="1"/>
          </p:cNvSpPr>
          <p:nvPr/>
        </p:nvSpPr>
        <p:spPr bwMode="auto">
          <a:xfrm>
            <a:off x="4724400" y="3124200"/>
            <a:ext cx="838200" cy="228600"/>
          </a:xfrm>
          <a:prstGeom prst="leftArrow">
            <a:avLst>
              <a:gd name="adj1" fmla="val 50000"/>
              <a:gd name="adj2" fmla="val 91667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49" name="AutoShape 41"/>
          <p:cNvSpPr>
            <a:spLocks noChangeArrowheads="1"/>
          </p:cNvSpPr>
          <p:nvPr/>
        </p:nvSpPr>
        <p:spPr bwMode="auto">
          <a:xfrm>
            <a:off x="5943600" y="3124200"/>
            <a:ext cx="838200" cy="228600"/>
          </a:xfrm>
          <a:prstGeom prst="rightArrow">
            <a:avLst>
              <a:gd name="adj1" fmla="val 50000"/>
              <a:gd name="adj2" fmla="val 91667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50" name="AutoShape 42"/>
          <p:cNvSpPr>
            <a:spLocks noChangeArrowheads="1"/>
          </p:cNvSpPr>
          <p:nvPr/>
        </p:nvSpPr>
        <p:spPr bwMode="auto">
          <a:xfrm>
            <a:off x="7162800" y="3124200"/>
            <a:ext cx="1066800" cy="228600"/>
          </a:xfrm>
          <a:prstGeom prst="leftArrow">
            <a:avLst>
              <a:gd name="adj1" fmla="val 50000"/>
              <a:gd name="adj2" fmla="val 116667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51" name="Text Box 43"/>
          <p:cNvSpPr txBox="1">
            <a:spLocks noChangeArrowheads="1"/>
          </p:cNvSpPr>
          <p:nvPr/>
        </p:nvSpPr>
        <p:spPr bwMode="auto">
          <a:xfrm>
            <a:off x="4267200" y="3733800"/>
            <a:ext cx="5730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hot</a:t>
            </a:r>
          </a:p>
        </p:txBody>
      </p:sp>
      <p:sp>
        <p:nvSpPr>
          <p:cNvPr id="17452" name="Text Box 44"/>
          <p:cNvSpPr txBox="1">
            <a:spLocks noChangeArrowheads="1"/>
          </p:cNvSpPr>
          <p:nvPr/>
        </p:nvSpPr>
        <p:spPr bwMode="auto">
          <a:xfrm>
            <a:off x="5410200" y="3733800"/>
            <a:ext cx="8778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warm</a:t>
            </a:r>
          </a:p>
        </p:txBody>
      </p:sp>
      <p:sp>
        <p:nvSpPr>
          <p:cNvPr id="17453" name="Text Box 45"/>
          <p:cNvSpPr txBox="1">
            <a:spLocks noChangeArrowheads="1"/>
          </p:cNvSpPr>
          <p:nvPr/>
        </p:nvSpPr>
        <p:spPr bwMode="auto">
          <a:xfrm>
            <a:off x="6629400" y="3733800"/>
            <a:ext cx="7080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cool</a:t>
            </a:r>
          </a:p>
        </p:txBody>
      </p:sp>
      <p:sp>
        <p:nvSpPr>
          <p:cNvPr id="17454" name="Text Box 46"/>
          <p:cNvSpPr txBox="1">
            <a:spLocks noChangeArrowheads="1"/>
          </p:cNvSpPr>
          <p:nvPr/>
        </p:nvSpPr>
        <p:spPr bwMode="auto">
          <a:xfrm>
            <a:off x="8061325" y="3698875"/>
            <a:ext cx="7080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cold</a:t>
            </a:r>
          </a:p>
        </p:txBody>
      </p:sp>
      <p:sp>
        <p:nvSpPr>
          <p:cNvPr id="17455" name="Text Box 47"/>
          <p:cNvSpPr txBox="1">
            <a:spLocks noChangeArrowheads="1"/>
          </p:cNvSpPr>
          <p:nvPr/>
        </p:nvSpPr>
        <p:spPr bwMode="auto">
          <a:xfrm>
            <a:off x="2971800" y="3733800"/>
            <a:ext cx="8778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warm</a:t>
            </a:r>
          </a:p>
        </p:txBody>
      </p:sp>
      <p:sp>
        <p:nvSpPr>
          <p:cNvPr id="17456" name="Text Box 48"/>
          <p:cNvSpPr txBox="1">
            <a:spLocks noChangeArrowheads="1"/>
          </p:cNvSpPr>
          <p:nvPr/>
        </p:nvSpPr>
        <p:spPr bwMode="auto">
          <a:xfrm>
            <a:off x="1600200" y="3733800"/>
            <a:ext cx="7080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cool</a:t>
            </a:r>
          </a:p>
        </p:txBody>
      </p:sp>
      <p:sp>
        <p:nvSpPr>
          <p:cNvPr id="17457" name="Text Box 49"/>
          <p:cNvSpPr txBox="1">
            <a:spLocks noChangeArrowheads="1"/>
          </p:cNvSpPr>
          <p:nvPr/>
        </p:nvSpPr>
        <p:spPr bwMode="auto">
          <a:xfrm>
            <a:off x="136525" y="3698875"/>
            <a:ext cx="7080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cold</a:t>
            </a:r>
          </a:p>
        </p:txBody>
      </p:sp>
      <p:sp>
        <p:nvSpPr>
          <p:cNvPr id="17458" name="Rectangle 50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1143000"/>
          </a:xfrm>
        </p:spPr>
        <p:txBody>
          <a:bodyPr/>
          <a:lstStyle/>
          <a:p>
            <a:r>
              <a:rPr lang="en-US" altLang="en-US" sz="3600"/>
              <a:t>Key Features of Model</a:t>
            </a:r>
          </a:p>
        </p:txBody>
      </p:sp>
      <p:sp>
        <p:nvSpPr>
          <p:cNvPr id="17459" name="Rectangle 51"/>
          <p:cNvSpPr>
            <a:spLocks noGrp="1" noChangeArrowheads="1"/>
          </p:cNvSpPr>
          <p:nvPr>
            <p:ph type="body" idx="1"/>
          </p:nvPr>
        </p:nvSpPr>
        <p:spPr>
          <a:xfrm>
            <a:off x="685800" y="4191000"/>
            <a:ext cx="7772400" cy="2438400"/>
          </a:xfrm>
        </p:spPr>
        <p:txBody>
          <a:bodyPr/>
          <a:lstStyle/>
          <a:p>
            <a:pPr lvl="1"/>
            <a:r>
              <a:rPr lang="en-US" altLang="en-US"/>
              <a:t>These are the jet streams</a:t>
            </a:r>
          </a:p>
          <a:p>
            <a:pPr lvl="1"/>
            <a:r>
              <a:rPr lang="en-US" altLang="en-US"/>
              <a:t>Narrow bands of west winds with speeds of 100 mph or more</a:t>
            </a:r>
          </a:p>
          <a:p>
            <a:pPr lvl="1"/>
            <a:r>
              <a:rPr lang="en-US" altLang="en-US"/>
              <a:t>Two polar jets and two subtropical jets</a:t>
            </a:r>
          </a:p>
          <a:p>
            <a:pPr lvl="1"/>
            <a:r>
              <a:rPr lang="en-US" altLang="en-US"/>
              <a:t>Polar &amp; subtropical jet sometimes merge</a:t>
            </a:r>
          </a:p>
        </p:txBody>
      </p:sp>
      <p:sp>
        <p:nvSpPr>
          <p:cNvPr id="17460" name="Text Box 52"/>
          <p:cNvSpPr txBox="1">
            <a:spLocks noChangeArrowheads="1"/>
          </p:cNvSpPr>
          <p:nvPr/>
        </p:nvSpPr>
        <p:spPr bwMode="auto">
          <a:xfrm>
            <a:off x="3505200" y="1981200"/>
            <a:ext cx="882650" cy="915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1800"/>
              <a:t> Direct</a:t>
            </a:r>
          </a:p>
          <a:p>
            <a:r>
              <a:rPr lang="en-US" altLang="en-US" sz="1800"/>
              <a:t>tropical</a:t>
            </a:r>
          </a:p>
          <a:p>
            <a:r>
              <a:rPr lang="en-US" altLang="en-US" sz="1800"/>
              <a:t>   cell</a:t>
            </a:r>
          </a:p>
        </p:txBody>
      </p:sp>
      <p:sp>
        <p:nvSpPr>
          <p:cNvPr id="17461" name="Text Box 53"/>
          <p:cNvSpPr txBox="1">
            <a:spLocks noChangeArrowheads="1"/>
          </p:cNvSpPr>
          <p:nvPr/>
        </p:nvSpPr>
        <p:spPr bwMode="auto">
          <a:xfrm>
            <a:off x="4724400" y="1981200"/>
            <a:ext cx="882650" cy="915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1800"/>
              <a:t> Direct</a:t>
            </a:r>
          </a:p>
          <a:p>
            <a:r>
              <a:rPr lang="en-US" altLang="en-US" sz="1800"/>
              <a:t>tropical</a:t>
            </a:r>
          </a:p>
          <a:p>
            <a:r>
              <a:rPr lang="en-US" altLang="en-US" sz="1800"/>
              <a:t>   cell</a:t>
            </a:r>
          </a:p>
        </p:txBody>
      </p:sp>
      <p:sp>
        <p:nvSpPr>
          <p:cNvPr id="17462" name="Text Box 54"/>
          <p:cNvSpPr txBox="1">
            <a:spLocks noChangeArrowheads="1"/>
          </p:cNvSpPr>
          <p:nvPr/>
        </p:nvSpPr>
        <p:spPr bwMode="auto">
          <a:xfrm>
            <a:off x="822325" y="1866900"/>
            <a:ext cx="768350" cy="915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1800"/>
              <a:t>Direct</a:t>
            </a:r>
          </a:p>
          <a:p>
            <a:r>
              <a:rPr lang="en-US" altLang="en-US" sz="1800"/>
              <a:t> polar </a:t>
            </a:r>
          </a:p>
          <a:p>
            <a:r>
              <a:rPr lang="en-US" altLang="en-US" sz="1800"/>
              <a:t>  cell</a:t>
            </a:r>
          </a:p>
        </p:txBody>
      </p:sp>
      <p:sp>
        <p:nvSpPr>
          <p:cNvPr id="17463" name="Text Box 55"/>
          <p:cNvSpPr txBox="1">
            <a:spLocks noChangeArrowheads="1"/>
          </p:cNvSpPr>
          <p:nvPr/>
        </p:nvSpPr>
        <p:spPr bwMode="auto">
          <a:xfrm>
            <a:off x="7451725" y="1943100"/>
            <a:ext cx="768350" cy="915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1800"/>
              <a:t>Direct</a:t>
            </a:r>
          </a:p>
          <a:p>
            <a:r>
              <a:rPr lang="en-US" altLang="en-US" sz="1800"/>
              <a:t> polar </a:t>
            </a:r>
          </a:p>
          <a:p>
            <a:r>
              <a:rPr lang="en-US" altLang="en-US" sz="1800"/>
              <a:t>  cell</a:t>
            </a:r>
          </a:p>
        </p:txBody>
      </p:sp>
      <p:sp>
        <p:nvSpPr>
          <p:cNvPr id="17464" name="Text Box 56"/>
          <p:cNvSpPr txBox="1">
            <a:spLocks noChangeArrowheads="1"/>
          </p:cNvSpPr>
          <p:nvPr/>
        </p:nvSpPr>
        <p:spPr bwMode="auto">
          <a:xfrm>
            <a:off x="2270125" y="1866900"/>
            <a:ext cx="8953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1800"/>
              <a:t>Indirect</a:t>
            </a:r>
          </a:p>
          <a:p>
            <a:r>
              <a:rPr lang="en-US" altLang="en-US" sz="1800"/>
              <a:t>  cell</a:t>
            </a:r>
          </a:p>
        </p:txBody>
      </p:sp>
      <p:sp>
        <p:nvSpPr>
          <p:cNvPr id="17465" name="Text Box 57"/>
          <p:cNvSpPr txBox="1">
            <a:spLocks noChangeArrowheads="1"/>
          </p:cNvSpPr>
          <p:nvPr/>
        </p:nvSpPr>
        <p:spPr bwMode="auto">
          <a:xfrm>
            <a:off x="6003925" y="1943100"/>
            <a:ext cx="8953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1800"/>
              <a:t>Indirect</a:t>
            </a:r>
          </a:p>
          <a:p>
            <a:r>
              <a:rPr lang="en-US" altLang="en-US" sz="1800"/>
              <a:t>   cell</a:t>
            </a:r>
          </a:p>
        </p:txBody>
      </p:sp>
      <p:sp>
        <p:nvSpPr>
          <p:cNvPr id="17466" name="Text Box 58"/>
          <p:cNvSpPr txBox="1">
            <a:spLocks noChangeArrowheads="1"/>
          </p:cNvSpPr>
          <p:nvPr/>
        </p:nvSpPr>
        <p:spPr bwMode="auto">
          <a:xfrm>
            <a:off x="228600" y="838200"/>
            <a:ext cx="21717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en-US" sz="1800"/>
              <a:t>Northern Hemisphere</a:t>
            </a:r>
          </a:p>
        </p:txBody>
      </p:sp>
      <p:sp>
        <p:nvSpPr>
          <p:cNvPr id="17467" name="Text Box 59"/>
          <p:cNvSpPr txBox="1">
            <a:spLocks noChangeArrowheads="1"/>
          </p:cNvSpPr>
          <p:nvPr/>
        </p:nvSpPr>
        <p:spPr bwMode="auto">
          <a:xfrm>
            <a:off x="6477000" y="914400"/>
            <a:ext cx="21717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1800"/>
              <a:t>Southern Hemisphere</a:t>
            </a:r>
          </a:p>
        </p:txBody>
      </p:sp>
      <p:sp>
        <p:nvSpPr>
          <p:cNvPr id="17468" name="Oval 60"/>
          <p:cNvSpPr>
            <a:spLocks noChangeArrowheads="1"/>
          </p:cNvSpPr>
          <p:nvPr/>
        </p:nvSpPr>
        <p:spPr bwMode="auto">
          <a:xfrm>
            <a:off x="1981200" y="1219200"/>
            <a:ext cx="304800" cy="304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69" name="Oval 61"/>
          <p:cNvSpPr>
            <a:spLocks noChangeArrowheads="1"/>
          </p:cNvSpPr>
          <p:nvPr/>
        </p:nvSpPr>
        <p:spPr bwMode="auto">
          <a:xfrm>
            <a:off x="3124200" y="1219200"/>
            <a:ext cx="304800" cy="304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70" name="Oval 62"/>
          <p:cNvSpPr>
            <a:spLocks noChangeArrowheads="1"/>
          </p:cNvSpPr>
          <p:nvPr/>
        </p:nvSpPr>
        <p:spPr bwMode="auto">
          <a:xfrm>
            <a:off x="6858000" y="1371600"/>
            <a:ext cx="304800" cy="304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71" name="Oval 63"/>
          <p:cNvSpPr>
            <a:spLocks noChangeArrowheads="1"/>
          </p:cNvSpPr>
          <p:nvPr/>
        </p:nvSpPr>
        <p:spPr bwMode="auto">
          <a:xfrm>
            <a:off x="5562600" y="1295400"/>
            <a:ext cx="304800" cy="304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72" name="Oval 64"/>
          <p:cNvSpPr>
            <a:spLocks noChangeArrowheads="1"/>
          </p:cNvSpPr>
          <p:nvPr/>
        </p:nvSpPr>
        <p:spPr bwMode="auto">
          <a:xfrm>
            <a:off x="1066800" y="4267200"/>
            <a:ext cx="381000" cy="3810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609600"/>
            <a:ext cx="8305800" cy="1143000"/>
          </a:xfrm>
        </p:spPr>
        <p:txBody>
          <a:bodyPr/>
          <a:lstStyle/>
          <a:p>
            <a:r>
              <a:rPr lang="en-US" altLang="en-US"/>
              <a:t>Polar Jet stream marks Polar Front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600200"/>
            <a:ext cx="7772400" cy="4495800"/>
          </a:xfrm>
        </p:spPr>
        <p:txBody>
          <a:bodyPr/>
          <a:lstStyle/>
          <a:p>
            <a:r>
              <a:rPr lang="en-US" altLang="en-US"/>
              <a:t>Jet stream does not flow in a straight line</a:t>
            </a:r>
          </a:p>
          <a:p>
            <a:r>
              <a:rPr lang="en-US" altLang="en-US"/>
              <a:t>Produces waves &amp; troughs</a:t>
            </a:r>
          </a:p>
          <a:p>
            <a:r>
              <a:rPr lang="en-US" altLang="en-US"/>
              <a:t>Sometimes splits around parts of the indirect cell into a subtropical and polar jet</a:t>
            </a:r>
          </a:p>
          <a:p>
            <a:r>
              <a:rPr lang="en-US" altLang="en-US"/>
              <a:t>Dynamic – the waves and troughs move around the earth, bringing warm conditions in a ridge and cold conditions in a trough.</a:t>
            </a:r>
          </a:p>
          <a:p>
            <a:r>
              <a:rPr lang="en-US" altLang="en-US"/>
              <a:t>Storms follow jet &amp; intensify in troughs.</a:t>
            </a:r>
          </a:p>
          <a:p>
            <a:endParaRPr lang="en-US" alt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Oval 2"/>
          <p:cNvSpPr>
            <a:spLocks noChangeArrowheads="1"/>
          </p:cNvSpPr>
          <p:nvPr/>
        </p:nvSpPr>
        <p:spPr bwMode="auto">
          <a:xfrm>
            <a:off x="1752600" y="609600"/>
            <a:ext cx="5410200" cy="5715000"/>
          </a:xfrm>
          <a:prstGeom prst="ellips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85" name="Line 5"/>
          <p:cNvSpPr>
            <a:spLocks noChangeShapeType="1"/>
          </p:cNvSpPr>
          <p:nvPr/>
        </p:nvSpPr>
        <p:spPr bwMode="auto">
          <a:xfrm>
            <a:off x="1752600" y="3505200"/>
            <a:ext cx="54102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486" name="Freeform 6"/>
          <p:cNvSpPr>
            <a:spLocks/>
          </p:cNvSpPr>
          <p:nvPr/>
        </p:nvSpPr>
        <p:spPr bwMode="auto">
          <a:xfrm>
            <a:off x="2514600" y="1181100"/>
            <a:ext cx="3810000" cy="1193800"/>
          </a:xfrm>
          <a:custGeom>
            <a:avLst/>
            <a:gdLst>
              <a:gd name="T0" fmla="*/ 0 w 2400"/>
              <a:gd name="T1" fmla="*/ 168 h 752"/>
              <a:gd name="T2" fmla="*/ 288 w 2400"/>
              <a:gd name="T3" fmla="*/ 24 h 752"/>
              <a:gd name="T4" fmla="*/ 432 w 2400"/>
              <a:gd name="T5" fmla="*/ 24 h 752"/>
              <a:gd name="T6" fmla="*/ 624 w 2400"/>
              <a:gd name="T7" fmla="*/ 120 h 752"/>
              <a:gd name="T8" fmla="*/ 576 w 2400"/>
              <a:gd name="T9" fmla="*/ 648 h 752"/>
              <a:gd name="T10" fmla="*/ 672 w 2400"/>
              <a:gd name="T11" fmla="*/ 744 h 752"/>
              <a:gd name="T12" fmla="*/ 816 w 2400"/>
              <a:gd name="T13" fmla="*/ 696 h 752"/>
              <a:gd name="T14" fmla="*/ 1056 w 2400"/>
              <a:gd name="T15" fmla="*/ 456 h 752"/>
              <a:gd name="T16" fmla="*/ 1296 w 2400"/>
              <a:gd name="T17" fmla="*/ 120 h 752"/>
              <a:gd name="T18" fmla="*/ 1488 w 2400"/>
              <a:gd name="T19" fmla="*/ 120 h 752"/>
              <a:gd name="T20" fmla="*/ 1776 w 2400"/>
              <a:gd name="T21" fmla="*/ 504 h 752"/>
              <a:gd name="T22" fmla="*/ 2112 w 2400"/>
              <a:gd name="T23" fmla="*/ 648 h 752"/>
              <a:gd name="T24" fmla="*/ 2304 w 2400"/>
              <a:gd name="T25" fmla="*/ 456 h 752"/>
              <a:gd name="T26" fmla="*/ 2400 w 2400"/>
              <a:gd name="T27" fmla="*/ 168 h 75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2400" h="752">
                <a:moveTo>
                  <a:pt x="0" y="168"/>
                </a:moveTo>
                <a:cubicBezTo>
                  <a:pt x="108" y="108"/>
                  <a:pt x="216" y="48"/>
                  <a:pt x="288" y="24"/>
                </a:cubicBezTo>
                <a:cubicBezTo>
                  <a:pt x="360" y="0"/>
                  <a:pt x="376" y="8"/>
                  <a:pt x="432" y="24"/>
                </a:cubicBezTo>
                <a:cubicBezTo>
                  <a:pt x="488" y="40"/>
                  <a:pt x="600" y="16"/>
                  <a:pt x="624" y="120"/>
                </a:cubicBezTo>
                <a:cubicBezTo>
                  <a:pt x="648" y="224"/>
                  <a:pt x="568" y="544"/>
                  <a:pt x="576" y="648"/>
                </a:cubicBezTo>
                <a:cubicBezTo>
                  <a:pt x="584" y="752"/>
                  <a:pt x="632" y="736"/>
                  <a:pt x="672" y="744"/>
                </a:cubicBezTo>
                <a:cubicBezTo>
                  <a:pt x="712" y="752"/>
                  <a:pt x="752" y="744"/>
                  <a:pt x="816" y="696"/>
                </a:cubicBezTo>
                <a:cubicBezTo>
                  <a:pt x="880" y="648"/>
                  <a:pt x="976" y="552"/>
                  <a:pt x="1056" y="456"/>
                </a:cubicBezTo>
                <a:cubicBezTo>
                  <a:pt x="1136" y="360"/>
                  <a:pt x="1224" y="176"/>
                  <a:pt x="1296" y="120"/>
                </a:cubicBezTo>
                <a:cubicBezTo>
                  <a:pt x="1368" y="64"/>
                  <a:pt x="1408" y="56"/>
                  <a:pt x="1488" y="120"/>
                </a:cubicBezTo>
                <a:cubicBezTo>
                  <a:pt x="1568" y="184"/>
                  <a:pt x="1672" y="416"/>
                  <a:pt x="1776" y="504"/>
                </a:cubicBezTo>
                <a:cubicBezTo>
                  <a:pt x="1880" y="592"/>
                  <a:pt x="2024" y="656"/>
                  <a:pt x="2112" y="648"/>
                </a:cubicBezTo>
                <a:cubicBezTo>
                  <a:pt x="2200" y="640"/>
                  <a:pt x="2256" y="536"/>
                  <a:pt x="2304" y="456"/>
                </a:cubicBezTo>
                <a:cubicBezTo>
                  <a:pt x="2352" y="376"/>
                  <a:pt x="2384" y="216"/>
                  <a:pt x="2400" y="168"/>
                </a:cubicBezTo>
              </a:path>
            </a:pathLst>
          </a:custGeom>
          <a:noFill/>
          <a:ln w="76200" cmpd="sng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487" name="Text Box 7"/>
          <p:cNvSpPr txBox="1">
            <a:spLocks noChangeArrowheads="1"/>
          </p:cNvSpPr>
          <p:nvPr/>
        </p:nvSpPr>
        <p:spPr bwMode="auto">
          <a:xfrm>
            <a:off x="3810000" y="685800"/>
            <a:ext cx="13096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Polar Air</a:t>
            </a:r>
          </a:p>
        </p:txBody>
      </p:sp>
      <p:sp>
        <p:nvSpPr>
          <p:cNvPr id="20488" name="Text Box 8"/>
          <p:cNvSpPr txBox="1">
            <a:spLocks noChangeArrowheads="1"/>
          </p:cNvSpPr>
          <p:nvPr/>
        </p:nvSpPr>
        <p:spPr bwMode="auto">
          <a:xfrm>
            <a:off x="4403725" y="1870075"/>
            <a:ext cx="8096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ridge</a:t>
            </a:r>
          </a:p>
        </p:txBody>
      </p:sp>
      <p:sp>
        <p:nvSpPr>
          <p:cNvPr id="20489" name="Text Box 9"/>
          <p:cNvSpPr txBox="1">
            <a:spLocks noChangeArrowheads="1"/>
          </p:cNvSpPr>
          <p:nvPr/>
        </p:nvSpPr>
        <p:spPr bwMode="auto">
          <a:xfrm>
            <a:off x="5165725" y="1336675"/>
            <a:ext cx="9794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trough</a:t>
            </a:r>
          </a:p>
        </p:txBody>
      </p:sp>
      <p:sp>
        <p:nvSpPr>
          <p:cNvPr id="20490" name="Text Box 10"/>
          <p:cNvSpPr txBox="1">
            <a:spLocks noChangeArrowheads="1"/>
          </p:cNvSpPr>
          <p:nvPr/>
        </p:nvSpPr>
        <p:spPr bwMode="auto">
          <a:xfrm>
            <a:off x="2651125" y="1336675"/>
            <a:ext cx="8096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ridge</a:t>
            </a:r>
          </a:p>
        </p:txBody>
      </p:sp>
      <p:sp>
        <p:nvSpPr>
          <p:cNvPr id="20491" name="Text Box 11"/>
          <p:cNvSpPr txBox="1">
            <a:spLocks noChangeArrowheads="1"/>
          </p:cNvSpPr>
          <p:nvPr/>
        </p:nvSpPr>
        <p:spPr bwMode="auto">
          <a:xfrm>
            <a:off x="3581400" y="1219200"/>
            <a:ext cx="9794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trough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7" name="Picture 3" descr="-72 hr Northern Hemispheric 300 mb Plo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0" y="0"/>
            <a:ext cx="6532563" cy="6858000"/>
          </a:xfrm>
          <a:prstGeom prst="rect">
            <a:avLst/>
          </a:prstGeom>
          <a:noFill/>
          <a:ln w="7620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1508" name="Freeform 4"/>
          <p:cNvSpPr>
            <a:spLocks/>
          </p:cNvSpPr>
          <p:nvPr/>
        </p:nvSpPr>
        <p:spPr bwMode="auto">
          <a:xfrm>
            <a:off x="2603500" y="2044700"/>
            <a:ext cx="3200400" cy="2882900"/>
          </a:xfrm>
          <a:custGeom>
            <a:avLst/>
            <a:gdLst>
              <a:gd name="T0" fmla="*/ 232 w 2016"/>
              <a:gd name="T1" fmla="*/ 1016 h 1816"/>
              <a:gd name="T2" fmla="*/ 424 w 2016"/>
              <a:gd name="T3" fmla="*/ 1016 h 1816"/>
              <a:gd name="T4" fmla="*/ 520 w 2016"/>
              <a:gd name="T5" fmla="*/ 872 h 1816"/>
              <a:gd name="T6" fmla="*/ 424 w 2016"/>
              <a:gd name="T7" fmla="*/ 632 h 1816"/>
              <a:gd name="T8" fmla="*/ 376 w 2016"/>
              <a:gd name="T9" fmla="*/ 392 h 1816"/>
              <a:gd name="T10" fmla="*/ 328 w 2016"/>
              <a:gd name="T11" fmla="*/ 248 h 1816"/>
              <a:gd name="T12" fmla="*/ 520 w 2016"/>
              <a:gd name="T13" fmla="*/ 152 h 1816"/>
              <a:gd name="T14" fmla="*/ 760 w 2016"/>
              <a:gd name="T15" fmla="*/ 8 h 1816"/>
              <a:gd name="T16" fmla="*/ 1192 w 2016"/>
              <a:gd name="T17" fmla="*/ 104 h 1816"/>
              <a:gd name="T18" fmla="*/ 1288 w 2016"/>
              <a:gd name="T19" fmla="*/ 296 h 1816"/>
              <a:gd name="T20" fmla="*/ 1384 w 2016"/>
              <a:gd name="T21" fmla="*/ 488 h 1816"/>
              <a:gd name="T22" fmla="*/ 1576 w 2016"/>
              <a:gd name="T23" fmla="*/ 536 h 1816"/>
              <a:gd name="T24" fmla="*/ 1720 w 2016"/>
              <a:gd name="T25" fmla="*/ 536 h 1816"/>
              <a:gd name="T26" fmla="*/ 1912 w 2016"/>
              <a:gd name="T27" fmla="*/ 680 h 1816"/>
              <a:gd name="T28" fmla="*/ 2008 w 2016"/>
              <a:gd name="T29" fmla="*/ 776 h 1816"/>
              <a:gd name="T30" fmla="*/ 1864 w 2016"/>
              <a:gd name="T31" fmla="*/ 920 h 1816"/>
              <a:gd name="T32" fmla="*/ 1720 w 2016"/>
              <a:gd name="T33" fmla="*/ 1016 h 1816"/>
              <a:gd name="T34" fmla="*/ 1672 w 2016"/>
              <a:gd name="T35" fmla="*/ 1160 h 1816"/>
              <a:gd name="T36" fmla="*/ 1768 w 2016"/>
              <a:gd name="T37" fmla="*/ 1352 h 1816"/>
              <a:gd name="T38" fmla="*/ 1768 w 2016"/>
              <a:gd name="T39" fmla="*/ 1496 h 1816"/>
              <a:gd name="T40" fmla="*/ 1624 w 2016"/>
              <a:gd name="T41" fmla="*/ 1640 h 1816"/>
              <a:gd name="T42" fmla="*/ 1528 w 2016"/>
              <a:gd name="T43" fmla="*/ 1784 h 1816"/>
              <a:gd name="T44" fmla="*/ 1336 w 2016"/>
              <a:gd name="T45" fmla="*/ 1784 h 1816"/>
              <a:gd name="T46" fmla="*/ 1240 w 2016"/>
              <a:gd name="T47" fmla="*/ 1592 h 1816"/>
              <a:gd name="T48" fmla="*/ 1144 w 2016"/>
              <a:gd name="T49" fmla="*/ 1400 h 1816"/>
              <a:gd name="T50" fmla="*/ 1000 w 2016"/>
              <a:gd name="T51" fmla="*/ 1304 h 1816"/>
              <a:gd name="T52" fmla="*/ 856 w 2016"/>
              <a:gd name="T53" fmla="*/ 1256 h 1816"/>
              <a:gd name="T54" fmla="*/ 712 w 2016"/>
              <a:gd name="T55" fmla="*/ 1400 h 1816"/>
              <a:gd name="T56" fmla="*/ 520 w 2016"/>
              <a:gd name="T57" fmla="*/ 1544 h 1816"/>
              <a:gd name="T58" fmla="*/ 376 w 2016"/>
              <a:gd name="T59" fmla="*/ 1448 h 1816"/>
              <a:gd name="T60" fmla="*/ 184 w 2016"/>
              <a:gd name="T61" fmla="*/ 1256 h 1816"/>
              <a:gd name="T62" fmla="*/ 40 w 2016"/>
              <a:gd name="T63" fmla="*/ 1208 h 1816"/>
              <a:gd name="T64" fmla="*/ 40 w 2016"/>
              <a:gd name="T65" fmla="*/ 1016 h 1816"/>
              <a:gd name="T66" fmla="*/ 280 w 2016"/>
              <a:gd name="T67" fmla="*/ 1064 h 1816"/>
              <a:gd name="T68" fmla="*/ 232 w 2016"/>
              <a:gd name="T69" fmla="*/ 1016 h 181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</a:cxnLst>
            <a:rect l="0" t="0" r="r" b="b"/>
            <a:pathLst>
              <a:path w="2016" h="1816">
                <a:moveTo>
                  <a:pt x="232" y="1016"/>
                </a:moveTo>
                <a:cubicBezTo>
                  <a:pt x="256" y="1008"/>
                  <a:pt x="376" y="1040"/>
                  <a:pt x="424" y="1016"/>
                </a:cubicBezTo>
                <a:cubicBezTo>
                  <a:pt x="472" y="992"/>
                  <a:pt x="520" y="936"/>
                  <a:pt x="520" y="872"/>
                </a:cubicBezTo>
                <a:cubicBezTo>
                  <a:pt x="520" y="808"/>
                  <a:pt x="448" y="712"/>
                  <a:pt x="424" y="632"/>
                </a:cubicBezTo>
                <a:cubicBezTo>
                  <a:pt x="400" y="552"/>
                  <a:pt x="392" y="456"/>
                  <a:pt x="376" y="392"/>
                </a:cubicBezTo>
                <a:cubicBezTo>
                  <a:pt x="360" y="328"/>
                  <a:pt x="304" y="288"/>
                  <a:pt x="328" y="248"/>
                </a:cubicBezTo>
                <a:cubicBezTo>
                  <a:pt x="352" y="208"/>
                  <a:pt x="448" y="192"/>
                  <a:pt x="520" y="152"/>
                </a:cubicBezTo>
                <a:cubicBezTo>
                  <a:pt x="592" y="112"/>
                  <a:pt x="648" y="16"/>
                  <a:pt x="760" y="8"/>
                </a:cubicBezTo>
                <a:cubicBezTo>
                  <a:pt x="872" y="0"/>
                  <a:pt x="1104" y="56"/>
                  <a:pt x="1192" y="104"/>
                </a:cubicBezTo>
                <a:cubicBezTo>
                  <a:pt x="1280" y="152"/>
                  <a:pt x="1256" y="232"/>
                  <a:pt x="1288" y="296"/>
                </a:cubicBezTo>
                <a:cubicBezTo>
                  <a:pt x="1320" y="360"/>
                  <a:pt x="1336" y="448"/>
                  <a:pt x="1384" y="488"/>
                </a:cubicBezTo>
                <a:cubicBezTo>
                  <a:pt x="1432" y="528"/>
                  <a:pt x="1520" y="528"/>
                  <a:pt x="1576" y="536"/>
                </a:cubicBezTo>
                <a:cubicBezTo>
                  <a:pt x="1632" y="544"/>
                  <a:pt x="1664" y="512"/>
                  <a:pt x="1720" y="536"/>
                </a:cubicBezTo>
                <a:cubicBezTo>
                  <a:pt x="1776" y="560"/>
                  <a:pt x="1864" y="640"/>
                  <a:pt x="1912" y="680"/>
                </a:cubicBezTo>
                <a:cubicBezTo>
                  <a:pt x="1960" y="720"/>
                  <a:pt x="2016" y="736"/>
                  <a:pt x="2008" y="776"/>
                </a:cubicBezTo>
                <a:cubicBezTo>
                  <a:pt x="2000" y="816"/>
                  <a:pt x="1912" y="880"/>
                  <a:pt x="1864" y="920"/>
                </a:cubicBezTo>
                <a:cubicBezTo>
                  <a:pt x="1816" y="960"/>
                  <a:pt x="1752" y="976"/>
                  <a:pt x="1720" y="1016"/>
                </a:cubicBezTo>
                <a:cubicBezTo>
                  <a:pt x="1688" y="1056"/>
                  <a:pt x="1664" y="1104"/>
                  <a:pt x="1672" y="1160"/>
                </a:cubicBezTo>
                <a:cubicBezTo>
                  <a:pt x="1680" y="1216"/>
                  <a:pt x="1752" y="1296"/>
                  <a:pt x="1768" y="1352"/>
                </a:cubicBezTo>
                <a:cubicBezTo>
                  <a:pt x="1784" y="1408"/>
                  <a:pt x="1792" y="1448"/>
                  <a:pt x="1768" y="1496"/>
                </a:cubicBezTo>
                <a:cubicBezTo>
                  <a:pt x="1744" y="1544"/>
                  <a:pt x="1664" y="1592"/>
                  <a:pt x="1624" y="1640"/>
                </a:cubicBezTo>
                <a:cubicBezTo>
                  <a:pt x="1584" y="1688"/>
                  <a:pt x="1576" y="1760"/>
                  <a:pt x="1528" y="1784"/>
                </a:cubicBezTo>
                <a:cubicBezTo>
                  <a:pt x="1480" y="1808"/>
                  <a:pt x="1384" y="1816"/>
                  <a:pt x="1336" y="1784"/>
                </a:cubicBezTo>
                <a:cubicBezTo>
                  <a:pt x="1288" y="1752"/>
                  <a:pt x="1272" y="1656"/>
                  <a:pt x="1240" y="1592"/>
                </a:cubicBezTo>
                <a:cubicBezTo>
                  <a:pt x="1208" y="1528"/>
                  <a:pt x="1184" y="1448"/>
                  <a:pt x="1144" y="1400"/>
                </a:cubicBezTo>
                <a:cubicBezTo>
                  <a:pt x="1104" y="1352"/>
                  <a:pt x="1048" y="1328"/>
                  <a:pt x="1000" y="1304"/>
                </a:cubicBezTo>
                <a:cubicBezTo>
                  <a:pt x="952" y="1280"/>
                  <a:pt x="904" y="1240"/>
                  <a:pt x="856" y="1256"/>
                </a:cubicBezTo>
                <a:cubicBezTo>
                  <a:pt x="808" y="1272"/>
                  <a:pt x="768" y="1352"/>
                  <a:pt x="712" y="1400"/>
                </a:cubicBezTo>
                <a:cubicBezTo>
                  <a:pt x="656" y="1448"/>
                  <a:pt x="576" y="1536"/>
                  <a:pt x="520" y="1544"/>
                </a:cubicBezTo>
                <a:cubicBezTo>
                  <a:pt x="464" y="1552"/>
                  <a:pt x="432" y="1496"/>
                  <a:pt x="376" y="1448"/>
                </a:cubicBezTo>
                <a:cubicBezTo>
                  <a:pt x="320" y="1400"/>
                  <a:pt x="240" y="1296"/>
                  <a:pt x="184" y="1256"/>
                </a:cubicBezTo>
                <a:cubicBezTo>
                  <a:pt x="128" y="1216"/>
                  <a:pt x="64" y="1248"/>
                  <a:pt x="40" y="1208"/>
                </a:cubicBezTo>
                <a:cubicBezTo>
                  <a:pt x="16" y="1168"/>
                  <a:pt x="0" y="1040"/>
                  <a:pt x="40" y="1016"/>
                </a:cubicBezTo>
                <a:cubicBezTo>
                  <a:pt x="80" y="992"/>
                  <a:pt x="248" y="1064"/>
                  <a:pt x="280" y="1064"/>
                </a:cubicBezTo>
                <a:cubicBezTo>
                  <a:pt x="312" y="1064"/>
                  <a:pt x="208" y="1024"/>
                  <a:pt x="232" y="1016"/>
                </a:cubicBezTo>
                <a:close/>
              </a:path>
            </a:pathLst>
          </a:custGeom>
          <a:noFill/>
          <a:ln w="1270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09" name="Freeform 5"/>
          <p:cNvSpPr>
            <a:spLocks/>
          </p:cNvSpPr>
          <p:nvPr/>
        </p:nvSpPr>
        <p:spPr bwMode="auto">
          <a:xfrm>
            <a:off x="3124200" y="977900"/>
            <a:ext cx="4038600" cy="2921000"/>
          </a:xfrm>
          <a:custGeom>
            <a:avLst/>
            <a:gdLst>
              <a:gd name="T0" fmla="*/ 0 w 2544"/>
              <a:gd name="T1" fmla="*/ 824 h 1840"/>
              <a:gd name="T2" fmla="*/ 48 w 2544"/>
              <a:gd name="T3" fmla="*/ 680 h 1840"/>
              <a:gd name="T4" fmla="*/ 96 w 2544"/>
              <a:gd name="T5" fmla="*/ 632 h 1840"/>
              <a:gd name="T6" fmla="*/ 240 w 2544"/>
              <a:gd name="T7" fmla="*/ 392 h 1840"/>
              <a:gd name="T8" fmla="*/ 336 w 2544"/>
              <a:gd name="T9" fmla="*/ 392 h 1840"/>
              <a:gd name="T10" fmla="*/ 384 w 2544"/>
              <a:gd name="T11" fmla="*/ 296 h 1840"/>
              <a:gd name="T12" fmla="*/ 576 w 2544"/>
              <a:gd name="T13" fmla="*/ 152 h 1840"/>
              <a:gd name="T14" fmla="*/ 768 w 2544"/>
              <a:gd name="T15" fmla="*/ 56 h 1840"/>
              <a:gd name="T16" fmla="*/ 912 w 2544"/>
              <a:gd name="T17" fmla="*/ 8 h 1840"/>
              <a:gd name="T18" fmla="*/ 1008 w 2544"/>
              <a:gd name="T19" fmla="*/ 8 h 1840"/>
              <a:gd name="T20" fmla="*/ 1248 w 2544"/>
              <a:gd name="T21" fmla="*/ 56 h 1840"/>
              <a:gd name="T22" fmla="*/ 1344 w 2544"/>
              <a:gd name="T23" fmla="*/ 152 h 1840"/>
              <a:gd name="T24" fmla="*/ 1488 w 2544"/>
              <a:gd name="T25" fmla="*/ 248 h 1840"/>
              <a:gd name="T26" fmla="*/ 1632 w 2544"/>
              <a:gd name="T27" fmla="*/ 248 h 1840"/>
              <a:gd name="T28" fmla="*/ 1920 w 2544"/>
              <a:gd name="T29" fmla="*/ 296 h 1840"/>
              <a:gd name="T30" fmla="*/ 2064 w 2544"/>
              <a:gd name="T31" fmla="*/ 344 h 1840"/>
              <a:gd name="T32" fmla="*/ 2160 w 2544"/>
              <a:gd name="T33" fmla="*/ 536 h 1840"/>
              <a:gd name="T34" fmla="*/ 2208 w 2544"/>
              <a:gd name="T35" fmla="*/ 776 h 1840"/>
              <a:gd name="T36" fmla="*/ 2256 w 2544"/>
              <a:gd name="T37" fmla="*/ 1016 h 1840"/>
              <a:gd name="T38" fmla="*/ 2304 w 2544"/>
              <a:gd name="T39" fmla="*/ 1208 h 1840"/>
              <a:gd name="T40" fmla="*/ 2448 w 2544"/>
              <a:gd name="T41" fmla="*/ 1304 h 1840"/>
              <a:gd name="T42" fmla="*/ 2496 w 2544"/>
              <a:gd name="T43" fmla="*/ 1400 h 1840"/>
              <a:gd name="T44" fmla="*/ 2544 w 2544"/>
              <a:gd name="T45" fmla="*/ 1496 h 1840"/>
              <a:gd name="T46" fmla="*/ 2496 w 2544"/>
              <a:gd name="T47" fmla="*/ 1640 h 1840"/>
              <a:gd name="T48" fmla="*/ 2448 w 2544"/>
              <a:gd name="T49" fmla="*/ 1736 h 1840"/>
              <a:gd name="T50" fmla="*/ 2304 w 2544"/>
              <a:gd name="T51" fmla="*/ 1832 h 1840"/>
              <a:gd name="T52" fmla="*/ 2160 w 2544"/>
              <a:gd name="T53" fmla="*/ 1784 h 1840"/>
              <a:gd name="T54" fmla="*/ 2064 w 2544"/>
              <a:gd name="T55" fmla="*/ 1736 h 1840"/>
              <a:gd name="T56" fmla="*/ 1872 w 2544"/>
              <a:gd name="T57" fmla="*/ 1640 h 1840"/>
              <a:gd name="T58" fmla="*/ 1632 w 2544"/>
              <a:gd name="T59" fmla="*/ 1640 h 1840"/>
              <a:gd name="T60" fmla="*/ 1536 w 2544"/>
              <a:gd name="T61" fmla="*/ 1640 h 1840"/>
              <a:gd name="T62" fmla="*/ 1488 w 2544"/>
              <a:gd name="T63" fmla="*/ 1736 h 1840"/>
              <a:gd name="T64" fmla="*/ 1536 w 2544"/>
              <a:gd name="T65" fmla="*/ 1688 h 184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</a:cxnLst>
            <a:rect l="0" t="0" r="r" b="b"/>
            <a:pathLst>
              <a:path w="2544" h="1840">
                <a:moveTo>
                  <a:pt x="0" y="824"/>
                </a:moveTo>
                <a:cubicBezTo>
                  <a:pt x="16" y="768"/>
                  <a:pt x="32" y="712"/>
                  <a:pt x="48" y="680"/>
                </a:cubicBezTo>
                <a:cubicBezTo>
                  <a:pt x="64" y="648"/>
                  <a:pt x="64" y="680"/>
                  <a:pt x="96" y="632"/>
                </a:cubicBezTo>
                <a:cubicBezTo>
                  <a:pt x="128" y="584"/>
                  <a:pt x="200" y="432"/>
                  <a:pt x="240" y="392"/>
                </a:cubicBezTo>
                <a:cubicBezTo>
                  <a:pt x="280" y="352"/>
                  <a:pt x="312" y="408"/>
                  <a:pt x="336" y="392"/>
                </a:cubicBezTo>
                <a:cubicBezTo>
                  <a:pt x="360" y="376"/>
                  <a:pt x="344" y="336"/>
                  <a:pt x="384" y="296"/>
                </a:cubicBezTo>
                <a:cubicBezTo>
                  <a:pt x="424" y="256"/>
                  <a:pt x="512" y="192"/>
                  <a:pt x="576" y="152"/>
                </a:cubicBezTo>
                <a:cubicBezTo>
                  <a:pt x="640" y="112"/>
                  <a:pt x="712" y="80"/>
                  <a:pt x="768" y="56"/>
                </a:cubicBezTo>
                <a:cubicBezTo>
                  <a:pt x="824" y="32"/>
                  <a:pt x="872" y="16"/>
                  <a:pt x="912" y="8"/>
                </a:cubicBezTo>
                <a:cubicBezTo>
                  <a:pt x="952" y="0"/>
                  <a:pt x="952" y="0"/>
                  <a:pt x="1008" y="8"/>
                </a:cubicBezTo>
                <a:cubicBezTo>
                  <a:pt x="1064" y="16"/>
                  <a:pt x="1192" y="32"/>
                  <a:pt x="1248" y="56"/>
                </a:cubicBezTo>
                <a:cubicBezTo>
                  <a:pt x="1304" y="80"/>
                  <a:pt x="1304" y="120"/>
                  <a:pt x="1344" y="152"/>
                </a:cubicBezTo>
                <a:cubicBezTo>
                  <a:pt x="1384" y="184"/>
                  <a:pt x="1440" y="232"/>
                  <a:pt x="1488" y="248"/>
                </a:cubicBezTo>
                <a:cubicBezTo>
                  <a:pt x="1536" y="264"/>
                  <a:pt x="1560" y="240"/>
                  <a:pt x="1632" y="248"/>
                </a:cubicBezTo>
                <a:cubicBezTo>
                  <a:pt x="1704" y="256"/>
                  <a:pt x="1848" y="280"/>
                  <a:pt x="1920" y="296"/>
                </a:cubicBezTo>
                <a:cubicBezTo>
                  <a:pt x="1992" y="312"/>
                  <a:pt x="2024" y="304"/>
                  <a:pt x="2064" y="344"/>
                </a:cubicBezTo>
                <a:cubicBezTo>
                  <a:pt x="2104" y="384"/>
                  <a:pt x="2136" y="464"/>
                  <a:pt x="2160" y="536"/>
                </a:cubicBezTo>
                <a:cubicBezTo>
                  <a:pt x="2184" y="608"/>
                  <a:pt x="2192" y="696"/>
                  <a:pt x="2208" y="776"/>
                </a:cubicBezTo>
                <a:cubicBezTo>
                  <a:pt x="2224" y="856"/>
                  <a:pt x="2240" y="944"/>
                  <a:pt x="2256" y="1016"/>
                </a:cubicBezTo>
                <a:cubicBezTo>
                  <a:pt x="2272" y="1088"/>
                  <a:pt x="2272" y="1160"/>
                  <a:pt x="2304" y="1208"/>
                </a:cubicBezTo>
                <a:cubicBezTo>
                  <a:pt x="2336" y="1256"/>
                  <a:pt x="2416" y="1272"/>
                  <a:pt x="2448" y="1304"/>
                </a:cubicBezTo>
                <a:cubicBezTo>
                  <a:pt x="2480" y="1336"/>
                  <a:pt x="2480" y="1368"/>
                  <a:pt x="2496" y="1400"/>
                </a:cubicBezTo>
                <a:cubicBezTo>
                  <a:pt x="2512" y="1432"/>
                  <a:pt x="2544" y="1456"/>
                  <a:pt x="2544" y="1496"/>
                </a:cubicBezTo>
                <a:cubicBezTo>
                  <a:pt x="2544" y="1536"/>
                  <a:pt x="2512" y="1600"/>
                  <a:pt x="2496" y="1640"/>
                </a:cubicBezTo>
                <a:cubicBezTo>
                  <a:pt x="2480" y="1680"/>
                  <a:pt x="2480" y="1704"/>
                  <a:pt x="2448" y="1736"/>
                </a:cubicBezTo>
                <a:cubicBezTo>
                  <a:pt x="2416" y="1768"/>
                  <a:pt x="2352" y="1824"/>
                  <a:pt x="2304" y="1832"/>
                </a:cubicBezTo>
                <a:cubicBezTo>
                  <a:pt x="2256" y="1840"/>
                  <a:pt x="2200" y="1800"/>
                  <a:pt x="2160" y="1784"/>
                </a:cubicBezTo>
                <a:cubicBezTo>
                  <a:pt x="2120" y="1768"/>
                  <a:pt x="2112" y="1760"/>
                  <a:pt x="2064" y="1736"/>
                </a:cubicBezTo>
                <a:cubicBezTo>
                  <a:pt x="2016" y="1712"/>
                  <a:pt x="1944" y="1656"/>
                  <a:pt x="1872" y="1640"/>
                </a:cubicBezTo>
                <a:cubicBezTo>
                  <a:pt x="1800" y="1624"/>
                  <a:pt x="1688" y="1640"/>
                  <a:pt x="1632" y="1640"/>
                </a:cubicBezTo>
                <a:cubicBezTo>
                  <a:pt x="1576" y="1640"/>
                  <a:pt x="1560" y="1624"/>
                  <a:pt x="1536" y="1640"/>
                </a:cubicBezTo>
                <a:cubicBezTo>
                  <a:pt x="1512" y="1656"/>
                  <a:pt x="1488" y="1728"/>
                  <a:pt x="1488" y="1736"/>
                </a:cubicBezTo>
                <a:cubicBezTo>
                  <a:pt x="1488" y="1744"/>
                  <a:pt x="1528" y="1696"/>
                  <a:pt x="1536" y="1688"/>
                </a:cubicBezTo>
              </a:path>
            </a:pathLst>
          </a:custGeom>
          <a:noFill/>
          <a:ln w="127000">
            <a:solidFill>
              <a:srgbClr val="FF66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10" name="Freeform 6"/>
          <p:cNvSpPr>
            <a:spLocks/>
          </p:cNvSpPr>
          <p:nvPr/>
        </p:nvSpPr>
        <p:spPr bwMode="auto">
          <a:xfrm>
            <a:off x="2667000" y="4038600"/>
            <a:ext cx="2438400" cy="1625600"/>
          </a:xfrm>
          <a:custGeom>
            <a:avLst/>
            <a:gdLst>
              <a:gd name="T0" fmla="*/ 1536 w 1536"/>
              <a:gd name="T1" fmla="*/ 624 h 1024"/>
              <a:gd name="T2" fmla="*/ 1488 w 1536"/>
              <a:gd name="T3" fmla="*/ 720 h 1024"/>
              <a:gd name="T4" fmla="*/ 1440 w 1536"/>
              <a:gd name="T5" fmla="*/ 864 h 1024"/>
              <a:gd name="T6" fmla="*/ 1344 w 1536"/>
              <a:gd name="T7" fmla="*/ 912 h 1024"/>
              <a:gd name="T8" fmla="*/ 1248 w 1536"/>
              <a:gd name="T9" fmla="*/ 912 h 1024"/>
              <a:gd name="T10" fmla="*/ 1104 w 1536"/>
              <a:gd name="T11" fmla="*/ 912 h 1024"/>
              <a:gd name="T12" fmla="*/ 960 w 1536"/>
              <a:gd name="T13" fmla="*/ 912 h 1024"/>
              <a:gd name="T14" fmla="*/ 912 w 1536"/>
              <a:gd name="T15" fmla="*/ 960 h 1024"/>
              <a:gd name="T16" fmla="*/ 864 w 1536"/>
              <a:gd name="T17" fmla="*/ 1008 h 1024"/>
              <a:gd name="T18" fmla="*/ 720 w 1536"/>
              <a:gd name="T19" fmla="*/ 1008 h 1024"/>
              <a:gd name="T20" fmla="*/ 576 w 1536"/>
              <a:gd name="T21" fmla="*/ 912 h 1024"/>
              <a:gd name="T22" fmla="*/ 480 w 1536"/>
              <a:gd name="T23" fmla="*/ 672 h 1024"/>
              <a:gd name="T24" fmla="*/ 432 w 1536"/>
              <a:gd name="T25" fmla="*/ 576 h 1024"/>
              <a:gd name="T26" fmla="*/ 384 w 1536"/>
              <a:gd name="T27" fmla="*/ 432 h 1024"/>
              <a:gd name="T28" fmla="*/ 288 w 1536"/>
              <a:gd name="T29" fmla="*/ 288 h 1024"/>
              <a:gd name="T30" fmla="*/ 192 w 1536"/>
              <a:gd name="T31" fmla="*/ 240 h 1024"/>
              <a:gd name="T32" fmla="*/ 0 w 1536"/>
              <a:gd name="T33" fmla="*/ 0 h 102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</a:cxnLst>
            <a:rect l="0" t="0" r="r" b="b"/>
            <a:pathLst>
              <a:path w="1536" h="1024">
                <a:moveTo>
                  <a:pt x="1536" y="624"/>
                </a:moveTo>
                <a:cubicBezTo>
                  <a:pt x="1520" y="652"/>
                  <a:pt x="1504" y="680"/>
                  <a:pt x="1488" y="720"/>
                </a:cubicBezTo>
                <a:cubicBezTo>
                  <a:pt x="1472" y="760"/>
                  <a:pt x="1464" y="832"/>
                  <a:pt x="1440" y="864"/>
                </a:cubicBezTo>
                <a:cubicBezTo>
                  <a:pt x="1416" y="896"/>
                  <a:pt x="1376" y="904"/>
                  <a:pt x="1344" y="912"/>
                </a:cubicBezTo>
                <a:cubicBezTo>
                  <a:pt x="1312" y="920"/>
                  <a:pt x="1288" y="912"/>
                  <a:pt x="1248" y="912"/>
                </a:cubicBezTo>
                <a:cubicBezTo>
                  <a:pt x="1208" y="912"/>
                  <a:pt x="1152" y="912"/>
                  <a:pt x="1104" y="912"/>
                </a:cubicBezTo>
                <a:cubicBezTo>
                  <a:pt x="1056" y="912"/>
                  <a:pt x="992" y="904"/>
                  <a:pt x="960" y="912"/>
                </a:cubicBezTo>
                <a:cubicBezTo>
                  <a:pt x="928" y="920"/>
                  <a:pt x="928" y="944"/>
                  <a:pt x="912" y="960"/>
                </a:cubicBezTo>
                <a:cubicBezTo>
                  <a:pt x="896" y="976"/>
                  <a:pt x="896" y="1000"/>
                  <a:pt x="864" y="1008"/>
                </a:cubicBezTo>
                <a:cubicBezTo>
                  <a:pt x="832" y="1016"/>
                  <a:pt x="768" y="1024"/>
                  <a:pt x="720" y="1008"/>
                </a:cubicBezTo>
                <a:cubicBezTo>
                  <a:pt x="672" y="992"/>
                  <a:pt x="616" y="968"/>
                  <a:pt x="576" y="912"/>
                </a:cubicBezTo>
                <a:cubicBezTo>
                  <a:pt x="536" y="856"/>
                  <a:pt x="504" y="728"/>
                  <a:pt x="480" y="672"/>
                </a:cubicBezTo>
                <a:cubicBezTo>
                  <a:pt x="456" y="616"/>
                  <a:pt x="448" y="616"/>
                  <a:pt x="432" y="576"/>
                </a:cubicBezTo>
                <a:cubicBezTo>
                  <a:pt x="416" y="536"/>
                  <a:pt x="408" y="480"/>
                  <a:pt x="384" y="432"/>
                </a:cubicBezTo>
                <a:cubicBezTo>
                  <a:pt x="360" y="384"/>
                  <a:pt x="320" y="320"/>
                  <a:pt x="288" y="288"/>
                </a:cubicBezTo>
                <a:cubicBezTo>
                  <a:pt x="256" y="256"/>
                  <a:pt x="240" y="288"/>
                  <a:pt x="192" y="240"/>
                </a:cubicBezTo>
                <a:cubicBezTo>
                  <a:pt x="144" y="192"/>
                  <a:pt x="72" y="96"/>
                  <a:pt x="0" y="0"/>
                </a:cubicBezTo>
              </a:path>
            </a:pathLst>
          </a:custGeom>
          <a:noFill/>
          <a:ln w="127000">
            <a:solidFill>
              <a:srgbClr val="FF66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11" name="Text Box 7"/>
          <p:cNvSpPr txBox="1">
            <a:spLocks noChangeArrowheads="1"/>
          </p:cNvSpPr>
          <p:nvPr/>
        </p:nvSpPr>
        <p:spPr bwMode="auto">
          <a:xfrm>
            <a:off x="3641725" y="3013075"/>
            <a:ext cx="14097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Polar Cell</a:t>
            </a:r>
          </a:p>
        </p:txBody>
      </p:sp>
      <p:sp>
        <p:nvSpPr>
          <p:cNvPr id="21512" name="Text Box 8"/>
          <p:cNvSpPr txBox="1">
            <a:spLocks noChangeArrowheads="1"/>
          </p:cNvSpPr>
          <p:nvPr/>
        </p:nvSpPr>
        <p:spPr bwMode="auto">
          <a:xfrm>
            <a:off x="4784725" y="1641475"/>
            <a:ext cx="11303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Indirect</a:t>
            </a:r>
          </a:p>
          <a:p>
            <a:r>
              <a:rPr lang="en-US" altLang="en-US"/>
              <a:t>   Cell</a:t>
            </a:r>
          </a:p>
        </p:txBody>
      </p:sp>
      <p:sp>
        <p:nvSpPr>
          <p:cNvPr id="21513" name="Text Box 9"/>
          <p:cNvSpPr txBox="1">
            <a:spLocks noChangeArrowheads="1"/>
          </p:cNvSpPr>
          <p:nvPr/>
        </p:nvSpPr>
        <p:spPr bwMode="auto">
          <a:xfrm>
            <a:off x="3565525" y="4537075"/>
            <a:ext cx="11303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Indirect</a:t>
            </a:r>
          </a:p>
          <a:p>
            <a:r>
              <a:rPr lang="en-US" altLang="en-US"/>
              <a:t>   Cell</a:t>
            </a:r>
          </a:p>
        </p:txBody>
      </p:sp>
      <p:sp>
        <p:nvSpPr>
          <p:cNvPr id="21515" name="Text Box 11"/>
          <p:cNvSpPr txBox="1">
            <a:spLocks noChangeArrowheads="1"/>
          </p:cNvSpPr>
          <p:nvPr/>
        </p:nvSpPr>
        <p:spPr bwMode="auto">
          <a:xfrm>
            <a:off x="1736725" y="5934075"/>
            <a:ext cx="44894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800" b="1">
                <a:solidFill>
                  <a:srgbClr val="FF0000"/>
                </a:solidFill>
              </a:rPr>
              <a:t>Base figure from unisys.com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243</TotalTime>
  <Words>740</Words>
  <Application>Microsoft Office PowerPoint</Application>
  <PresentationFormat>On-screen Show (4:3)</PresentationFormat>
  <Paragraphs>335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6" baseType="lpstr">
      <vt:lpstr>Times New Roman</vt:lpstr>
      <vt:lpstr>Default Design</vt:lpstr>
      <vt:lpstr>Global Wind Belts</vt:lpstr>
      <vt:lpstr>Begin with Single Convection Cell</vt:lpstr>
      <vt:lpstr>Add an Indirect Cell</vt:lpstr>
      <vt:lpstr>Three Convection Cells</vt:lpstr>
      <vt:lpstr>Three Convection Cells</vt:lpstr>
      <vt:lpstr>Key Features of Model</vt:lpstr>
      <vt:lpstr>Polar Jet stream marks Polar Front</vt:lpstr>
      <vt:lpstr>PowerPoint Presentation</vt:lpstr>
      <vt:lpstr>PowerPoint Presentation</vt:lpstr>
      <vt:lpstr>Some more key features shown for one hemisphere</vt:lpstr>
      <vt:lpstr>In the Summer - Northern Hemisphere</vt:lpstr>
      <vt:lpstr>In the Winter - Northern Hemisphere</vt:lpstr>
      <vt:lpstr>PowerPoint Presentation</vt:lpstr>
      <vt:lpstr>PowerPoint Presentation</vt:lpstr>
    </vt:vector>
  </TitlesOfParts>
  <Company>Lynchburg College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Global Wind Belts</dc:title>
  <dc:creator>Diana Duckworth</dc:creator>
  <cp:lastModifiedBy>Joseph Naumann</cp:lastModifiedBy>
  <cp:revision>13</cp:revision>
  <dcterms:created xsi:type="dcterms:W3CDTF">2004-11-16T01:44:13Z</dcterms:created>
  <dcterms:modified xsi:type="dcterms:W3CDTF">2018-09-03T04:44:20Z</dcterms:modified>
</cp:coreProperties>
</file>