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6" r:id="rId16"/>
    <p:sldId id="281" r:id="rId17"/>
    <p:sldId id="277" r:id="rId18"/>
    <p:sldId id="278" r:id="rId19"/>
    <p:sldId id="280" r:id="rId20"/>
    <p:sldId id="279" r:id="rId21"/>
    <p:sldId id="270" r:id="rId22"/>
    <p:sldId id="271" r:id="rId23"/>
    <p:sldId id="272" r:id="rId24"/>
    <p:sldId id="273" r:id="rId25"/>
    <p:sldId id="274"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3" autoAdjust="0"/>
    <p:restoredTop sz="94660"/>
  </p:normalViewPr>
  <p:slideViewPr>
    <p:cSldViewPr>
      <p:cViewPr varScale="1">
        <p:scale>
          <a:sx n="83" d="100"/>
          <a:sy n="83" d="100"/>
        </p:scale>
        <p:origin x="474" y="8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E3B6DD-2349-4D93-89B0-909354AA525B}" type="datetimeFigureOut">
              <a:rPr lang="en-US" smtClean="0"/>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789A1-0F01-4801-861B-2B18ACFC096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3B6DD-2349-4D93-89B0-909354AA525B}" type="datetimeFigureOut">
              <a:rPr lang="en-US" smtClean="0"/>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789A1-0F01-4801-861B-2B18ACFC096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3B6DD-2349-4D93-89B0-909354AA525B}" type="datetimeFigureOut">
              <a:rPr lang="en-US" smtClean="0"/>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789A1-0F01-4801-861B-2B18ACFC096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3B6DD-2349-4D93-89B0-909354AA525B}" type="datetimeFigureOut">
              <a:rPr lang="en-US" smtClean="0"/>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789A1-0F01-4801-861B-2B18ACFC096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E3B6DD-2349-4D93-89B0-909354AA525B}" type="datetimeFigureOut">
              <a:rPr lang="en-US" smtClean="0"/>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789A1-0F01-4801-861B-2B18ACFC096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E3B6DD-2349-4D93-89B0-909354AA525B}" type="datetimeFigureOut">
              <a:rPr lang="en-US" smtClean="0"/>
              <a:t>10/13/2018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789A1-0F01-4801-861B-2B18ACFC096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E3B6DD-2349-4D93-89B0-909354AA525B}" type="datetimeFigureOut">
              <a:rPr lang="en-US" smtClean="0"/>
              <a:t>10/13/2018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9789A1-0F01-4801-861B-2B18ACFC096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E3B6DD-2349-4D93-89B0-909354AA525B}" type="datetimeFigureOut">
              <a:rPr lang="en-US" smtClean="0"/>
              <a:t>10/13/2018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9789A1-0F01-4801-861B-2B18ACFC096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3B6DD-2349-4D93-89B0-909354AA525B}" type="datetimeFigureOut">
              <a:rPr lang="en-US" smtClean="0"/>
              <a:t>10/13/2018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9789A1-0F01-4801-861B-2B18ACFC096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3B6DD-2349-4D93-89B0-909354AA525B}" type="datetimeFigureOut">
              <a:rPr lang="en-US" smtClean="0"/>
              <a:t>10/13/2018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789A1-0F01-4801-861B-2B18ACFC096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3B6DD-2349-4D93-89B0-909354AA525B}" type="datetimeFigureOut">
              <a:rPr lang="en-US" smtClean="0"/>
              <a:t>10/13/2018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789A1-0F01-4801-861B-2B18ACFC096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2000" r="-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3B6DD-2349-4D93-89B0-909354AA525B}" type="datetimeFigureOut">
              <a:rPr lang="en-US" smtClean="0"/>
              <a:t>10/13/2018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789A1-0F01-4801-861B-2B18ACFC096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0426"/>
            <a:ext cx="11353800" cy="1470025"/>
          </a:xfrm>
          <a:effectLst>
            <a:outerShdw blurRad="50800" dist="50800" dir="5400000" algn="ctr" rotWithShape="0">
              <a:srgbClr val="00B050"/>
            </a:outerShdw>
          </a:effectLst>
        </p:spPr>
        <p:txBody>
          <a:bodyPr>
            <a:noAutofit/>
          </a:bodyPr>
          <a:lstStyle/>
          <a:p>
            <a:r>
              <a:rPr lang="en-US" sz="5400" b="1" dirty="0" smtClean="0">
                <a:solidFill>
                  <a:schemeClr val="accent5">
                    <a:lumMod val="50000"/>
                  </a:schemeClr>
                </a:solidFill>
                <a:latin typeface="Arial" panose="020B0604020202020204" pitchFamily="34" charset="0"/>
                <a:cs typeface="Arial" panose="020B0604020202020204" pitchFamily="34" charset="0"/>
              </a:rPr>
              <a:t>Climate Change and Hurricanes</a:t>
            </a:r>
            <a:endParaRPr lang="en-US" sz="5400" b="1" dirty="0">
              <a:solidFill>
                <a:schemeClr val="accent5">
                  <a:lumMod val="50000"/>
                </a:schemeClr>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normAutofit/>
          </a:bodyPr>
          <a:lstStyle/>
          <a:p>
            <a:r>
              <a:rPr lang="en-US" sz="3600" dirty="0" smtClean="0">
                <a:effectLst>
                  <a:outerShdw blurRad="50800" dist="50800" dir="5400000" algn="ctr" rotWithShape="0">
                    <a:srgbClr val="00B0F0"/>
                  </a:outerShdw>
                </a:effectLst>
              </a:rPr>
              <a:t>Some Simple Basic Principles  </a:t>
            </a:r>
            <a:endParaRPr lang="en-US" sz="3600" dirty="0">
              <a:effectLst>
                <a:outerShdw blurRad="50800" dist="50800" dir="5400000" algn="ctr" rotWithShape="0">
                  <a:srgbClr val="00B0F0"/>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152399"/>
            <a:ext cx="6762750" cy="3810000"/>
          </a:xfrm>
          <a:prstGeom prst="rect">
            <a:avLst/>
          </a:prstGeom>
        </p:spPr>
      </p:pic>
      <p:pic>
        <p:nvPicPr>
          <p:cNvPr id="7" name="Picture 6"/>
          <p:cNvPicPr>
            <a:picLocks noChangeAspect="1"/>
          </p:cNvPicPr>
          <p:nvPr/>
        </p:nvPicPr>
        <p:blipFill>
          <a:blip r:embed="rId3"/>
          <a:stretch>
            <a:fillRect/>
          </a:stretch>
        </p:blipFill>
        <p:spPr>
          <a:xfrm>
            <a:off x="5181600" y="2983242"/>
            <a:ext cx="7010400" cy="3874757"/>
          </a:xfrm>
          <a:prstGeom prst="rect">
            <a:avLst/>
          </a:prstGeom>
        </p:spPr>
      </p:pic>
    </p:spTree>
    <p:extLst>
      <p:ext uri="{BB962C8B-B14F-4D97-AF65-F5344CB8AC3E}">
        <p14:creationId xmlns:p14="http://schemas.microsoft.com/office/powerpoint/2010/main" val="2870347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2539"/>
            <a:ext cx="7467600" cy="3766197"/>
          </a:xfrm>
          <a:prstGeom prst="rect">
            <a:avLst/>
          </a:prstGeom>
        </p:spPr>
      </p:pic>
      <p:pic>
        <p:nvPicPr>
          <p:cNvPr id="5" name="Picture 4"/>
          <p:cNvPicPr>
            <a:picLocks noChangeAspect="1"/>
          </p:cNvPicPr>
          <p:nvPr/>
        </p:nvPicPr>
        <p:blipFill>
          <a:blip r:embed="rId3"/>
          <a:stretch>
            <a:fillRect/>
          </a:stretch>
        </p:blipFill>
        <p:spPr>
          <a:xfrm>
            <a:off x="4800600" y="3099924"/>
            <a:ext cx="7391400" cy="3758075"/>
          </a:xfrm>
          <a:prstGeom prst="rect">
            <a:avLst/>
          </a:prstGeom>
        </p:spPr>
      </p:pic>
    </p:spTree>
    <p:extLst>
      <p:ext uri="{BB962C8B-B14F-4D97-AF65-F5344CB8AC3E}">
        <p14:creationId xmlns:p14="http://schemas.microsoft.com/office/powerpoint/2010/main" val="951810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noAutofit/>
          </a:bodyPr>
          <a:lstStyle/>
          <a:p>
            <a:r>
              <a:rPr lang="en-US" sz="2400" dirty="0">
                <a:solidFill>
                  <a:schemeClr val="bg1"/>
                </a:solidFill>
              </a:rPr>
              <a:t>Some homes in Mexico Beach were completely carried away by towering storm surges </a:t>
            </a:r>
          </a:p>
        </p:txBody>
      </p:sp>
      <p:pic>
        <p:nvPicPr>
          <p:cNvPr id="4" name="Content Placeholder 3"/>
          <p:cNvPicPr>
            <a:picLocks noGrp="1" noChangeAspect="1"/>
          </p:cNvPicPr>
          <p:nvPr>
            <p:ph idx="1"/>
          </p:nvPr>
        </p:nvPicPr>
        <p:blipFill>
          <a:blip r:embed="rId2"/>
          <a:stretch>
            <a:fillRect/>
          </a:stretch>
        </p:blipFill>
        <p:spPr>
          <a:xfrm>
            <a:off x="1244761" y="705701"/>
            <a:ext cx="9702478" cy="6152299"/>
          </a:xfrm>
          <a:prstGeom prst="rect">
            <a:avLst/>
          </a:prstGeom>
        </p:spPr>
      </p:pic>
    </p:spTree>
    <p:extLst>
      <p:ext uri="{BB962C8B-B14F-4D97-AF65-F5344CB8AC3E}">
        <p14:creationId xmlns:p14="http://schemas.microsoft.com/office/powerpoint/2010/main" val="794435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0" y="-1"/>
            <a:ext cx="12181390" cy="1295401"/>
          </a:xfrm>
        </p:spPr>
        <p:txBody>
          <a:bodyPr>
            <a:normAutofit/>
          </a:bodyPr>
          <a:lstStyle/>
          <a:p>
            <a:r>
              <a:rPr lang="en-US" sz="3600" dirty="0">
                <a:solidFill>
                  <a:schemeClr val="bg1"/>
                </a:solidFill>
              </a:rPr>
              <a:t>Concrete slabs were all that was left in some parts of Mexico Beach after the hurricane brought strong winds and storm surge</a:t>
            </a:r>
          </a:p>
        </p:txBody>
      </p:sp>
      <p:pic>
        <p:nvPicPr>
          <p:cNvPr id="4" name="Content Placeholder 3"/>
          <p:cNvPicPr>
            <a:picLocks noGrp="1" noChangeAspect="1"/>
          </p:cNvPicPr>
          <p:nvPr>
            <p:ph idx="1"/>
          </p:nvPr>
        </p:nvPicPr>
        <p:blipFill>
          <a:blip r:embed="rId2"/>
          <a:stretch>
            <a:fillRect/>
          </a:stretch>
        </p:blipFill>
        <p:spPr>
          <a:xfrm>
            <a:off x="1523999" y="1295401"/>
            <a:ext cx="9008789" cy="5562600"/>
          </a:xfrm>
          <a:prstGeom prst="rect">
            <a:avLst/>
          </a:prstGeom>
        </p:spPr>
      </p:pic>
    </p:spTree>
    <p:extLst>
      <p:ext uri="{BB962C8B-B14F-4D97-AF65-F5344CB8AC3E}">
        <p14:creationId xmlns:p14="http://schemas.microsoft.com/office/powerpoint/2010/main" val="1469374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fontScale="90000"/>
          </a:bodyPr>
          <a:lstStyle/>
          <a:p>
            <a:r>
              <a:rPr lang="en-US" dirty="0">
                <a:solidFill>
                  <a:schemeClr val="bg1"/>
                </a:solidFill>
              </a:rPr>
              <a:t>Search-and-rescue teams fanned out on Thursday across Mexico Beach to reach trapped people by Michael</a:t>
            </a:r>
          </a:p>
        </p:txBody>
      </p:sp>
      <p:pic>
        <p:nvPicPr>
          <p:cNvPr id="4" name="Content Placeholder 3"/>
          <p:cNvPicPr>
            <a:picLocks noGrp="1" noChangeAspect="1"/>
          </p:cNvPicPr>
          <p:nvPr>
            <p:ph idx="1"/>
          </p:nvPr>
        </p:nvPicPr>
        <p:blipFill rotWithShape="1">
          <a:blip r:embed="rId2"/>
          <a:srcRect t="21464"/>
          <a:stretch/>
        </p:blipFill>
        <p:spPr>
          <a:xfrm>
            <a:off x="0" y="1482509"/>
            <a:ext cx="12192000" cy="5364882"/>
          </a:xfrm>
          <a:prstGeom prst="rect">
            <a:avLst/>
          </a:prstGeom>
        </p:spPr>
      </p:pic>
    </p:spTree>
    <p:extLst>
      <p:ext uri="{BB962C8B-B14F-4D97-AF65-F5344CB8AC3E}">
        <p14:creationId xmlns:p14="http://schemas.microsoft.com/office/powerpoint/2010/main" val="3892347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566" y="-32960"/>
            <a:ext cx="5621851" cy="2242760"/>
          </a:xfrm>
        </p:spPr>
        <p:txBody>
          <a:bodyPr>
            <a:normAutofit/>
          </a:bodyPr>
          <a:lstStyle/>
          <a:p>
            <a:r>
              <a:rPr lang="en-US" sz="6000" dirty="0" smtClean="0">
                <a:solidFill>
                  <a:srgbClr val="FF0000"/>
                </a:solidFill>
                <a:latin typeface="YouMurderer BB" panose="02000508000000020004" pitchFamily="50" charset="0"/>
              </a:rPr>
              <a:t>Destruction and Death</a:t>
            </a:r>
            <a:endParaRPr lang="en-US" sz="6000" dirty="0">
              <a:solidFill>
                <a:srgbClr val="FF0000"/>
              </a:solidFill>
              <a:latin typeface="YouMurderer BB" panose="02000508000000020004" pitchFamily="50" charset="0"/>
            </a:endParaRPr>
          </a:p>
        </p:txBody>
      </p:sp>
      <p:pic>
        <p:nvPicPr>
          <p:cNvPr id="5" name="Content Placeholder 4"/>
          <p:cNvPicPr>
            <a:picLocks noGrp="1" noChangeAspect="1"/>
          </p:cNvPicPr>
          <p:nvPr>
            <p:ph idx="1"/>
          </p:nvPr>
        </p:nvPicPr>
        <p:blipFill>
          <a:blip r:embed="rId2"/>
          <a:stretch>
            <a:fillRect/>
          </a:stretch>
        </p:blipFill>
        <p:spPr>
          <a:xfrm>
            <a:off x="5403056" y="2355056"/>
            <a:ext cx="6788944" cy="4525963"/>
          </a:xfrm>
          <a:prstGeom prst="rect">
            <a:avLst/>
          </a:prstGeom>
        </p:spPr>
      </p:pic>
      <p:pic>
        <p:nvPicPr>
          <p:cNvPr id="4" name="Picture 3"/>
          <p:cNvPicPr>
            <a:picLocks noChangeAspect="1"/>
          </p:cNvPicPr>
          <p:nvPr/>
        </p:nvPicPr>
        <p:blipFill>
          <a:blip r:embed="rId3"/>
          <a:stretch>
            <a:fillRect/>
          </a:stretch>
        </p:blipFill>
        <p:spPr>
          <a:xfrm>
            <a:off x="2894" y="0"/>
            <a:ext cx="6528673" cy="4343400"/>
          </a:xfrm>
          <a:prstGeom prst="rect">
            <a:avLst/>
          </a:prstGeom>
        </p:spPr>
      </p:pic>
      <p:pic>
        <p:nvPicPr>
          <p:cNvPr id="6" name="Picture 5"/>
          <p:cNvPicPr>
            <a:picLocks noChangeAspect="1"/>
          </p:cNvPicPr>
          <p:nvPr/>
        </p:nvPicPr>
        <p:blipFill>
          <a:blip r:embed="rId4"/>
          <a:stretch>
            <a:fillRect/>
          </a:stretch>
        </p:blipFill>
        <p:spPr>
          <a:xfrm>
            <a:off x="6752" y="3376583"/>
            <a:ext cx="5396304" cy="3504436"/>
          </a:xfrm>
          <a:prstGeom prst="rect">
            <a:avLst/>
          </a:prstGeom>
        </p:spPr>
      </p:pic>
    </p:spTree>
    <p:extLst>
      <p:ext uri="{BB962C8B-B14F-4D97-AF65-F5344CB8AC3E}">
        <p14:creationId xmlns:p14="http://schemas.microsoft.com/office/powerpoint/2010/main" val="3595247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estimates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1981200"/>
            <a:ext cx="2524125" cy="4380099"/>
          </a:xfrm>
          <a:prstGeom prst="rect">
            <a:avLst/>
          </a:prstGeom>
        </p:spPr>
      </p:pic>
    </p:spTree>
    <p:extLst>
      <p:ext uri="{BB962C8B-B14F-4D97-AF65-F5344CB8AC3E}">
        <p14:creationId xmlns:p14="http://schemas.microsoft.com/office/powerpoint/2010/main" val="23985289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90600" y="0"/>
            <a:ext cx="10210800" cy="6858000"/>
          </a:xfrm>
          <a:prstGeom prst="rect">
            <a:avLst/>
          </a:prstGeom>
        </p:spPr>
      </p:pic>
    </p:spTree>
    <p:extLst>
      <p:ext uri="{BB962C8B-B14F-4D97-AF65-F5344CB8AC3E}">
        <p14:creationId xmlns:p14="http://schemas.microsoft.com/office/powerpoint/2010/main" val="2633463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40886702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90600" y="1"/>
            <a:ext cx="10319866" cy="6858000"/>
          </a:xfrm>
          <a:prstGeom prst="rect">
            <a:avLst/>
          </a:prstGeom>
        </p:spPr>
      </p:pic>
    </p:spTree>
    <p:extLst>
      <p:ext uri="{BB962C8B-B14F-4D97-AF65-F5344CB8AC3E}">
        <p14:creationId xmlns:p14="http://schemas.microsoft.com/office/powerpoint/2010/main" val="2245920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solidFill>
                  <a:srgbClr val="00B0F0"/>
                </a:solidFill>
              </a:rPr>
              <a:t>Formation </a:t>
            </a:r>
            <a:endParaRPr lang="en-US" b="1" dirty="0">
              <a:solidFill>
                <a:srgbClr val="00B0F0"/>
              </a:solidFill>
            </a:endParaRPr>
          </a:p>
        </p:txBody>
      </p:sp>
      <p:sp>
        <p:nvSpPr>
          <p:cNvPr id="3" name="Content Placeholder 2"/>
          <p:cNvSpPr>
            <a:spLocks noGrp="1"/>
          </p:cNvSpPr>
          <p:nvPr>
            <p:ph idx="1"/>
          </p:nvPr>
        </p:nvSpPr>
        <p:spPr>
          <a:xfrm>
            <a:off x="609600" y="1981200"/>
            <a:ext cx="10972800" cy="4144964"/>
          </a:xfrm>
        </p:spPr>
        <p:txBody>
          <a:bodyPr>
            <a:normAutofit/>
          </a:bodyPr>
          <a:lstStyle/>
          <a:p>
            <a:r>
              <a:rPr lang="en-US" sz="3600" b="1" dirty="0"/>
              <a:t>Hurricanes are the most violent storms on Earth. They form near the equator over warm ocean waters. Actually, the term hurricane is used only for the large storms that form over the Atlantic Ocean or eastern Pacific Ocean. The generic, scientific term for these storms, wherever they occur, is tropical cyclone.</a:t>
            </a:r>
          </a:p>
        </p:txBody>
      </p:sp>
    </p:spTree>
    <p:extLst>
      <p:ext uri="{BB962C8B-B14F-4D97-AF65-F5344CB8AC3E}">
        <p14:creationId xmlns:p14="http://schemas.microsoft.com/office/powerpoint/2010/main" val="1914389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33759" y="13504"/>
            <a:ext cx="12192000" cy="6858000"/>
          </a:xfrm>
          <a:prstGeom prst="rect">
            <a:avLst/>
          </a:prstGeom>
        </p:spPr>
      </p:pic>
    </p:spTree>
    <p:extLst>
      <p:ext uri="{BB962C8B-B14F-4D97-AF65-F5344CB8AC3E}">
        <p14:creationId xmlns:p14="http://schemas.microsoft.com/office/powerpoint/2010/main" val="2855921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Who/what, besides humans, was affected by the hurricane?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8405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bg1"/>
                </a:solidFill>
              </a:rPr>
              <a:t>Some animals die, some are injured, some find themselves transplanted to strange places.</a:t>
            </a:r>
            <a:endParaRPr lang="en-US" dirty="0">
              <a:solidFill>
                <a:schemeClr val="bg1"/>
              </a:solidFill>
            </a:endParaRPr>
          </a:p>
        </p:txBody>
      </p:sp>
      <p:pic>
        <p:nvPicPr>
          <p:cNvPr id="6" name="Content Placeholder 5"/>
          <p:cNvPicPr>
            <a:picLocks noGrp="1" noChangeAspect="1"/>
          </p:cNvPicPr>
          <p:nvPr>
            <p:ph idx="1"/>
          </p:nvPr>
        </p:nvPicPr>
        <p:blipFill>
          <a:blip r:embed="rId2"/>
          <a:stretch>
            <a:fillRect/>
          </a:stretch>
        </p:blipFill>
        <p:spPr>
          <a:xfrm>
            <a:off x="-6752" y="1676400"/>
            <a:ext cx="4284616" cy="3124200"/>
          </a:xfrm>
          <a:prstGeom prst="rect">
            <a:avLst/>
          </a:prstGeom>
        </p:spPr>
      </p:pic>
      <p:pic>
        <p:nvPicPr>
          <p:cNvPr id="7" name="Picture 6"/>
          <p:cNvPicPr>
            <a:picLocks noChangeAspect="1"/>
          </p:cNvPicPr>
          <p:nvPr/>
        </p:nvPicPr>
        <p:blipFill>
          <a:blip r:embed="rId3"/>
          <a:stretch>
            <a:fillRect/>
          </a:stretch>
        </p:blipFill>
        <p:spPr>
          <a:xfrm>
            <a:off x="8229600" y="1545863"/>
            <a:ext cx="3962400" cy="5283200"/>
          </a:xfrm>
          <a:prstGeom prst="rect">
            <a:avLst/>
          </a:prstGeom>
        </p:spPr>
      </p:pic>
      <p:pic>
        <p:nvPicPr>
          <p:cNvPr id="8" name="Picture 7"/>
          <p:cNvPicPr>
            <a:picLocks noChangeAspect="1"/>
          </p:cNvPicPr>
          <p:nvPr/>
        </p:nvPicPr>
        <p:blipFill>
          <a:blip r:embed="rId4"/>
          <a:stretch>
            <a:fillRect/>
          </a:stretch>
        </p:blipFill>
        <p:spPr>
          <a:xfrm>
            <a:off x="3212939" y="4037016"/>
            <a:ext cx="5016661" cy="2820984"/>
          </a:xfrm>
          <a:prstGeom prst="rect">
            <a:avLst/>
          </a:prstGeom>
        </p:spPr>
      </p:pic>
      <p:sp>
        <p:nvSpPr>
          <p:cNvPr id="9" name="TextBox 8"/>
          <p:cNvSpPr txBox="1"/>
          <p:nvPr/>
        </p:nvSpPr>
        <p:spPr>
          <a:xfrm>
            <a:off x="228600" y="1828800"/>
            <a:ext cx="2209800" cy="523220"/>
          </a:xfrm>
          <a:prstGeom prst="rect">
            <a:avLst/>
          </a:prstGeom>
          <a:noFill/>
        </p:spPr>
        <p:txBody>
          <a:bodyPr wrap="square" rtlCol="0">
            <a:spAutoFit/>
          </a:bodyPr>
          <a:lstStyle/>
          <a:p>
            <a:r>
              <a:rPr lang="en-US" sz="2800" dirty="0" smtClean="0">
                <a:solidFill>
                  <a:schemeClr val="bg1"/>
                </a:solidFill>
              </a:rPr>
              <a:t>injured</a:t>
            </a:r>
            <a:endParaRPr lang="en-US" sz="2800" dirty="0">
              <a:solidFill>
                <a:schemeClr val="bg1"/>
              </a:solidFill>
            </a:endParaRPr>
          </a:p>
        </p:txBody>
      </p:sp>
      <p:sp>
        <p:nvSpPr>
          <p:cNvPr id="10" name="TextBox 9"/>
          <p:cNvSpPr txBox="1"/>
          <p:nvPr/>
        </p:nvSpPr>
        <p:spPr>
          <a:xfrm>
            <a:off x="10021747" y="5562600"/>
            <a:ext cx="2145175" cy="830997"/>
          </a:xfrm>
          <a:prstGeom prst="rect">
            <a:avLst/>
          </a:prstGeom>
          <a:noFill/>
        </p:spPr>
        <p:txBody>
          <a:bodyPr wrap="square" rtlCol="0">
            <a:spAutoFit/>
          </a:bodyPr>
          <a:lstStyle/>
          <a:p>
            <a:r>
              <a:rPr lang="en-US" sz="2400" b="1" dirty="0" smtClean="0">
                <a:solidFill>
                  <a:schemeClr val="bg1"/>
                </a:solidFill>
              </a:rPr>
              <a:t>Stranded far from its habitat</a:t>
            </a:r>
            <a:endParaRPr lang="en-US" sz="2400" b="1" dirty="0">
              <a:solidFill>
                <a:schemeClr val="bg1"/>
              </a:solidFill>
            </a:endParaRPr>
          </a:p>
        </p:txBody>
      </p:sp>
      <p:sp>
        <p:nvSpPr>
          <p:cNvPr id="11" name="TextBox 10"/>
          <p:cNvSpPr txBox="1"/>
          <p:nvPr/>
        </p:nvSpPr>
        <p:spPr>
          <a:xfrm>
            <a:off x="3352800" y="6248400"/>
            <a:ext cx="3505200" cy="461665"/>
          </a:xfrm>
          <a:prstGeom prst="rect">
            <a:avLst/>
          </a:prstGeom>
          <a:noFill/>
        </p:spPr>
        <p:txBody>
          <a:bodyPr wrap="square" rtlCol="0">
            <a:spAutoFit/>
          </a:bodyPr>
          <a:lstStyle/>
          <a:p>
            <a:r>
              <a:rPr lang="en-US" sz="2400" b="1" dirty="0" smtClean="0">
                <a:solidFill>
                  <a:schemeClr val="bg1"/>
                </a:solidFill>
              </a:rPr>
              <a:t>Temporarily relocated </a:t>
            </a:r>
            <a:endParaRPr lang="en-US" sz="2400" b="1" dirty="0">
              <a:solidFill>
                <a:schemeClr val="bg1"/>
              </a:solidFill>
            </a:endParaRPr>
          </a:p>
        </p:txBody>
      </p:sp>
    </p:spTree>
    <p:extLst>
      <p:ext uri="{BB962C8B-B14F-4D97-AF65-F5344CB8AC3E}">
        <p14:creationId xmlns:p14="http://schemas.microsoft.com/office/powerpoint/2010/main" val="3616519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1" y="-18326"/>
            <a:ext cx="2209800" cy="1847126"/>
          </a:xfrm>
        </p:spPr>
        <p:txBody>
          <a:bodyPr>
            <a:normAutofit fontScale="90000"/>
          </a:bodyPr>
          <a:lstStyle/>
          <a:p>
            <a:r>
              <a:rPr lang="en-US" dirty="0" smtClean="0">
                <a:solidFill>
                  <a:schemeClr val="bg1"/>
                </a:solidFill>
              </a:rPr>
              <a:t>Before and After</a:t>
            </a:r>
            <a:endParaRPr lang="en-US" dirty="0">
              <a:solidFill>
                <a:schemeClr val="bg1"/>
              </a:solidFill>
            </a:endParaRPr>
          </a:p>
        </p:txBody>
      </p:sp>
      <p:pic>
        <p:nvPicPr>
          <p:cNvPr id="4" name="Content Placeholder 3"/>
          <p:cNvPicPr>
            <a:picLocks noGrp="1" noChangeAspect="1"/>
          </p:cNvPicPr>
          <p:nvPr>
            <p:ph idx="1"/>
          </p:nvPr>
        </p:nvPicPr>
        <p:blipFill>
          <a:blip r:embed="rId2"/>
          <a:stretch>
            <a:fillRect/>
          </a:stretch>
        </p:blipFill>
        <p:spPr>
          <a:xfrm>
            <a:off x="16397" y="-3858"/>
            <a:ext cx="5056638" cy="6861858"/>
          </a:xfrm>
          <a:prstGeom prst="rect">
            <a:avLst/>
          </a:prstGeom>
        </p:spPr>
      </p:pic>
      <p:pic>
        <p:nvPicPr>
          <p:cNvPr id="5" name="Picture 4"/>
          <p:cNvPicPr>
            <a:picLocks noChangeAspect="1"/>
          </p:cNvPicPr>
          <p:nvPr/>
        </p:nvPicPr>
        <p:blipFill>
          <a:blip r:embed="rId3"/>
          <a:stretch>
            <a:fillRect/>
          </a:stretch>
        </p:blipFill>
        <p:spPr>
          <a:xfrm>
            <a:off x="7066439" y="0"/>
            <a:ext cx="5125561" cy="6858000"/>
          </a:xfrm>
          <a:prstGeom prst="rect">
            <a:avLst/>
          </a:prstGeom>
        </p:spPr>
      </p:pic>
    </p:spTree>
    <p:extLst>
      <p:ext uri="{BB962C8B-B14F-4D97-AF65-F5344CB8AC3E}">
        <p14:creationId xmlns:p14="http://schemas.microsoft.com/office/powerpoint/2010/main" val="3271559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Damaged wetland</a:t>
            </a:r>
            <a:endParaRPr lang="en-US" dirty="0">
              <a:solidFill>
                <a:schemeClr val="bg1"/>
              </a:solidFill>
            </a:endParaRPr>
          </a:p>
        </p:txBody>
      </p:sp>
      <p:pic>
        <p:nvPicPr>
          <p:cNvPr id="4" name="Content Placeholder 3"/>
          <p:cNvPicPr>
            <a:picLocks noGrp="1" noChangeAspect="1"/>
          </p:cNvPicPr>
          <p:nvPr>
            <p:ph idx="1"/>
          </p:nvPr>
        </p:nvPicPr>
        <p:blipFill>
          <a:blip r:embed="rId2"/>
          <a:stretch>
            <a:fillRect/>
          </a:stretch>
        </p:blipFill>
        <p:spPr>
          <a:xfrm>
            <a:off x="61383" y="1417638"/>
            <a:ext cx="7192433" cy="5394325"/>
          </a:xfrm>
          <a:prstGeom prst="rect">
            <a:avLst/>
          </a:prstGeom>
        </p:spPr>
      </p:pic>
      <p:sp>
        <p:nvSpPr>
          <p:cNvPr id="5" name="TextBox 4"/>
          <p:cNvSpPr txBox="1"/>
          <p:nvPr/>
        </p:nvSpPr>
        <p:spPr>
          <a:xfrm>
            <a:off x="7391400" y="2057400"/>
            <a:ext cx="4800600" cy="4093428"/>
          </a:xfrm>
          <a:prstGeom prst="rect">
            <a:avLst/>
          </a:prstGeom>
          <a:noFill/>
        </p:spPr>
        <p:txBody>
          <a:bodyPr wrap="square" rtlCol="0">
            <a:spAutoFit/>
          </a:bodyPr>
          <a:lstStyle/>
          <a:p>
            <a:r>
              <a:rPr lang="en-US" sz="2000" dirty="0" smtClean="0"/>
              <a:t>Wetlands are breeding and feeding grounds for many species that will be negatively impacted by the temporary loss of this wetland’s full benefits. They also serve as rest stops and fueling stations for many migratory species.</a:t>
            </a:r>
            <a:endParaRPr lang="en-US" sz="2000" dirty="0"/>
          </a:p>
          <a:p>
            <a:endParaRPr lang="en-US" sz="2000" dirty="0" smtClean="0"/>
          </a:p>
          <a:p>
            <a:r>
              <a:rPr lang="en-US" sz="2000" dirty="0" smtClean="0"/>
              <a:t>Who is affected?</a:t>
            </a:r>
          </a:p>
          <a:p>
            <a:pPr marL="742950" lvl="1" indent="-285750">
              <a:buFont typeface="Arial" panose="020B0604020202020204" pitchFamily="34" charset="0"/>
              <a:buChar char="•"/>
            </a:pPr>
            <a:r>
              <a:rPr lang="en-US" sz="2000" dirty="0" smtClean="0"/>
              <a:t>Fish</a:t>
            </a:r>
          </a:p>
          <a:p>
            <a:pPr marL="742950" lvl="1" indent="-285750">
              <a:buFont typeface="Arial" panose="020B0604020202020204" pitchFamily="34" charset="0"/>
              <a:buChar char="•"/>
            </a:pPr>
            <a:r>
              <a:rPr lang="en-US" sz="2000" dirty="0" smtClean="0"/>
              <a:t>Amphibians</a:t>
            </a:r>
          </a:p>
          <a:p>
            <a:pPr marL="742950" lvl="1" indent="-285750">
              <a:buFont typeface="Arial" panose="020B0604020202020204" pitchFamily="34" charset="0"/>
              <a:buChar char="•"/>
            </a:pPr>
            <a:r>
              <a:rPr lang="en-US" sz="2000" dirty="0" smtClean="0"/>
              <a:t>Reptiles</a:t>
            </a:r>
          </a:p>
          <a:p>
            <a:pPr marL="742950" lvl="1" indent="-285750">
              <a:buFont typeface="Arial" panose="020B0604020202020204" pitchFamily="34" charset="0"/>
              <a:buChar char="•"/>
            </a:pPr>
            <a:r>
              <a:rPr lang="en-US" sz="2000" dirty="0" smtClean="0"/>
              <a:t>Small mammals</a:t>
            </a:r>
          </a:p>
          <a:p>
            <a:pPr marL="742950" lvl="1" indent="-285750">
              <a:buFont typeface="Arial" panose="020B0604020202020204" pitchFamily="34" charset="0"/>
              <a:buChar char="•"/>
            </a:pPr>
            <a:r>
              <a:rPr lang="en-US" sz="2000" dirty="0" smtClean="0"/>
              <a:t>birds</a:t>
            </a:r>
            <a:endParaRPr lang="en-US" sz="2000" dirty="0"/>
          </a:p>
        </p:txBody>
      </p:sp>
    </p:spTree>
    <p:extLst>
      <p:ext uri="{BB962C8B-B14F-4D97-AF65-F5344CB8AC3E}">
        <p14:creationId xmlns:p14="http://schemas.microsoft.com/office/powerpoint/2010/main" val="1247873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67361"/>
            <a:ext cx="12192000" cy="6390640"/>
          </a:xfrm>
          <a:prstGeom prst="rect">
            <a:avLst/>
          </a:prstGeom>
        </p:spPr>
      </p:pic>
    </p:spTree>
    <p:extLst>
      <p:ext uri="{BB962C8B-B14F-4D97-AF65-F5344CB8AC3E}">
        <p14:creationId xmlns:p14="http://schemas.microsoft.com/office/powerpoint/2010/main" val="2298225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10363200" cy="1362075"/>
          </a:xfrm>
        </p:spPr>
        <p:txBody>
          <a:bodyPr/>
          <a:lstStyle/>
          <a:p>
            <a:r>
              <a:rPr lang="en-US" dirty="0">
                <a:solidFill>
                  <a:schemeClr val="bg1"/>
                </a:solidFill>
              </a:rPr>
              <a:t>Coastal wetlands can act like ‘shag carpet’ during a hurricane</a:t>
            </a:r>
          </a:p>
        </p:txBody>
      </p:sp>
      <p:sp>
        <p:nvSpPr>
          <p:cNvPr id="3" name="Text Placeholder 2"/>
          <p:cNvSpPr>
            <a:spLocks noGrp="1"/>
          </p:cNvSpPr>
          <p:nvPr>
            <p:ph type="body" idx="1"/>
          </p:nvPr>
        </p:nvSpPr>
        <p:spPr>
          <a:xfrm>
            <a:off x="1219200" y="2286000"/>
            <a:ext cx="10363200" cy="4343400"/>
          </a:xfrm>
        </p:spPr>
        <p:txBody>
          <a:bodyPr>
            <a:noAutofit/>
          </a:bodyPr>
          <a:lstStyle/>
          <a:p>
            <a:r>
              <a:rPr lang="en-US" sz="3200" dirty="0">
                <a:solidFill>
                  <a:schemeClr val="tx1"/>
                </a:solidFill>
              </a:rPr>
              <a:t>Wetland areas – broadly defined as the transitional spaces between aquatic and terrestrial environments – impede flooding in two </a:t>
            </a:r>
            <a:r>
              <a:rPr lang="en-US" sz="3200" dirty="0" err="1">
                <a:solidFill>
                  <a:schemeClr val="tx1"/>
                </a:solidFill>
              </a:rPr>
              <a:t>ways.The</a:t>
            </a:r>
            <a:r>
              <a:rPr lang="en-US" sz="3200" dirty="0">
                <a:solidFill>
                  <a:schemeClr val="tx1"/>
                </a:solidFill>
              </a:rPr>
              <a:t> freshwater type (like the kind you might find within Stone Harbor’s Bird Sanctuary, along a riverbank, at a cranberry bog in the Pinelands, or within the Cape May County Zoo) serve as a sponge, absorbing a million gallons of floodwater per acre before that floodwater can absorb your garage. To a lesser level, coastal wetlands do this, too, but they also work to weaken wave action.</a:t>
            </a:r>
          </a:p>
        </p:txBody>
      </p:sp>
    </p:spTree>
    <p:extLst>
      <p:ext uri="{BB962C8B-B14F-4D97-AF65-F5344CB8AC3E}">
        <p14:creationId xmlns:p14="http://schemas.microsoft.com/office/powerpoint/2010/main" val="1956970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12192000" cy="6871252"/>
          </a:xfrm>
          <a:prstGeom prst="rect">
            <a:avLst/>
          </a:prstGeom>
        </p:spPr>
      </p:pic>
    </p:spTree>
    <p:extLst>
      <p:ext uri="{BB962C8B-B14F-4D97-AF65-F5344CB8AC3E}">
        <p14:creationId xmlns:p14="http://schemas.microsoft.com/office/powerpoint/2010/main" val="396173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rgbClr val="00B0F0"/>
                </a:solidFill>
              </a:rPr>
              <a:t>What powers hurricanes?</a:t>
            </a:r>
            <a:endParaRPr lang="en-US" sz="6600" b="1" dirty="0">
              <a:solidFill>
                <a:srgbClr val="00B0F0"/>
              </a:solidFill>
            </a:endParaRPr>
          </a:p>
        </p:txBody>
      </p:sp>
      <p:sp>
        <p:nvSpPr>
          <p:cNvPr id="3" name="Content Placeholder 2"/>
          <p:cNvSpPr>
            <a:spLocks noGrp="1"/>
          </p:cNvSpPr>
          <p:nvPr>
            <p:ph idx="1"/>
          </p:nvPr>
        </p:nvSpPr>
        <p:spPr>
          <a:xfrm>
            <a:off x="381000" y="2133600"/>
            <a:ext cx="10972800" cy="4525963"/>
          </a:xfrm>
        </p:spPr>
        <p:txBody>
          <a:bodyPr>
            <a:normAutofit/>
          </a:bodyPr>
          <a:lstStyle/>
          <a:p>
            <a:r>
              <a:rPr lang="en-US" sz="3600" dirty="0"/>
              <a:t>Warm ocean waters and thunderstorms fuel power-hungry hurricanes.</a:t>
            </a:r>
          </a:p>
          <a:p>
            <a:pPr lvl="1"/>
            <a:r>
              <a:rPr lang="en-US" sz="3200" dirty="0" smtClean="0"/>
              <a:t>    </a:t>
            </a:r>
            <a:r>
              <a:rPr lang="en-US" sz="3200" dirty="0"/>
              <a:t>A pre-existing weather disturbance: A hurricane often starts out as a tropical wave.</a:t>
            </a:r>
          </a:p>
          <a:p>
            <a:pPr lvl="1"/>
            <a:r>
              <a:rPr lang="en-US" sz="3200" dirty="0"/>
              <a:t>    </a:t>
            </a:r>
            <a:r>
              <a:rPr lang="en-US" sz="3200" b="1" dirty="0">
                <a:solidFill>
                  <a:srgbClr val="FF0000"/>
                </a:solidFill>
                <a:effectLst>
                  <a:outerShdw blurRad="38100" dist="38100" dir="2700000" algn="tl">
                    <a:srgbClr val="000000">
                      <a:alpha val="43137"/>
                    </a:srgbClr>
                  </a:outerShdw>
                </a:effectLst>
              </a:rPr>
              <a:t>Warm water: </a:t>
            </a:r>
            <a:r>
              <a:rPr lang="en-US" sz="3200" dirty="0"/>
              <a:t>Water at least 26.5 degrees Celsius over a depth of 50 meters powers the storm.</a:t>
            </a:r>
          </a:p>
          <a:p>
            <a:pPr lvl="1"/>
            <a:r>
              <a:rPr lang="en-US" sz="3200" dirty="0"/>
              <a:t>    Thunderstorm activity: </a:t>
            </a:r>
            <a:r>
              <a:rPr lang="en-US" sz="3200" b="1" dirty="0">
                <a:solidFill>
                  <a:srgbClr val="FF0000"/>
                </a:solidFill>
              </a:rPr>
              <a:t>Thunderstorms turn ocean heat into hurricane fuel.</a:t>
            </a:r>
            <a:endParaRPr lang="en-US" b="1" dirty="0">
              <a:solidFill>
                <a:srgbClr val="FF0000"/>
              </a:solidFill>
            </a:endParaRPr>
          </a:p>
        </p:txBody>
      </p:sp>
    </p:spTree>
    <p:extLst>
      <p:ext uri="{BB962C8B-B14F-4D97-AF65-F5344CB8AC3E}">
        <p14:creationId xmlns:p14="http://schemas.microsoft.com/office/powerpoint/2010/main" val="112047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9226" y="76200"/>
            <a:ext cx="4482774" cy="1905000"/>
          </a:xfrm>
        </p:spPr>
        <p:txBody>
          <a:bodyPr/>
          <a:lstStyle/>
          <a:p>
            <a:r>
              <a:rPr lang="en-US" dirty="0" smtClean="0">
                <a:solidFill>
                  <a:srgbClr val="00B0F0"/>
                </a:solidFill>
              </a:rPr>
              <a:t>What about global warming?</a:t>
            </a:r>
            <a:endParaRPr lang="en-US" dirty="0">
              <a:solidFill>
                <a:srgbClr val="00B0F0"/>
              </a:solidFill>
            </a:endParaRPr>
          </a:p>
        </p:txBody>
      </p:sp>
      <p:pic>
        <p:nvPicPr>
          <p:cNvPr id="4" name="Content Placeholder 3"/>
          <p:cNvPicPr>
            <a:picLocks noGrp="1" noChangeAspect="1"/>
          </p:cNvPicPr>
          <p:nvPr>
            <p:ph idx="1"/>
          </p:nvPr>
        </p:nvPicPr>
        <p:blipFill>
          <a:blip r:embed="rId2"/>
          <a:stretch>
            <a:fillRect/>
          </a:stretch>
        </p:blipFill>
        <p:spPr>
          <a:xfrm>
            <a:off x="0" y="0"/>
            <a:ext cx="7709226" cy="6858000"/>
          </a:xfrm>
          <a:prstGeom prst="rect">
            <a:avLst/>
          </a:prstGeom>
        </p:spPr>
      </p:pic>
      <p:sp>
        <p:nvSpPr>
          <p:cNvPr id="5" name="TextBox 4"/>
          <p:cNvSpPr txBox="1"/>
          <p:nvPr/>
        </p:nvSpPr>
        <p:spPr>
          <a:xfrm>
            <a:off x="7772400" y="2133600"/>
            <a:ext cx="4419600" cy="2677656"/>
          </a:xfrm>
          <a:prstGeom prst="rect">
            <a:avLst/>
          </a:prstGeom>
          <a:noFill/>
        </p:spPr>
        <p:txBody>
          <a:bodyPr wrap="square" rtlCol="0">
            <a:spAutoFit/>
          </a:bodyPr>
          <a:lstStyle/>
          <a:p>
            <a:r>
              <a:rPr lang="en-US" sz="2400" dirty="0" smtClean="0"/>
              <a:t>Warmer ocean temperatures (they are getting warmer) should add warmth to the air and add to increased humidity. This should provide more “hurricane fuel.” This should produce stronger hurricanes.</a:t>
            </a:r>
            <a:endParaRPr lang="en-US" sz="2400" dirty="0"/>
          </a:p>
        </p:txBody>
      </p:sp>
    </p:spTree>
    <p:extLst>
      <p:ext uri="{BB962C8B-B14F-4D97-AF65-F5344CB8AC3E}">
        <p14:creationId xmlns:p14="http://schemas.microsoft.com/office/powerpoint/2010/main" val="4022706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60062"/>
          </a:xfrm>
        </p:spPr>
        <p:txBody>
          <a:bodyPr>
            <a:normAutofit fontScale="90000"/>
          </a:bodyPr>
          <a:lstStyle/>
          <a:p>
            <a:r>
              <a:rPr lang="en-US" b="1" dirty="0" smtClean="0">
                <a:solidFill>
                  <a:srgbClr val="00B0F0"/>
                </a:solidFill>
              </a:rPr>
              <a:t>The trend is that the frequency of severe hurricanes has been increasing</a:t>
            </a:r>
            <a:endParaRPr lang="en-US" b="1" dirty="0">
              <a:solidFill>
                <a:srgbClr val="00B0F0"/>
              </a:solidFill>
            </a:endParaRPr>
          </a:p>
        </p:txBody>
      </p:sp>
      <p:pic>
        <p:nvPicPr>
          <p:cNvPr id="4" name="Content Placeholder 3"/>
          <p:cNvPicPr>
            <a:picLocks noGrp="1" noChangeAspect="1"/>
          </p:cNvPicPr>
          <p:nvPr>
            <p:ph idx="1"/>
          </p:nvPr>
        </p:nvPicPr>
        <p:blipFill>
          <a:blip r:embed="rId2"/>
          <a:stretch>
            <a:fillRect/>
          </a:stretch>
        </p:blipFill>
        <p:spPr>
          <a:xfrm>
            <a:off x="0" y="1260062"/>
            <a:ext cx="12192000" cy="5588000"/>
          </a:xfrm>
          <a:prstGeom prst="rect">
            <a:avLst/>
          </a:prstGeom>
        </p:spPr>
      </p:pic>
    </p:spTree>
    <p:extLst>
      <p:ext uri="{BB962C8B-B14F-4D97-AF65-F5344CB8AC3E}">
        <p14:creationId xmlns:p14="http://schemas.microsoft.com/office/powerpoint/2010/main" val="163794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Landfall of Stronger Hurricanes Produces:</a:t>
            </a:r>
            <a:endParaRPr lang="en-US" b="1" dirty="0">
              <a:solidFill>
                <a:srgbClr val="00B0F0"/>
              </a:solidFill>
            </a:endParaRPr>
          </a:p>
        </p:txBody>
      </p:sp>
      <p:sp>
        <p:nvSpPr>
          <p:cNvPr id="3" name="Content Placeholder 2"/>
          <p:cNvSpPr>
            <a:spLocks noGrp="1"/>
          </p:cNvSpPr>
          <p:nvPr>
            <p:ph idx="1"/>
          </p:nvPr>
        </p:nvSpPr>
        <p:spPr>
          <a:xfrm>
            <a:off x="609600" y="2209800"/>
            <a:ext cx="10972800" cy="4648200"/>
          </a:xfrm>
        </p:spPr>
        <p:txBody>
          <a:bodyPr/>
          <a:lstStyle/>
          <a:p>
            <a:r>
              <a:rPr lang="en-US" dirty="0" smtClean="0"/>
              <a:t>Faster, stronger winds = more serious damage to structures</a:t>
            </a:r>
          </a:p>
          <a:p>
            <a:r>
              <a:rPr lang="en-US" dirty="0" smtClean="0"/>
              <a:t>Higher storm surges = more damage over a larger area</a:t>
            </a:r>
          </a:p>
          <a:p>
            <a:r>
              <a:rPr lang="en-US" dirty="0" smtClean="0"/>
              <a:t>What in human terms?</a:t>
            </a:r>
          </a:p>
          <a:p>
            <a:pPr lvl="1"/>
            <a:r>
              <a:rPr lang="en-US" dirty="0" smtClean="0"/>
              <a:t>More displaced persons</a:t>
            </a:r>
          </a:p>
          <a:p>
            <a:pPr lvl="1"/>
            <a:r>
              <a:rPr lang="en-US" dirty="0" smtClean="0"/>
              <a:t>More deaths</a:t>
            </a:r>
          </a:p>
          <a:p>
            <a:pPr lvl="1"/>
            <a:r>
              <a:rPr lang="en-US" dirty="0" smtClean="0"/>
              <a:t>More disease</a:t>
            </a:r>
          </a:p>
          <a:p>
            <a:pPr lvl="1"/>
            <a:r>
              <a:rPr lang="en-US" dirty="0" smtClean="0"/>
              <a:t>Huge claims on insurance companies</a:t>
            </a:r>
            <a:endParaRPr lang="en-US" dirty="0"/>
          </a:p>
        </p:txBody>
      </p:sp>
    </p:spTree>
    <p:extLst>
      <p:ext uri="{BB962C8B-B14F-4D97-AF65-F5344CB8AC3E}">
        <p14:creationId xmlns:p14="http://schemas.microsoft.com/office/powerpoint/2010/main" val="2475783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565"/>
            <a:ext cx="10972800" cy="1143000"/>
          </a:xfrm>
        </p:spPr>
        <p:txBody>
          <a:bodyPr>
            <a:normAutofit/>
          </a:bodyPr>
          <a:lstStyle/>
          <a:p>
            <a:r>
              <a:rPr lang="en-US" sz="4800" b="1" dirty="0" smtClean="0">
                <a:solidFill>
                  <a:srgbClr val="00B0F0"/>
                </a:solidFill>
              </a:rPr>
              <a:t>Where do tropical cyclones tend to form?</a:t>
            </a:r>
            <a:endParaRPr lang="en-US" sz="4800" b="1" dirty="0">
              <a:solidFill>
                <a:srgbClr val="00B0F0"/>
              </a:solidFill>
            </a:endParaRPr>
          </a:p>
        </p:txBody>
      </p:sp>
      <p:pic>
        <p:nvPicPr>
          <p:cNvPr id="4" name="Content Placeholder 3"/>
          <p:cNvPicPr>
            <a:picLocks noGrp="1" noChangeAspect="1"/>
          </p:cNvPicPr>
          <p:nvPr>
            <p:ph idx="1"/>
          </p:nvPr>
        </p:nvPicPr>
        <p:blipFill rotWithShape="1">
          <a:blip r:embed="rId2"/>
          <a:srcRect t="3887" b="5423"/>
          <a:stretch/>
        </p:blipFill>
        <p:spPr>
          <a:xfrm>
            <a:off x="685800" y="940593"/>
            <a:ext cx="10820400" cy="5917407"/>
          </a:xfrm>
          <a:prstGeom prst="rect">
            <a:avLst/>
          </a:prstGeom>
        </p:spPr>
      </p:pic>
    </p:spTree>
    <p:extLst>
      <p:ext uri="{BB962C8B-B14F-4D97-AF65-F5344CB8AC3E}">
        <p14:creationId xmlns:p14="http://schemas.microsoft.com/office/powerpoint/2010/main" val="371584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67200"/>
            <a:ext cx="10363200" cy="1362075"/>
          </a:xfrm>
        </p:spPr>
        <p:txBody>
          <a:bodyPr/>
          <a:lstStyle/>
          <a:p>
            <a:r>
              <a:rPr lang="en-US" dirty="0" smtClean="0">
                <a:latin typeface="Mouth Breather BB" panose="020B0603050302020204" pitchFamily="34" charset="0"/>
              </a:rPr>
              <a:t>What happens when hurricanes make landfall?</a:t>
            </a:r>
            <a:endParaRPr lang="en-US" dirty="0">
              <a:latin typeface="Mouth Breather BB" panose="020B0603050302020204" pitchFamily="34" charset="0"/>
            </a:endParaRPr>
          </a:p>
        </p:txBody>
      </p:sp>
      <p:sp>
        <p:nvSpPr>
          <p:cNvPr id="3" name="Text Placeholder 2"/>
          <p:cNvSpPr>
            <a:spLocks noGrp="1"/>
          </p:cNvSpPr>
          <p:nvPr>
            <p:ph type="body" idx="1"/>
          </p:nvPr>
        </p:nvSpPr>
        <p:spPr>
          <a:xfrm>
            <a:off x="1066800" y="2362200"/>
            <a:ext cx="10363200" cy="1500187"/>
          </a:xfrm>
        </p:spPr>
        <p:txBody>
          <a:bodyPr>
            <a:normAutofit/>
          </a:bodyPr>
          <a:lstStyle/>
          <a:p>
            <a:r>
              <a:rPr lang="en-US" sz="2800" b="1" dirty="0" smtClean="0">
                <a:solidFill>
                  <a:srgbClr val="00B0F0"/>
                </a:solidFill>
                <a:effectLst>
                  <a:outerShdw blurRad="38100" dist="38100" dir="2700000" algn="tl">
                    <a:srgbClr val="000000">
                      <a:alpha val="43137"/>
                    </a:srgbClr>
                  </a:outerShdw>
                </a:effectLst>
              </a:rPr>
              <a:t>Let’s use hurricane Michael (October 2018) for an example</a:t>
            </a:r>
            <a:endParaRPr lang="en-US" sz="2800" b="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9811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hurricane</Template>
  <TotalTime>373</TotalTime>
  <Words>502</Words>
  <Application>Microsoft Office PowerPoint</Application>
  <PresentationFormat>Widescreen</PresentationFormat>
  <Paragraphs>45</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Mouth Breather BB</vt:lpstr>
      <vt:lpstr>YouMurderer BB</vt:lpstr>
      <vt:lpstr>Office Theme</vt:lpstr>
      <vt:lpstr>Climate Change and Hurricanes</vt:lpstr>
      <vt:lpstr>Formation </vt:lpstr>
      <vt:lpstr>PowerPoint Presentation</vt:lpstr>
      <vt:lpstr>What powers hurricanes?</vt:lpstr>
      <vt:lpstr>What about global warming?</vt:lpstr>
      <vt:lpstr>The trend is that the frequency of severe hurricanes has been increasing</vt:lpstr>
      <vt:lpstr>Landfall of Stronger Hurricanes Produces:</vt:lpstr>
      <vt:lpstr>Where do tropical cyclones tend to form?</vt:lpstr>
      <vt:lpstr>What happens when hurricanes make landfall?</vt:lpstr>
      <vt:lpstr>PowerPoint Presentation</vt:lpstr>
      <vt:lpstr>PowerPoint Presentation</vt:lpstr>
      <vt:lpstr>Some homes in Mexico Beach were completely carried away by towering storm surges </vt:lpstr>
      <vt:lpstr>Concrete slabs were all that was left in some parts of Mexico Beach after the hurricane brought strong winds and storm surge</vt:lpstr>
      <vt:lpstr>Search-and-rescue teams fanned out on Thursday across Mexico Beach to reach trapped people by Michael</vt:lpstr>
      <vt:lpstr>Destruction and Death</vt:lpstr>
      <vt:lpstr>Cost estimates</vt:lpstr>
      <vt:lpstr>PowerPoint Presentation</vt:lpstr>
      <vt:lpstr>PowerPoint Presentation</vt:lpstr>
      <vt:lpstr>PowerPoint Presentation</vt:lpstr>
      <vt:lpstr>PowerPoint Presentation</vt:lpstr>
      <vt:lpstr>Who/what, besides humans, was affected by the hurricane?</vt:lpstr>
      <vt:lpstr>Some animals die, some are injured, some find themselves transplanted to strange places.</vt:lpstr>
      <vt:lpstr>Before and After</vt:lpstr>
      <vt:lpstr>Damaged wetland</vt:lpstr>
      <vt:lpstr>PowerPoint Presentation</vt:lpstr>
      <vt:lpstr>Coastal wetlands can act like ‘shag carpet’ during a hurricane</vt:lpstr>
    </vt:vector>
  </TitlesOfParts>
  <Company>University of Missouri St. Louis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and Hurricanes</dc:title>
  <dc:creator>Joseph Naumann</dc:creator>
  <cp:lastModifiedBy>Joseph Naumann</cp:lastModifiedBy>
  <cp:revision>18</cp:revision>
  <dcterms:created xsi:type="dcterms:W3CDTF">2018-10-13T14:47:04Z</dcterms:created>
  <dcterms:modified xsi:type="dcterms:W3CDTF">2018-10-13T21:01:15Z</dcterms:modified>
</cp:coreProperties>
</file>