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handoutMasterIdLst>
    <p:handoutMasterId r:id="rId34"/>
  </p:handoutMasterIdLst>
  <p:sldIdLst>
    <p:sldId id="256" r:id="rId2"/>
    <p:sldId id="377" r:id="rId3"/>
    <p:sldId id="378" r:id="rId4"/>
    <p:sldId id="379" r:id="rId5"/>
    <p:sldId id="380" r:id="rId6"/>
    <p:sldId id="381" r:id="rId7"/>
    <p:sldId id="382" r:id="rId8"/>
    <p:sldId id="369" r:id="rId9"/>
    <p:sldId id="375" r:id="rId10"/>
    <p:sldId id="376" r:id="rId11"/>
    <p:sldId id="257" r:id="rId12"/>
    <p:sldId id="258" r:id="rId13"/>
    <p:sldId id="274" r:id="rId14"/>
    <p:sldId id="277" r:id="rId15"/>
    <p:sldId id="345" r:id="rId16"/>
    <p:sldId id="346" r:id="rId17"/>
    <p:sldId id="365" r:id="rId18"/>
    <p:sldId id="278" r:id="rId19"/>
    <p:sldId id="279" r:id="rId20"/>
    <p:sldId id="283" r:id="rId21"/>
    <p:sldId id="285" r:id="rId22"/>
    <p:sldId id="286" r:id="rId23"/>
    <p:sldId id="288" r:id="rId24"/>
    <p:sldId id="289" r:id="rId25"/>
    <p:sldId id="290" r:id="rId26"/>
    <p:sldId id="291" r:id="rId27"/>
    <p:sldId id="293" r:id="rId28"/>
    <p:sldId id="294" r:id="rId29"/>
    <p:sldId id="297" r:id="rId30"/>
    <p:sldId id="298" r:id="rId31"/>
    <p:sldId id="303" r:id="rId32"/>
    <p:sldId id="374" r:id="rId33"/>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C00"/>
    <a:srgbClr val="336600"/>
    <a:srgbClr val="9933FF"/>
    <a:srgbClr val="9966FF"/>
    <a:srgbClr val="000000"/>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8" autoAdjust="0"/>
    <p:restoredTop sz="94660"/>
  </p:normalViewPr>
  <p:slideViewPr>
    <p:cSldViewPr>
      <p:cViewPr varScale="1">
        <p:scale>
          <a:sx n="75" d="100"/>
          <a:sy n="75" d="100"/>
        </p:scale>
        <p:origin x="456"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smtClean="0">
                <a:latin typeface="Arial" pitchFamily="34" charset="0"/>
              </a:defRPr>
            </a:lvl1pPr>
          </a:lstStyle>
          <a:p>
            <a:pPr>
              <a:defRPr/>
            </a:pPr>
            <a:endParaRPr lang="en-US" altLang="en-US"/>
          </a:p>
        </p:txBody>
      </p:sp>
      <p:sp>
        <p:nvSpPr>
          <p:cNvPr id="19149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smtClean="0">
                <a:latin typeface="Arial" pitchFamily="34" charset="0"/>
              </a:defRPr>
            </a:lvl1pPr>
          </a:lstStyle>
          <a:p>
            <a:pPr>
              <a:defRPr/>
            </a:pPr>
            <a:endParaRPr lang="en-US" altLang="en-US"/>
          </a:p>
        </p:txBody>
      </p:sp>
      <p:sp>
        <p:nvSpPr>
          <p:cNvPr id="19149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smtClean="0">
                <a:latin typeface="Arial" pitchFamily="34" charset="0"/>
              </a:defRPr>
            </a:lvl1pPr>
          </a:lstStyle>
          <a:p>
            <a:pPr>
              <a:defRPr/>
            </a:pPr>
            <a:endParaRPr lang="en-US" altLang="en-US"/>
          </a:p>
        </p:txBody>
      </p:sp>
      <p:sp>
        <p:nvSpPr>
          <p:cNvPr id="19149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Arial" panose="020B0604020202020204" pitchFamily="34" charset="0"/>
              </a:defRPr>
            </a:lvl1pPr>
          </a:lstStyle>
          <a:p>
            <a:fld id="{B6E00AC5-6C0A-4C7E-BB33-6A7895E7A7C9}" type="slidenum">
              <a:rPr lang="en-US" altLang="en-US"/>
              <a:pPr/>
              <a:t>‹#›</a:t>
            </a:fld>
            <a:endParaRPr lang="en-US" altLang="en-US"/>
          </a:p>
        </p:txBody>
      </p:sp>
    </p:spTree>
    <p:extLst>
      <p:ext uri="{BB962C8B-B14F-4D97-AF65-F5344CB8AC3E}">
        <p14:creationId xmlns:p14="http://schemas.microsoft.com/office/powerpoint/2010/main" val="326964604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1" y="0"/>
            <a:ext cx="12198351" cy="6851650"/>
            <a:chOff x="1" y="0"/>
            <a:chExt cx="5763" cy="4316"/>
          </a:xfrm>
        </p:grpSpPr>
        <p:sp>
          <p:nvSpPr>
            <p:cNvPr id="5" name="Freeform 1027"/>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6" name="Freeform 1028"/>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 name="Freeform 1029"/>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8" name="Group 1030"/>
            <p:cNvGrpSpPr>
              <a:grpSpLocks/>
            </p:cNvGrpSpPr>
            <p:nvPr/>
          </p:nvGrpSpPr>
          <p:grpSpPr bwMode="auto">
            <a:xfrm>
              <a:off x="288" y="0"/>
              <a:ext cx="5098" cy="4316"/>
              <a:chOff x="288" y="0"/>
              <a:chExt cx="5098" cy="4316"/>
            </a:xfrm>
          </p:grpSpPr>
          <p:sp>
            <p:nvSpPr>
              <p:cNvPr id="28" name="Freeform 1031"/>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9" name="Freeform 1032"/>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0" name="Freeform 1033"/>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1" name="Freeform 1034"/>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2" name="Freeform 1035"/>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3" name="Freeform 1036"/>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4" name="Freeform 1037"/>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5" name="Freeform 1038"/>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 name="Freeform 1039"/>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7" name="Freeform 1040"/>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8" name="Freeform 1041"/>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 name="Freeform 1042"/>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0" name="Freeform 1043"/>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9" name="Freeform 1044"/>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 name="Freeform 1045"/>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1" name="Freeform 1046"/>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2" name="Freeform 1047"/>
            <p:cNvSpPr>
              <a:spLocks/>
            </p:cNvSpPr>
            <p:nvPr/>
          </p:nvSpPr>
          <p:spPr bwMode="hidden">
            <a:xfrm>
              <a:off x="5041" y="0"/>
              <a:ext cx="719" cy="845"/>
            </a:xfrm>
            <a:custGeom>
              <a:avLst/>
              <a:gdLst>
                <a:gd name="T0" fmla="*/ 733 w 717"/>
                <a:gd name="T1" fmla="*/ 845 h 845"/>
                <a:gd name="T2" fmla="*/ 733 w 717"/>
                <a:gd name="T3" fmla="*/ 821 h 845"/>
                <a:gd name="T4" fmla="*/ 590 w 717"/>
                <a:gd name="T5" fmla="*/ 605 h 845"/>
                <a:gd name="T6" fmla="*/ 414 w 717"/>
                <a:gd name="T7" fmla="*/ 396 h 845"/>
                <a:gd name="T8" fmla="*/ 229 w 717"/>
                <a:gd name="T9" fmla="*/ 192 h 845"/>
                <a:gd name="T10" fmla="*/ 17 w 717"/>
                <a:gd name="T11" fmla="*/ 0 h 845"/>
                <a:gd name="T12" fmla="*/ 0 w 717"/>
                <a:gd name="T13" fmla="*/ 0 h 845"/>
                <a:gd name="T14" fmla="*/ 217 w 717"/>
                <a:gd name="T15" fmla="*/ 198 h 845"/>
                <a:gd name="T16" fmla="*/ 408 w 717"/>
                <a:gd name="T17" fmla="*/ 408 h 845"/>
                <a:gd name="T18" fmla="*/ 584 w 717"/>
                <a:gd name="T19" fmla="*/ 623 h 845"/>
                <a:gd name="T20" fmla="*/ 733 w 717"/>
                <a:gd name="T21" fmla="*/ 845 h 845"/>
                <a:gd name="T22" fmla="*/ 73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48"/>
            <p:cNvSpPr>
              <a:spLocks/>
            </p:cNvSpPr>
            <p:nvPr/>
          </p:nvSpPr>
          <p:spPr bwMode="hidden">
            <a:xfrm>
              <a:off x="5352" y="0"/>
              <a:ext cx="408" cy="414"/>
            </a:xfrm>
            <a:custGeom>
              <a:avLst/>
              <a:gdLst>
                <a:gd name="T0" fmla="*/ 415 w 407"/>
                <a:gd name="T1" fmla="*/ 414 h 414"/>
                <a:gd name="T2" fmla="*/ 415 w 407"/>
                <a:gd name="T3" fmla="*/ 396 h 414"/>
                <a:gd name="T4" fmla="*/ 230 w 407"/>
                <a:gd name="T5" fmla="*/ 192 h 414"/>
                <a:gd name="T6" fmla="*/ 12 w 407"/>
                <a:gd name="T7" fmla="*/ 0 h 414"/>
                <a:gd name="T8" fmla="*/ 0 w 407"/>
                <a:gd name="T9" fmla="*/ 0 h 414"/>
                <a:gd name="T10" fmla="*/ 108 w 407"/>
                <a:gd name="T11" fmla="*/ 102 h 414"/>
                <a:gd name="T12" fmla="*/ 224 w 407"/>
                <a:gd name="T13" fmla="*/ 204 h 414"/>
                <a:gd name="T14" fmla="*/ 415 w 407"/>
                <a:gd name="T15" fmla="*/ 414 h 414"/>
                <a:gd name="T16" fmla="*/ 41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049"/>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5" name="Freeform 1050"/>
            <p:cNvSpPr>
              <a:spLocks/>
            </p:cNvSpPr>
            <p:nvPr/>
          </p:nvSpPr>
          <p:spPr bwMode="hidden">
            <a:xfrm>
              <a:off x="6" y="0"/>
              <a:ext cx="588" cy="599"/>
            </a:xfrm>
            <a:custGeom>
              <a:avLst/>
              <a:gdLst>
                <a:gd name="T0" fmla="*/ 602 w 586"/>
                <a:gd name="T1" fmla="*/ 0 h 599"/>
                <a:gd name="T2" fmla="*/ 584 w 586"/>
                <a:gd name="T3" fmla="*/ 0 h 599"/>
                <a:gd name="T4" fmla="*/ 415 w 586"/>
                <a:gd name="T5" fmla="*/ 132 h 599"/>
                <a:gd name="T6" fmla="*/ 265 w 586"/>
                <a:gd name="T7" fmla="*/ 270 h 599"/>
                <a:gd name="T8" fmla="*/ 120 w 586"/>
                <a:gd name="T9" fmla="*/ 420 h 599"/>
                <a:gd name="T10" fmla="*/ 0 w 586"/>
                <a:gd name="T11" fmla="*/ 575 h 599"/>
                <a:gd name="T12" fmla="*/ 0 w 586"/>
                <a:gd name="T13" fmla="*/ 599 h 599"/>
                <a:gd name="T14" fmla="*/ 120 w 586"/>
                <a:gd name="T15" fmla="*/ 432 h 599"/>
                <a:gd name="T16" fmla="*/ 265 w 586"/>
                <a:gd name="T17" fmla="*/ 282 h 599"/>
                <a:gd name="T18" fmla="*/ 421 w 586"/>
                <a:gd name="T19" fmla="*/ 138 h 599"/>
                <a:gd name="T20" fmla="*/ 602 w 586"/>
                <a:gd name="T21" fmla="*/ 0 h 599"/>
                <a:gd name="T22" fmla="*/ 60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051"/>
            <p:cNvSpPr>
              <a:spLocks/>
            </p:cNvSpPr>
            <p:nvPr/>
          </p:nvSpPr>
          <p:spPr bwMode="hidden">
            <a:xfrm>
              <a:off x="6" y="0"/>
              <a:ext cx="270" cy="252"/>
            </a:xfrm>
            <a:custGeom>
              <a:avLst/>
              <a:gdLst>
                <a:gd name="T0" fmla="*/ 277 w 269"/>
                <a:gd name="T1" fmla="*/ 0 h 252"/>
                <a:gd name="T2" fmla="*/ 25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7 w 269"/>
                <a:gd name="T15" fmla="*/ 0 h 252"/>
                <a:gd name="T16" fmla="*/ 27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Line 1052"/>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053"/>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054"/>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 name="Group 1055"/>
            <p:cNvGrpSpPr>
              <a:grpSpLocks/>
            </p:cNvGrpSpPr>
            <p:nvPr/>
          </p:nvGrpSpPr>
          <p:grpSpPr bwMode="auto">
            <a:xfrm>
              <a:off x="1" y="392"/>
              <a:ext cx="5758" cy="1571"/>
              <a:chOff x="1" y="392"/>
              <a:chExt cx="5758" cy="1571"/>
            </a:xfrm>
          </p:grpSpPr>
          <p:sp>
            <p:nvSpPr>
              <p:cNvPr id="23" name="Line 1056"/>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1057"/>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1058"/>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1059"/>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060"/>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 name="Line 1061"/>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062"/>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7559" name="Rectangle 1063"/>
          <p:cNvSpPr>
            <a:spLocks noGrp="1" noChangeArrowheads="1"/>
          </p:cNvSpPr>
          <p:nvPr>
            <p:ph type="ctrTitle" sz="quarter"/>
          </p:nvPr>
        </p:nvSpPr>
        <p:spPr>
          <a:xfrm>
            <a:off x="914400" y="1692276"/>
            <a:ext cx="10363200" cy="1736725"/>
          </a:xfrm>
        </p:spPr>
        <p:txBody>
          <a:bodyPr anchor="b"/>
          <a:lstStyle>
            <a:lvl1pPr>
              <a:defRPr sz="5400"/>
            </a:lvl1pPr>
          </a:lstStyle>
          <a:p>
            <a:r>
              <a:rPr lang="en-US"/>
              <a:t>Click to edit Master title style</a:t>
            </a:r>
          </a:p>
        </p:txBody>
      </p:sp>
      <p:sp>
        <p:nvSpPr>
          <p:cNvPr id="107560" name="Rectangle 1064"/>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1065"/>
          <p:cNvSpPr>
            <a:spLocks noGrp="1" noChangeArrowheads="1"/>
          </p:cNvSpPr>
          <p:nvPr>
            <p:ph type="dt" sz="quarter" idx="10"/>
          </p:nvPr>
        </p:nvSpPr>
        <p:spPr/>
        <p:txBody>
          <a:bodyPr/>
          <a:lstStyle>
            <a:lvl1pPr>
              <a:defRPr smtClean="0"/>
            </a:lvl1pPr>
          </a:lstStyle>
          <a:p>
            <a:pPr>
              <a:defRPr/>
            </a:pPr>
            <a:endParaRPr lang="en-US" altLang="en-US"/>
          </a:p>
        </p:txBody>
      </p:sp>
      <p:sp>
        <p:nvSpPr>
          <p:cNvPr id="42" name="Rectangle 1066"/>
          <p:cNvSpPr>
            <a:spLocks noGrp="1" noChangeArrowheads="1"/>
          </p:cNvSpPr>
          <p:nvPr>
            <p:ph type="ftr" sz="quarter" idx="11"/>
          </p:nvPr>
        </p:nvSpPr>
        <p:spPr/>
        <p:txBody>
          <a:bodyPr/>
          <a:lstStyle>
            <a:lvl1pPr>
              <a:defRPr smtClean="0"/>
            </a:lvl1pPr>
          </a:lstStyle>
          <a:p>
            <a:pPr>
              <a:defRPr/>
            </a:pPr>
            <a:endParaRPr lang="en-US" altLang="en-US"/>
          </a:p>
        </p:txBody>
      </p:sp>
      <p:sp>
        <p:nvSpPr>
          <p:cNvPr id="43" name="Rectangle 1067"/>
          <p:cNvSpPr>
            <a:spLocks noGrp="1" noChangeArrowheads="1"/>
          </p:cNvSpPr>
          <p:nvPr>
            <p:ph type="sldNum" sz="quarter" idx="12"/>
          </p:nvPr>
        </p:nvSpPr>
        <p:spPr/>
        <p:txBody>
          <a:bodyPr/>
          <a:lstStyle>
            <a:lvl1pPr>
              <a:defRPr/>
            </a:lvl1pPr>
          </a:lstStyle>
          <a:p>
            <a:fld id="{B2C602FA-E4DF-4F9A-B329-2F9EDC953100}" type="slidenum">
              <a:rPr lang="en-US" altLang="en-US"/>
              <a:pPr/>
              <a:t>‹#›</a:t>
            </a:fld>
            <a:endParaRPr lang="en-US" altLang="en-US"/>
          </a:p>
        </p:txBody>
      </p:sp>
    </p:spTree>
    <p:extLst>
      <p:ext uri="{BB962C8B-B14F-4D97-AF65-F5344CB8AC3E}">
        <p14:creationId xmlns:p14="http://schemas.microsoft.com/office/powerpoint/2010/main" val="4245856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p:cNvSpPr>
            <a:spLocks noGrp="1" noChangeArrowheads="1"/>
          </p:cNvSpPr>
          <p:nvPr>
            <p:ph type="sldNum" sz="quarter" idx="12"/>
          </p:nvPr>
        </p:nvSpPr>
        <p:spPr>
          <a:ln/>
        </p:spPr>
        <p:txBody>
          <a:bodyPr/>
          <a:lstStyle>
            <a:lvl1pPr>
              <a:defRPr/>
            </a:lvl1pPr>
          </a:lstStyle>
          <a:p>
            <a:fld id="{9BDC1460-7F25-4560-8EE8-8EC0D2CB375C}" type="slidenum">
              <a:rPr lang="en-US" altLang="en-US"/>
              <a:pPr/>
              <a:t>‹#›</a:t>
            </a:fld>
            <a:endParaRPr lang="en-US" altLang="en-US"/>
          </a:p>
        </p:txBody>
      </p:sp>
    </p:spTree>
    <p:extLst>
      <p:ext uri="{BB962C8B-B14F-4D97-AF65-F5344CB8AC3E}">
        <p14:creationId xmlns:p14="http://schemas.microsoft.com/office/powerpoint/2010/main" val="749980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p:cNvSpPr>
            <a:spLocks noGrp="1" noChangeArrowheads="1"/>
          </p:cNvSpPr>
          <p:nvPr>
            <p:ph type="sldNum" sz="quarter" idx="12"/>
          </p:nvPr>
        </p:nvSpPr>
        <p:spPr>
          <a:ln/>
        </p:spPr>
        <p:txBody>
          <a:bodyPr/>
          <a:lstStyle>
            <a:lvl1pPr>
              <a:defRPr/>
            </a:lvl1pPr>
          </a:lstStyle>
          <a:p>
            <a:fld id="{11BB2DD8-AF6F-41BD-AAE7-FF390CB35E39}" type="slidenum">
              <a:rPr lang="en-US" altLang="en-US"/>
              <a:pPr/>
              <a:t>‹#›</a:t>
            </a:fld>
            <a:endParaRPr lang="en-US" altLang="en-US"/>
          </a:p>
        </p:txBody>
      </p:sp>
    </p:spTree>
    <p:extLst>
      <p:ext uri="{BB962C8B-B14F-4D97-AF65-F5344CB8AC3E}">
        <p14:creationId xmlns:p14="http://schemas.microsoft.com/office/powerpoint/2010/main" val="2514298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109728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41763"/>
            <a:ext cx="109728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p:cNvSpPr>
            <a:spLocks noGrp="1" noChangeArrowheads="1"/>
          </p:cNvSpPr>
          <p:nvPr>
            <p:ph type="sldNum" sz="quarter" idx="12"/>
          </p:nvPr>
        </p:nvSpPr>
        <p:spPr>
          <a:ln/>
        </p:spPr>
        <p:txBody>
          <a:bodyPr/>
          <a:lstStyle>
            <a:lvl1pPr>
              <a:defRPr/>
            </a:lvl1pPr>
          </a:lstStyle>
          <a:p>
            <a:fld id="{7ED2D7EE-AA5B-4E64-B3FF-5A76E3B67A68}" type="slidenum">
              <a:rPr lang="en-US" altLang="en-US"/>
              <a:pPr/>
              <a:t>‹#›</a:t>
            </a:fld>
            <a:endParaRPr lang="en-US" altLang="en-US"/>
          </a:p>
        </p:txBody>
      </p:sp>
    </p:spTree>
    <p:extLst>
      <p:ext uri="{BB962C8B-B14F-4D97-AF65-F5344CB8AC3E}">
        <p14:creationId xmlns:p14="http://schemas.microsoft.com/office/powerpoint/2010/main" val="2743406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p:cNvSpPr>
            <a:spLocks noGrp="1" noChangeArrowheads="1"/>
          </p:cNvSpPr>
          <p:nvPr>
            <p:ph type="sldNum" sz="quarter" idx="12"/>
          </p:nvPr>
        </p:nvSpPr>
        <p:spPr>
          <a:ln/>
        </p:spPr>
        <p:txBody>
          <a:bodyPr/>
          <a:lstStyle>
            <a:lvl1pPr>
              <a:defRPr/>
            </a:lvl1pPr>
          </a:lstStyle>
          <a:p>
            <a:fld id="{57E6507A-CACA-406B-AA4B-34CB3B8DD612}" type="slidenum">
              <a:rPr lang="en-US" altLang="en-US"/>
              <a:pPr/>
              <a:t>‹#›</a:t>
            </a:fld>
            <a:endParaRPr lang="en-US" altLang="en-US"/>
          </a:p>
        </p:txBody>
      </p:sp>
    </p:spTree>
    <p:extLst>
      <p:ext uri="{BB962C8B-B14F-4D97-AF65-F5344CB8AC3E}">
        <p14:creationId xmlns:p14="http://schemas.microsoft.com/office/powerpoint/2010/main" val="3950443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2"/>
          <p:cNvSpPr>
            <a:spLocks noGrp="1" noChangeArrowheads="1"/>
          </p:cNvSpPr>
          <p:nvPr>
            <p:ph type="sldNum" sz="quarter" idx="12"/>
          </p:nvPr>
        </p:nvSpPr>
        <p:spPr>
          <a:ln/>
        </p:spPr>
        <p:txBody>
          <a:bodyPr/>
          <a:lstStyle>
            <a:lvl1pPr>
              <a:defRPr/>
            </a:lvl1pPr>
          </a:lstStyle>
          <a:p>
            <a:fld id="{49B5E81F-4400-4E0C-AE40-A559242CA596}" type="slidenum">
              <a:rPr lang="en-US" altLang="en-US"/>
              <a:pPr/>
              <a:t>‹#›</a:t>
            </a:fld>
            <a:endParaRPr lang="en-US" altLang="en-US"/>
          </a:p>
        </p:txBody>
      </p:sp>
    </p:spTree>
    <p:extLst>
      <p:ext uri="{BB962C8B-B14F-4D97-AF65-F5344CB8AC3E}">
        <p14:creationId xmlns:p14="http://schemas.microsoft.com/office/powerpoint/2010/main" val="1024076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p:cNvSpPr>
            <a:spLocks noGrp="1" noChangeArrowheads="1"/>
          </p:cNvSpPr>
          <p:nvPr>
            <p:ph type="sldNum" sz="quarter" idx="12"/>
          </p:nvPr>
        </p:nvSpPr>
        <p:spPr>
          <a:ln/>
        </p:spPr>
        <p:txBody>
          <a:bodyPr/>
          <a:lstStyle>
            <a:lvl1pPr>
              <a:defRPr/>
            </a:lvl1pPr>
          </a:lstStyle>
          <a:p>
            <a:fld id="{E197391A-B885-4553-B675-CEB46CEEA5B3}" type="slidenum">
              <a:rPr lang="en-US" altLang="en-US"/>
              <a:pPr/>
              <a:t>‹#›</a:t>
            </a:fld>
            <a:endParaRPr lang="en-US" altLang="en-US"/>
          </a:p>
        </p:txBody>
      </p:sp>
    </p:spTree>
    <p:extLst>
      <p:ext uri="{BB962C8B-B14F-4D97-AF65-F5344CB8AC3E}">
        <p14:creationId xmlns:p14="http://schemas.microsoft.com/office/powerpoint/2010/main" val="1206208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1"/>
            <a:ext cx="53848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41763"/>
            <a:ext cx="53848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0"/>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41"/>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42"/>
          <p:cNvSpPr>
            <a:spLocks noGrp="1" noChangeArrowheads="1"/>
          </p:cNvSpPr>
          <p:nvPr>
            <p:ph type="sldNum" sz="quarter" idx="12"/>
          </p:nvPr>
        </p:nvSpPr>
        <p:spPr>
          <a:ln/>
        </p:spPr>
        <p:txBody>
          <a:bodyPr/>
          <a:lstStyle>
            <a:lvl1pPr>
              <a:defRPr/>
            </a:lvl1pPr>
          </a:lstStyle>
          <a:p>
            <a:fld id="{E655F61E-30BE-451C-B539-7F50C2AC2EAB}" type="slidenum">
              <a:rPr lang="en-US" altLang="en-US"/>
              <a:pPr/>
              <a:t>‹#›</a:t>
            </a:fld>
            <a:endParaRPr lang="en-US" altLang="en-US"/>
          </a:p>
        </p:txBody>
      </p:sp>
    </p:spTree>
    <p:extLst>
      <p:ext uri="{BB962C8B-B14F-4D97-AF65-F5344CB8AC3E}">
        <p14:creationId xmlns:p14="http://schemas.microsoft.com/office/powerpoint/2010/main" val="735460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1"/>
            <a:ext cx="5384800" cy="4530725"/>
          </a:xfrm>
        </p:spPr>
        <p:txBody>
          <a:bodyPr/>
          <a:lstStyle/>
          <a:p>
            <a:pPr lvl="0"/>
            <a:endParaRPr lang="en-US" noProof="0" smtClean="0"/>
          </a:p>
        </p:txBody>
      </p:sp>
      <p:sp>
        <p:nvSpPr>
          <p:cNvPr id="5" name="Rectangle 4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p:cNvSpPr>
            <a:spLocks noGrp="1" noChangeArrowheads="1"/>
          </p:cNvSpPr>
          <p:nvPr>
            <p:ph type="sldNum" sz="quarter" idx="12"/>
          </p:nvPr>
        </p:nvSpPr>
        <p:spPr>
          <a:ln/>
        </p:spPr>
        <p:txBody>
          <a:bodyPr/>
          <a:lstStyle>
            <a:lvl1pPr>
              <a:defRPr/>
            </a:lvl1pPr>
          </a:lstStyle>
          <a:p>
            <a:fld id="{66E30D5B-7262-4122-B489-3214D8DFA2E9}" type="slidenum">
              <a:rPr lang="en-US" altLang="en-US"/>
              <a:pPr/>
              <a:t>‹#›</a:t>
            </a:fld>
            <a:endParaRPr lang="en-US" altLang="en-US"/>
          </a:p>
        </p:txBody>
      </p:sp>
    </p:spTree>
    <p:extLst>
      <p:ext uri="{BB962C8B-B14F-4D97-AF65-F5344CB8AC3E}">
        <p14:creationId xmlns:p14="http://schemas.microsoft.com/office/powerpoint/2010/main" val="937451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p:cNvSpPr>
            <a:spLocks noGrp="1" noChangeArrowheads="1"/>
          </p:cNvSpPr>
          <p:nvPr>
            <p:ph type="sldNum" sz="quarter" idx="12"/>
          </p:nvPr>
        </p:nvSpPr>
        <p:spPr>
          <a:ln/>
        </p:spPr>
        <p:txBody>
          <a:bodyPr/>
          <a:lstStyle>
            <a:lvl1pPr>
              <a:defRPr/>
            </a:lvl1pPr>
          </a:lstStyle>
          <a:p>
            <a:fld id="{6B7978A4-D048-4F91-B17D-7396E971E5CE}" type="slidenum">
              <a:rPr lang="en-US" altLang="en-US"/>
              <a:pPr/>
              <a:t>‹#›</a:t>
            </a:fld>
            <a:endParaRPr lang="en-US" altLang="en-US"/>
          </a:p>
        </p:txBody>
      </p:sp>
    </p:spTree>
    <p:extLst>
      <p:ext uri="{BB962C8B-B14F-4D97-AF65-F5344CB8AC3E}">
        <p14:creationId xmlns:p14="http://schemas.microsoft.com/office/powerpoint/2010/main" val="2260107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p:cNvSpPr>
            <a:spLocks noGrp="1" noChangeArrowheads="1"/>
          </p:cNvSpPr>
          <p:nvPr>
            <p:ph type="sldNum" sz="quarter" idx="12"/>
          </p:nvPr>
        </p:nvSpPr>
        <p:spPr>
          <a:ln/>
        </p:spPr>
        <p:txBody>
          <a:bodyPr/>
          <a:lstStyle>
            <a:lvl1pPr>
              <a:defRPr/>
            </a:lvl1pPr>
          </a:lstStyle>
          <a:p>
            <a:fld id="{2F2DF4D2-DD35-4D15-BE35-5BFD39F98074}" type="slidenum">
              <a:rPr lang="en-US" altLang="en-US"/>
              <a:pPr/>
              <a:t>‹#›</a:t>
            </a:fld>
            <a:endParaRPr lang="en-US" altLang="en-US"/>
          </a:p>
        </p:txBody>
      </p:sp>
    </p:spTree>
    <p:extLst>
      <p:ext uri="{BB962C8B-B14F-4D97-AF65-F5344CB8AC3E}">
        <p14:creationId xmlns:p14="http://schemas.microsoft.com/office/powerpoint/2010/main" val="607161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p:cNvSpPr>
            <a:spLocks noGrp="1" noChangeArrowheads="1"/>
          </p:cNvSpPr>
          <p:nvPr>
            <p:ph type="sldNum" sz="quarter" idx="12"/>
          </p:nvPr>
        </p:nvSpPr>
        <p:spPr>
          <a:ln/>
        </p:spPr>
        <p:txBody>
          <a:bodyPr/>
          <a:lstStyle>
            <a:lvl1pPr>
              <a:defRPr/>
            </a:lvl1pPr>
          </a:lstStyle>
          <a:p>
            <a:fld id="{E6D6CE0B-3440-4571-A966-5B7EE8CD9B96}" type="slidenum">
              <a:rPr lang="en-US" altLang="en-US"/>
              <a:pPr/>
              <a:t>‹#›</a:t>
            </a:fld>
            <a:endParaRPr lang="en-US" altLang="en-US"/>
          </a:p>
        </p:txBody>
      </p:sp>
    </p:spTree>
    <p:extLst>
      <p:ext uri="{BB962C8B-B14F-4D97-AF65-F5344CB8AC3E}">
        <p14:creationId xmlns:p14="http://schemas.microsoft.com/office/powerpoint/2010/main" val="3321641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42"/>
          <p:cNvSpPr>
            <a:spLocks noGrp="1" noChangeArrowheads="1"/>
          </p:cNvSpPr>
          <p:nvPr>
            <p:ph type="sldNum" sz="quarter" idx="12"/>
          </p:nvPr>
        </p:nvSpPr>
        <p:spPr>
          <a:ln/>
        </p:spPr>
        <p:txBody>
          <a:bodyPr/>
          <a:lstStyle>
            <a:lvl1pPr>
              <a:defRPr/>
            </a:lvl1pPr>
          </a:lstStyle>
          <a:p>
            <a:fld id="{88F11647-6EF0-44F6-8949-E069F85306FE}" type="slidenum">
              <a:rPr lang="en-US" altLang="en-US"/>
              <a:pPr/>
              <a:t>‹#›</a:t>
            </a:fld>
            <a:endParaRPr lang="en-US" altLang="en-US"/>
          </a:p>
        </p:txBody>
      </p:sp>
    </p:spTree>
    <p:extLst>
      <p:ext uri="{BB962C8B-B14F-4D97-AF65-F5344CB8AC3E}">
        <p14:creationId xmlns:p14="http://schemas.microsoft.com/office/powerpoint/2010/main" val="4252697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2"/>
          <p:cNvSpPr>
            <a:spLocks noGrp="1" noChangeArrowheads="1"/>
          </p:cNvSpPr>
          <p:nvPr>
            <p:ph type="sldNum" sz="quarter" idx="12"/>
          </p:nvPr>
        </p:nvSpPr>
        <p:spPr>
          <a:ln/>
        </p:spPr>
        <p:txBody>
          <a:bodyPr/>
          <a:lstStyle>
            <a:lvl1pPr>
              <a:defRPr/>
            </a:lvl1pPr>
          </a:lstStyle>
          <a:p>
            <a:fld id="{ABC63E66-8A1A-4EB5-BDCB-9F2291757003}" type="slidenum">
              <a:rPr lang="en-US" altLang="en-US"/>
              <a:pPr/>
              <a:t>‹#›</a:t>
            </a:fld>
            <a:endParaRPr lang="en-US" altLang="en-US"/>
          </a:p>
        </p:txBody>
      </p:sp>
    </p:spTree>
    <p:extLst>
      <p:ext uri="{BB962C8B-B14F-4D97-AF65-F5344CB8AC3E}">
        <p14:creationId xmlns:p14="http://schemas.microsoft.com/office/powerpoint/2010/main" val="3965564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42"/>
          <p:cNvSpPr>
            <a:spLocks noGrp="1" noChangeArrowheads="1"/>
          </p:cNvSpPr>
          <p:nvPr>
            <p:ph type="sldNum" sz="quarter" idx="12"/>
          </p:nvPr>
        </p:nvSpPr>
        <p:spPr>
          <a:ln/>
        </p:spPr>
        <p:txBody>
          <a:bodyPr/>
          <a:lstStyle>
            <a:lvl1pPr>
              <a:defRPr/>
            </a:lvl1pPr>
          </a:lstStyle>
          <a:p>
            <a:fld id="{A82F5E10-5E50-462C-8525-CA4CEAEAC54E}" type="slidenum">
              <a:rPr lang="en-US" altLang="en-US"/>
              <a:pPr/>
              <a:t>‹#›</a:t>
            </a:fld>
            <a:endParaRPr lang="en-US" altLang="en-US"/>
          </a:p>
        </p:txBody>
      </p:sp>
    </p:spTree>
    <p:extLst>
      <p:ext uri="{BB962C8B-B14F-4D97-AF65-F5344CB8AC3E}">
        <p14:creationId xmlns:p14="http://schemas.microsoft.com/office/powerpoint/2010/main" val="757074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p:cNvSpPr>
            <a:spLocks noGrp="1" noChangeArrowheads="1"/>
          </p:cNvSpPr>
          <p:nvPr>
            <p:ph type="sldNum" sz="quarter" idx="12"/>
          </p:nvPr>
        </p:nvSpPr>
        <p:spPr>
          <a:ln/>
        </p:spPr>
        <p:txBody>
          <a:bodyPr/>
          <a:lstStyle>
            <a:lvl1pPr>
              <a:defRPr/>
            </a:lvl1pPr>
          </a:lstStyle>
          <a:p>
            <a:fld id="{B1DB7B76-F025-418A-A9CB-757DCEE6213F}" type="slidenum">
              <a:rPr lang="en-US" altLang="en-US"/>
              <a:pPr/>
              <a:t>‹#›</a:t>
            </a:fld>
            <a:endParaRPr lang="en-US" altLang="en-US"/>
          </a:p>
        </p:txBody>
      </p:sp>
    </p:spTree>
    <p:extLst>
      <p:ext uri="{BB962C8B-B14F-4D97-AF65-F5344CB8AC3E}">
        <p14:creationId xmlns:p14="http://schemas.microsoft.com/office/powerpoint/2010/main" val="1382458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p:cNvSpPr>
            <a:spLocks noGrp="1" noChangeArrowheads="1"/>
          </p:cNvSpPr>
          <p:nvPr>
            <p:ph type="sldNum" sz="quarter" idx="12"/>
          </p:nvPr>
        </p:nvSpPr>
        <p:spPr>
          <a:ln/>
        </p:spPr>
        <p:txBody>
          <a:bodyPr/>
          <a:lstStyle>
            <a:lvl1pPr>
              <a:defRPr/>
            </a:lvl1pPr>
          </a:lstStyle>
          <a:p>
            <a:fld id="{7511BDA9-4BDE-4650-971A-CC2FC7816A65}" type="slidenum">
              <a:rPr lang="en-US" altLang="en-US"/>
              <a:pPr/>
              <a:t>‹#›</a:t>
            </a:fld>
            <a:endParaRPr lang="en-US" altLang="en-US"/>
          </a:p>
        </p:txBody>
      </p:sp>
    </p:spTree>
    <p:extLst>
      <p:ext uri="{BB962C8B-B14F-4D97-AF65-F5344CB8AC3E}">
        <p14:creationId xmlns:p14="http://schemas.microsoft.com/office/powerpoint/2010/main" val="22969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118" y="0"/>
            <a:ext cx="12198349" cy="6851650"/>
            <a:chOff x="1" y="0"/>
            <a:chExt cx="5763" cy="4316"/>
          </a:xfrm>
        </p:grpSpPr>
        <p:sp>
          <p:nvSpPr>
            <p:cNvPr id="10649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650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650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1035" name="Group 6"/>
            <p:cNvGrpSpPr>
              <a:grpSpLocks/>
            </p:cNvGrpSpPr>
            <p:nvPr/>
          </p:nvGrpSpPr>
          <p:grpSpPr bwMode="auto">
            <a:xfrm>
              <a:off x="288" y="0"/>
              <a:ext cx="5098" cy="4316"/>
              <a:chOff x="288" y="0"/>
              <a:chExt cx="5098" cy="4316"/>
            </a:xfrm>
          </p:grpSpPr>
          <p:sp>
            <p:nvSpPr>
              <p:cNvPr id="106503"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6504"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6505"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6506"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6507"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6508"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6509"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6510"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6511"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6512"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6513"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6514"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06515"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10651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651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651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039" name="Freeform 23"/>
            <p:cNvSpPr>
              <a:spLocks/>
            </p:cNvSpPr>
            <p:nvPr/>
          </p:nvSpPr>
          <p:spPr bwMode="hidden">
            <a:xfrm>
              <a:off x="5041" y="0"/>
              <a:ext cx="719" cy="845"/>
            </a:xfrm>
            <a:custGeom>
              <a:avLst/>
              <a:gdLst>
                <a:gd name="T0" fmla="*/ 733 w 717"/>
                <a:gd name="T1" fmla="*/ 845 h 845"/>
                <a:gd name="T2" fmla="*/ 733 w 717"/>
                <a:gd name="T3" fmla="*/ 821 h 845"/>
                <a:gd name="T4" fmla="*/ 590 w 717"/>
                <a:gd name="T5" fmla="*/ 605 h 845"/>
                <a:gd name="T6" fmla="*/ 414 w 717"/>
                <a:gd name="T7" fmla="*/ 396 h 845"/>
                <a:gd name="T8" fmla="*/ 229 w 717"/>
                <a:gd name="T9" fmla="*/ 192 h 845"/>
                <a:gd name="T10" fmla="*/ 17 w 717"/>
                <a:gd name="T11" fmla="*/ 0 h 845"/>
                <a:gd name="T12" fmla="*/ 0 w 717"/>
                <a:gd name="T13" fmla="*/ 0 h 845"/>
                <a:gd name="T14" fmla="*/ 217 w 717"/>
                <a:gd name="T15" fmla="*/ 198 h 845"/>
                <a:gd name="T16" fmla="*/ 408 w 717"/>
                <a:gd name="T17" fmla="*/ 408 h 845"/>
                <a:gd name="T18" fmla="*/ 584 w 717"/>
                <a:gd name="T19" fmla="*/ 623 h 845"/>
                <a:gd name="T20" fmla="*/ 733 w 717"/>
                <a:gd name="T21" fmla="*/ 845 h 845"/>
                <a:gd name="T22" fmla="*/ 73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4"/>
            <p:cNvSpPr>
              <a:spLocks/>
            </p:cNvSpPr>
            <p:nvPr/>
          </p:nvSpPr>
          <p:spPr bwMode="hidden">
            <a:xfrm>
              <a:off x="5352" y="0"/>
              <a:ext cx="408" cy="414"/>
            </a:xfrm>
            <a:custGeom>
              <a:avLst/>
              <a:gdLst>
                <a:gd name="T0" fmla="*/ 415 w 407"/>
                <a:gd name="T1" fmla="*/ 414 h 414"/>
                <a:gd name="T2" fmla="*/ 415 w 407"/>
                <a:gd name="T3" fmla="*/ 396 h 414"/>
                <a:gd name="T4" fmla="*/ 230 w 407"/>
                <a:gd name="T5" fmla="*/ 192 h 414"/>
                <a:gd name="T6" fmla="*/ 12 w 407"/>
                <a:gd name="T7" fmla="*/ 0 h 414"/>
                <a:gd name="T8" fmla="*/ 0 w 407"/>
                <a:gd name="T9" fmla="*/ 0 h 414"/>
                <a:gd name="T10" fmla="*/ 108 w 407"/>
                <a:gd name="T11" fmla="*/ 102 h 414"/>
                <a:gd name="T12" fmla="*/ 224 w 407"/>
                <a:gd name="T13" fmla="*/ 204 h 414"/>
                <a:gd name="T14" fmla="*/ 415 w 407"/>
                <a:gd name="T15" fmla="*/ 414 h 414"/>
                <a:gd name="T16" fmla="*/ 41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2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042" name="Freeform 26"/>
            <p:cNvSpPr>
              <a:spLocks/>
            </p:cNvSpPr>
            <p:nvPr/>
          </p:nvSpPr>
          <p:spPr bwMode="hidden">
            <a:xfrm>
              <a:off x="6" y="0"/>
              <a:ext cx="588" cy="599"/>
            </a:xfrm>
            <a:custGeom>
              <a:avLst/>
              <a:gdLst>
                <a:gd name="T0" fmla="*/ 602 w 586"/>
                <a:gd name="T1" fmla="*/ 0 h 599"/>
                <a:gd name="T2" fmla="*/ 584 w 586"/>
                <a:gd name="T3" fmla="*/ 0 h 599"/>
                <a:gd name="T4" fmla="*/ 415 w 586"/>
                <a:gd name="T5" fmla="*/ 132 h 599"/>
                <a:gd name="T6" fmla="*/ 265 w 586"/>
                <a:gd name="T7" fmla="*/ 270 h 599"/>
                <a:gd name="T8" fmla="*/ 120 w 586"/>
                <a:gd name="T9" fmla="*/ 420 h 599"/>
                <a:gd name="T10" fmla="*/ 0 w 586"/>
                <a:gd name="T11" fmla="*/ 575 h 599"/>
                <a:gd name="T12" fmla="*/ 0 w 586"/>
                <a:gd name="T13" fmla="*/ 599 h 599"/>
                <a:gd name="T14" fmla="*/ 120 w 586"/>
                <a:gd name="T15" fmla="*/ 432 h 599"/>
                <a:gd name="T16" fmla="*/ 265 w 586"/>
                <a:gd name="T17" fmla="*/ 282 h 599"/>
                <a:gd name="T18" fmla="*/ 421 w 586"/>
                <a:gd name="T19" fmla="*/ 138 h 599"/>
                <a:gd name="T20" fmla="*/ 602 w 586"/>
                <a:gd name="T21" fmla="*/ 0 h 599"/>
                <a:gd name="T22" fmla="*/ 60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27"/>
            <p:cNvSpPr>
              <a:spLocks/>
            </p:cNvSpPr>
            <p:nvPr/>
          </p:nvSpPr>
          <p:spPr bwMode="hidden">
            <a:xfrm>
              <a:off x="6" y="0"/>
              <a:ext cx="270" cy="252"/>
            </a:xfrm>
            <a:custGeom>
              <a:avLst/>
              <a:gdLst>
                <a:gd name="T0" fmla="*/ 277 w 269"/>
                <a:gd name="T1" fmla="*/ 0 h 252"/>
                <a:gd name="T2" fmla="*/ 25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7 w 269"/>
                <a:gd name="T15" fmla="*/ 0 h 252"/>
                <a:gd name="T16" fmla="*/ 27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6535" name="Rectangle 39"/>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6536" name="Rectangle 40"/>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000000"/>
                  </a:outerShdw>
                </a:effectLst>
              </a:defRPr>
            </a:lvl1pPr>
          </a:lstStyle>
          <a:p>
            <a:pPr>
              <a:defRPr/>
            </a:pPr>
            <a:endParaRPr lang="en-US" altLang="en-US"/>
          </a:p>
        </p:txBody>
      </p:sp>
      <p:sp>
        <p:nvSpPr>
          <p:cNvPr id="106537" name="Rectangle 41"/>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000000"/>
                  </a:outerShdw>
                </a:effectLst>
              </a:defRPr>
            </a:lvl1pPr>
          </a:lstStyle>
          <a:p>
            <a:pPr>
              <a:defRPr/>
            </a:pPr>
            <a:endParaRPr lang="en-US" altLang="en-US"/>
          </a:p>
        </p:txBody>
      </p:sp>
      <p:sp>
        <p:nvSpPr>
          <p:cNvPr id="106538" name="Rectangle 42"/>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5FEA7302-DFB4-4489-A1BB-3C1DE0D2B19D}" type="slidenum">
              <a:rPr lang="en-US" altLang="en-US"/>
              <a:pPr/>
              <a:t>‹#›</a:t>
            </a:fld>
            <a:endParaRPr lang="en-US" altLang="en-US"/>
          </a:p>
        </p:txBody>
      </p:sp>
      <p:sp>
        <p:nvSpPr>
          <p:cNvPr id="106539" name="Rectangle 43"/>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930"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dirty="0" smtClean="0"/>
              <a:t>Introduction to Biomes and </a:t>
            </a:r>
            <a:r>
              <a:rPr lang="en-US" dirty="0" err="1" smtClean="0"/>
              <a:t>Climatograms</a:t>
            </a:r>
            <a:r>
              <a:rPr lang="en-US" dirty="0" smtClean="0"/>
              <a:t> (</a:t>
            </a:r>
            <a:r>
              <a:rPr lang="en-US" dirty="0" err="1" smtClean="0"/>
              <a:t>Climographs</a:t>
            </a:r>
            <a:r>
              <a:rPr lang="en-US" dirty="0" smtClean="0"/>
              <a:t>)</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t="63910"/>
          <a:stretch/>
        </p:blipFill>
        <p:spPr>
          <a:xfrm>
            <a:off x="0" y="573315"/>
            <a:ext cx="12192000" cy="5167080"/>
          </a:xfrm>
          <a:prstGeom prst="rect">
            <a:avLst/>
          </a:prstGeom>
        </p:spPr>
      </p:pic>
    </p:spTree>
    <p:extLst>
      <p:ext uri="{BB962C8B-B14F-4D97-AF65-F5344CB8AC3E}">
        <p14:creationId xmlns:p14="http://schemas.microsoft.com/office/powerpoint/2010/main" val="4029812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4998" y="-14273"/>
            <a:ext cx="10972800" cy="1139825"/>
          </a:xfrm>
        </p:spPr>
        <p:txBody>
          <a:bodyPr/>
          <a:lstStyle/>
          <a:p>
            <a:pPr algn="r" eaLnBrk="1" hangingPunct="1">
              <a:defRPr/>
            </a:pPr>
            <a:r>
              <a:rPr lang="en-US" altLang="en-US" sz="4000" b="1" dirty="0">
                <a:effectLst/>
              </a:rPr>
              <a:t>What is a biome?</a:t>
            </a:r>
            <a:r>
              <a:rPr lang="en-US" altLang="en-US" sz="4000" dirty="0"/>
              <a:t> </a:t>
            </a:r>
            <a:endParaRPr lang="en-US" altLang="en-US" sz="1600" b="1" dirty="0"/>
          </a:p>
        </p:txBody>
      </p:sp>
      <p:sp>
        <p:nvSpPr>
          <p:cNvPr id="3087" name="Rectangle 15"/>
          <p:cNvSpPr>
            <a:spLocks noGrp="1" noChangeArrowheads="1"/>
          </p:cNvSpPr>
          <p:nvPr>
            <p:ph type="body" idx="1"/>
          </p:nvPr>
        </p:nvSpPr>
        <p:spPr>
          <a:xfrm>
            <a:off x="304800" y="1219201"/>
            <a:ext cx="11887200" cy="1371600"/>
          </a:xfrm>
        </p:spPr>
        <p:txBody>
          <a:bodyPr/>
          <a:lstStyle/>
          <a:p>
            <a:pPr eaLnBrk="1" hangingPunct="1">
              <a:lnSpc>
                <a:spcPct val="90000"/>
              </a:lnSpc>
              <a:spcAft>
                <a:spcPct val="20000"/>
              </a:spcAft>
              <a:buClr>
                <a:srgbClr val="FFFFCC"/>
              </a:buClr>
              <a:defRPr/>
            </a:pPr>
            <a:r>
              <a:rPr lang="en-US" altLang="en-US" sz="2800" dirty="0"/>
              <a:t>A biome is a large group of </a:t>
            </a:r>
            <a:r>
              <a:rPr lang="en-US" altLang="en-US" sz="2800" dirty="0" smtClean="0"/>
              <a:t>similar ecosystems </a:t>
            </a:r>
            <a:r>
              <a:rPr lang="en-US" altLang="en-US" sz="2800" dirty="0"/>
              <a:t>that share the same type of climate and </a:t>
            </a:r>
            <a:r>
              <a:rPr lang="en-US" altLang="en-US" sz="2800" dirty="0" smtClean="0"/>
              <a:t>communities</a:t>
            </a:r>
            <a:r>
              <a:rPr lang="en-US" altLang="en-US" sz="2800" dirty="0"/>
              <a:t> </a:t>
            </a:r>
            <a:r>
              <a:rPr lang="en-US" altLang="en-US" sz="2800" dirty="0" smtClean="0"/>
              <a:t>(plant and animal varieties).</a:t>
            </a:r>
            <a:endParaRPr lang="en-US" altLang="en-US" sz="2800" i="1" dirty="0"/>
          </a:p>
          <a:p>
            <a:pPr eaLnBrk="1" hangingPunct="1">
              <a:defRPr/>
            </a:pPr>
            <a:endParaRPr lang="en-US" altLang="en-US" dirty="0" smtClean="0"/>
          </a:p>
        </p:txBody>
      </p:sp>
      <p:sp>
        <p:nvSpPr>
          <p:cNvPr id="3082" name="Rectangle 10"/>
          <p:cNvSpPr>
            <a:spLocks noChangeArrowheads="1"/>
          </p:cNvSpPr>
          <p:nvPr/>
        </p:nvSpPr>
        <p:spPr bwMode="auto">
          <a:xfrm>
            <a:off x="1828800" y="2590801"/>
            <a:ext cx="3733800" cy="904863"/>
          </a:xfrm>
          <a:prstGeom prst="rect">
            <a:avLst/>
          </a:prstGeom>
          <a:noFill/>
          <a:ln w="9525">
            <a:noFill/>
            <a:miter lim="800000"/>
            <a:headEnd/>
            <a:tailEnd/>
          </a:ln>
          <a:effectLst/>
        </p:spPr>
        <p:txBody>
          <a:bodyPr>
            <a:spAutoFit/>
          </a:bodyPr>
          <a:lstStyle>
            <a:lvl1pPr marL="342900" indent="-342900">
              <a:spcBef>
                <a:spcPct val="20000"/>
              </a:spcBef>
              <a:buClr>
                <a:schemeClr val="hlink"/>
              </a:buClr>
              <a:buSzPct val="60000"/>
              <a:buFont typeface="Wingdings" pitchFamily="2" charset="2"/>
              <a:buChar char="n"/>
              <a:defRPr sz="3200">
                <a:solidFill>
                  <a:schemeClr val="tx1"/>
                </a:solidFill>
                <a:latin typeface="Verdana" pitchFamily="34" charset="0"/>
              </a:defRPr>
            </a:lvl1pPr>
            <a:lvl2pPr marL="80010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lvl="1" eaLnBrk="1" hangingPunct="1">
              <a:lnSpc>
                <a:spcPct val="90000"/>
              </a:lnSpc>
              <a:spcAft>
                <a:spcPct val="20000"/>
              </a:spcAft>
              <a:buClr>
                <a:srgbClr val="FFFFCC"/>
              </a:buClr>
              <a:defRPr/>
            </a:pPr>
            <a:endParaRPr lang="en-US" altLang="en-US" sz="2400">
              <a:effectLst>
                <a:outerShdw blurRad="38100" dist="38100" dir="2700000" algn="tl">
                  <a:srgbClr val="000000"/>
                </a:outerShdw>
              </a:effectLst>
            </a:endParaRPr>
          </a:p>
          <a:p>
            <a:pPr lvl="1" eaLnBrk="1" hangingPunct="1">
              <a:lnSpc>
                <a:spcPct val="90000"/>
              </a:lnSpc>
              <a:spcAft>
                <a:spcPct val="20000"/>
              </a:spcAft>
              <a:buClr>
                <a:srgbClr val="FFFFCC"/>
              </a:buClr>
              <a:buFontTx/>
              <a:buNone/>
              <a:defRPr/>
            </a:pPr>
            <a:endParaRPr lang="en-US" altLang="en-US" sz="2400">
              <a:effectLst>
                <a:outerShdw blurRad="38100" dist="38100" dir="2700000" algn="tl">
                  <a:srgbClr val="000000"/>
                </a:outerShdw>
              </a:effectLst>
            </a:endParaRPr>
          </a:p>
        </p:txBody>
      </p:sp>
      <p:pic>
        <p:nvPicPr>
          <p:cNvPr id="5125" name="Picture 13" descr="C03-03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120900"/>
            <a:ext cx="7161196"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nodePh="1">
                                  <p:stCondLst>
                                    <p:cond delay="0"/>
                                  </p:stCondLst>
                                  <p:endCondLst>
                                    <p:cond evt="begin" delay="0">
                                      <p:tn val="5"/>
                                    </p:cond>
                                  </p:endCondLst>
                                  <p:childTnLst>
                                    <p:set>
                                      <p:cBhvr>
                                        <p:cTn id="6" dur="1" fill="hold">
                                          <p:stCondLst>
                                            <p:cond delay="0"/>
                                          </p:stCondLst>
                                        </p:cTn>
                                        <p:tgtEl>
                                          <p:spTgt spid="3082"/>
                                        </p:tgtEl>
                                        <p:attrNameLst>
                                          <p:attrName>style.visibility</p:attrName>
                                        </p:attrNameLst>
                                      </p:cBhvr>
                                      <p:to>
                                        <p:strVal val="visible"/>
                                      </p:to>
                                    </p:set>
                                    <p:animEffect transition="in" filter="box(out)">
                                      <p:cBhvr>
                                        <p:cTn id="7" dur="500"/>
                                        <p:tgtEl>
                                          <p:spTgt spid="30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3087">
                                            <p:txEl>
                                              <p:pRg st="0" end="0"/>
                                            </p:txEl>
                                          </p:spTgt>
                                        </p:tgtEl>
                                        <p:attrNameLst>
                                          <p:attrName>style.visibility</p:attrName>
                                        </p:attrNameLst>
                                      </p:cBhvr>
                                      <p:to>
                                        <p:strVal val="visible"/>
                                      </p:to>
                                    </p:set>
                                    <p:anim calcmode="discrete" valueType="clr">
                                      <p:cBhvr override="childStyle">
                                        <p:cTn id="12" dur="80"/>
                                        <p:tgtEl>
                                          <p:spTgt spid="308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087">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308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r" eaLnBrk="1" hangingPunct="1"/>
            <a:r>
              <a:rPr lang="en-US" altLang="en-US" sz="4000" b="1" dirty="0">
                <a:effectLst/>
              </a:rPr>
              <a:t>What is a biome?</a:t>
            </a:r>
          </a:p>
        </p:txBody>
      </p:sp>
      <p:sp>
        <p:nvSpPr>
          <p:cNvPr id="4111" name="Rectangle 15"/>
          <p:cNvSpPr>
            <a:spLocks noGrp="1" noChangeArrowheads="1"/>
          </p:cNvSpPr>
          <p:nvPr>
            <p:ph type="body" idx="1"/>
          </p:nvPr>
        </p:nvSpPr>
        <p:spPr>
          <a:xfrm>
            <a:off x="609600" y="1600200"/>
            <a:ext cx="9601200" cy="5029200"/>
          </a:xfrm>
        </p:spPr>
        <p:txBody>
          <a:bodyPr/>
          <a:lstStyle/>
          <a:p>
            <a:pPr eaLnBrk="1" hangingPunct="1">
              <a:lnSpc>
                <a:spcPct val="90000"/>
              </a:lnSpc>
              <a:spcAft>
                <a:spcPct val="20000"/>
              </a:spcAft>
              <a:buClr>
                <a:srgbClr val="FFFFCC"/>
              </a:buClr>
              <a:defRPr/>
            </a:pPr>
            <a:r>
              <a:rPr lang="en-US" altLang="en-US" sz="2800" dirty="0">
                <a:solidFill>
                  <a:srgbClr val="FFFF00"/>
                </a:solidFill>
              </a:rPr>
              <a:t>Terrestrial Biomes</a:t>
            </a:r>
          </a:p>
          <a:p>
            <a:pPr lvl="1" eaLnBrk="1" hangingPunct="1">
              <a:lnSpc>
                <a:spcPct val="90000"/>
              </a:lnSpc>
              <a:spcAft>
                <a:spcPct val="20000"/>
              </a:spcAft>
              <a:buClr>
                <a:srgbClr val="FFFFCC"/>
              </a:buClr>
              <a:defRPr/>
            </a:pPr>
            <a:r>
              <a:rPr lang="en-US" altLang="en-US" dirty="0" smtClean="0">
                <a:solidFill>
                  <a:srgbClr val="FFFF00"/>
                </a:solidFill>
              </a:rPr>
              <a:t>On land</a:t>
            </a:r>
          </a:p>
          <a:p>
            <a:pPr eaLnBrk="1" hangingPunct="1">
              <a:lnSpc>
                <a:spcPct val="90000"/>
              </a:lnSpc>
              <a:spcAft>
                <a:spcPct val="20000"/>
              </a:spcAft>
              <a:buClr>
                <a:srgbClr val="FFFFCC"/>
              </a:buClr>
              <a:defRPr/>
            </a:pPr>
            <a:r>
              <a:rPr lang="en-US" altLang="en-US" sz="2800" dirty="0">
                <a:solidFill>
                  <a:srgbClr val="FFFF00"/>
                </a:solidFill>
              </a:rPr>
              <a:t>Aquatic biomes </a:t>
            </a:r>
          </a:p>
          <a:p>
            <a:pPr lvl="1" eaLnBrk="1" hangingPunct="1">
              <a:lnSpc>
                <a:spcPct val="90000"/>
              </a:lnSpc>
              <a:spcAft>
                <a:spcPct val="20000"/>
              </a:spcAft>
              <a:buClr>
                <a:srgbClr val="FFFFCC"/>
              </a:buClr>
              <a:defRPr/>
            </a:pPr>
            <a:r>
              <a:rPr lang="en-US" altLang="en-US" sz="2400" dirty="0">
                <a:solidFill>
                  <a:srgbClr val="FFFF00"/>
                </a:solidFill>
              </a:rPr>
              <a:t>Marine</a:t>
            </a:r>
          </a:p>
          <a:p>
            <a:pPr lvl="2" eaLnBrk="1" hangingPunct="1">
              <a:lnSpc>
                <a:spcPct val="90000"/>
              </a:lnSpc>
              <a:spcAft>
                <a:spcPct val="20000"/>
              </a:spcAft>
              <a:buClr>
                <a:srgbClr val="FFFFCC"/>
              </a:buClr>
              <a:defRPr/>
            </a:pPr>
            <a:r>
              <a:rPr lang="en-US" altLang="en-US" sz="2000" dirty="0">
                <a:solidFill>
                  <a:srgbClr val="FFFF00"/>
                </a:solidFill>
              </a:rPr>
              <a:t>Oceans</a:t>
            </a:r>
          </a:p>
          <a:p>
            <a:pPr lvl="1" eaLnBrk="1" hangingPunct="1">
              <a:lnSpc>
                <a:spcPct val="90000"/>
              </a:lnSpc>
              <a:spcAft>
                <a:spcPct val="20000"/>
              </a:spcAft>
              <a:buClr>
                <a:srgbClr val="FFFFCC"/>
              </a:buClr>
              <a:defRPr/>
            </a:pPr>
            <a:r>
              <a:rPr lang="en-US" altLang="en-US" sz="2400" dirty="0">
                <a:solidFill>
                  <a:srgbClr val="FFFF00"/>
                </a:solidFill>
              </a:rPr>
              <a:t>Fresh water</a:t>
            </a:r>
          </a:p>
          <a:p>
            <a:pPr lvl="2" eaLnBrk="1" hangingPunct="1">
              <a:lnSpc>
                <a:spcPct val="90000"/>
              </a:lnSpc>
              <a:spcAft>
                <a:spcPct val="20000"/>
              </a:spcAft>
              <a:buClr>
                <a:srgbClr val="FFFFCC"/>
              </a:buClr>
              <a:defRPr/>
            </a:pPr>
            <a:r>
              <a:rPr lang="en-US" altLang="en-US" sz="2000" dirty="0">
                <a:solidFill>
                  <a:srgbClr val="FFFF00"/>
                </a:solidFill>
              </a:rPr>
              <a:t>Most Lakes </a:t>
            </a:r>
          </a:p>
          <a:p>
            <a:pPr lvl="2" eaLnBrk="1" hangingPunct="1">
              <a:lnSpc>
                <a:spcPct val="90000"/>
              </a:lnSpc>
              <a:spcAft>
                <a:spcPct val="20000"/>
              </a:spcAft>
              <a:buClr>
                <a:srgbClr val="FFFFCC"/>
              </a:buClr>
              <a:defRPr/>
            </a:pPr>
            <a:r>
              <a:rPr lang="en-US" altLang="en-US" sz="2000" dirty="0">
                <a:solidFill>
                  <a:srgbClr val="FFFF00"/>
                </a:solidFill>
              </a:rPr>
              <a:t>Streams</a:t>
            </a:r>
          </a:p>
          <a:p>
            <a:pPr lvl="2" eaLnBrk="1" hangingPunct="1">
              <a:lnSpc>
                <a:spcPct val="90000"/>
              </a:lnSpc>
              <a:spcAft>
                <a:spcPct val="20000"/>
              </a:spcAft>
              <a:buClr>
                <a:srgbClr val="FFFFCC"/>
              </a:buClr>
              <a:defRPr/>
            </a:pPr>
            <a:r>
              <a:rPr lang="en-US" altLang="en-US" sz="2000" dirty="0">
                <a:solidFill>
                  <a:srgbClr val="FFFF00"/>
                </a:solidFill>
              </a:rPr>
              <a:t>Ponds</a:t>
            </a:r>
          </a:p>
          <a:p>
            <a:pPr lvl="2" eaLnBrk="1" hangingPunct="1">
              <a:lnSpc>
                <a:spcPct val="90000"/>
              </a:lnSpc>
              <a:spcAft>
                <a:spcPct val="20000"/>
              </a:spcAft>
              <a:buClr>
                <a:srgbClr val="FFFFCC"/>
              </a:buClr>
              <a:defRPr/>
            </a:pPr>
            <a:r>
              <a:rPr lang="en-US" altLang="en-US" sz="2000" dirty="0">
                <a:solidFill>
                  <a:srgbClr val="FFFF00"/>
                </a:solidFill>
              </a:rPr>
              <a:t>Rivers</a:t>
            </a:r>
            <a:endParaRPr lang="en-US" altLang="en-US" dirty="0" smtClean="0">
              <a:solidFill>
                <a:srgbClr val="FFFF00"/>
              </a:solidFill>
            </a:endParaRPr>
          </a:p>
        </p:txBody>
      </p:sp>
      <p:sp>
        <p:nvSpPr>
          <p:cNvPr id="6148" name="Text Box 3"/>
          <p:cNvSpPr txBox="1">
            <a:spLocks noChangeArrowheads="1"/>
          </p:cNvSpPr>
          <p:nvPr/>
        </p:nvSpPr>
        <p:spPr bwMode="auto">
          <a:xfrm>
            <a:off x="2089150" y="914400"/>
            <a:ext cx="184150" cy="585788"/>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endParaRPr lang="en-US" altLang="en-US" sz="3600" b="1">
              <a:solidFill>
                <a:schemeClr val="tx2"/>
              </a:solidFill>
              <a:latin typeface="Times" panose="02020603050405020304" pitchFamily="18" charset="0"/>
            </a:endParaRPr>
          </a:p>
        </p:txBody>
      </p:sp>
      <p:pic>
        <p:nvPicPr>
          <p:cNvPr id="4100" name="Picture 4" descr="end of sl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3276" y="5105400"/>
            <a:ext cx="59372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4" descr="C03-04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17651"/>
            <a:ext cx="6705600" cy="536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4110"/>
                                        </p:tgtEl>
                                        <p:attrNameLst>
                                          <p:attrName>style.visibility</p:attrName>
                                        </p:attrNameLst>
                                      </p:cBhvr>
                                      <p:to>
                                        <p:strVal val="visible"/>
                                      </p:to>
                                    </p:set>
                                    <p:animEffect transition="in" filter="box(out)">
                                      <p:cBhvr>
                                        <p:cTn id="7" dur="500"/>
                                        <p:tgtEl>
                                          <p:spTgt spid="4110"/>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4100"/>
                                        </p:tgtEl>
                                        <p:attrNameLst>
                                          <p:attrName>style.visibility</p:attrName>
                                        </p:attrNameLst>
                                      </p:cBhvr>
                                      <p:to>
                                        <p:strVal val="visible"/>
                                      </p:to>
                                    </p:set>
                                    <p:animEffect transition="in" filter="box(out)">
                                      <p:cBhvr>
                                        <p:cTn id="11" dur="500"/>
                                        <p:tgtEl>
                                          <p:spTgt spid="410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4111">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4111">
                                            <p:txEl>
                                              <p:pRg st="1" end="1"/>
                                            </p:txEl>
                                          </p:spTgt>
                                        </p:tgtEl>
                                        <p:attrNameLst>
                                          <p:attrName>style.visibility</p:attrName>
                                        </p:attrNameLst>
                                      </p:cBhvr>
                                      <p:to>
                                        <p:strVal val="visible"/>
                                      </p:to>
                                    </p:set>
                                    <p:animEffect transition="in" filter="dissolve">
                                      <p:cBhvr>
                                        <p:cTn id="20" dur="500"/>
                                        <p:tgtEl>
                                          <p:spTgt spid="4111">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111">
                                            <p:txEl>
                                              <p:pRg st="2" end="2"/>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4111">
                                            <p:txEl>
                                              <p:pRg st="3" end="3"/>
                                            </p:txEl>
                                          </p:spTgt>
                                        </p:tgtEl>
                                        <p:attrNameLst>
                                          <p:attrName>style.visibility</p:attrName>
                                        </p:attrNameLst>
                                      </p:cBhvr>
                                      <p:to>
                                        <p:strVal val="visible"/>
                                      </p:to>
                                    </p:set>
                                    <p:animEffect transition="in" filter="dissolve">
                                      <p:cBhvr>
                                        <p:cTn id="29" dur="500"/>
                                        <p:tgtEl>
                                          <p:spTgt spid="4111">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4111">
                                            <p:txEl>
                                              <p:pRg st="4" end="4"/>
                                            </p:txEl>
                                          </p:spTgt>
                                        </p:tgtEl>
                                        <p:attrNameLst>
                                          <p:attrName>style.visibility</p:attrName>
                                        </p:attrNameLst>
                                      </p:cBhvr>
                                      <p:to>
                                        <p:strVal val="visible"/>
                                      </p:to>
                                    </p:set>
                                    <p:animEffect transition="in" filter="dissolve">
                                      <p:cBhvr>
                                        <p:cTn id="34" dur="500"/>
                                        <p:tgtEl>
                                          <p:spTgt spid="4111">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4111">
                                            <p:txEl>
                                              <p:pRg st="5" end="5"/>
                                            </p:txEl>
                                          </p:spTgt>
                                        </p:tgtEl>
                                        <p:attrNameLst>
                                          <p:attrName>style.visibility</p:attrName>
                                        </p:attrNameLst>
                                      </p:cBhvr>
                                      <p:to>
                                        <p:strVal val="visible"/>
                                      </p:to>
                                    </p:set>
                                    <p:animEffect transition="in" filter="dissolve">
                                      <p:cBhvr>
                                        <p:cTn id="39" dur="500"/>
                                        <p:tgtEl>
                                          <p:spTgt spid="4111">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nodeType="clickEffect">
                                  <p:stCondLst>
                                    <p:cond delay="0"/>
                                  </p:stCondLst>
                                  <p:childTnLst>
                                    <p:set>
                                      <p:cBhvr>
                                        <p:cTn id="43" dur="1" fill="hold">
                                          <p:stCondLst>
                                            <p:cond delay="0"/>
                                          </p:stCondLst>
                                        </p:cTn>
                                        <p:tgtEl>
                                          <p:spTgt spid="4111">
                                            <p:txEl>
                                              <p:pRg st="6" end="6"/>
                                            </p:txEl>
                                          </p:spTgt>
                                        </p:tgtEl>
                                        <p:attrNameLst>
                                          <p:attrName>style.visibility</p:attrName>
                                        </p:attrNameLst>
                                      </p:cBhvr>
                                      <p:to>
                                        <p:strVal val="visible"/>
                                      </p:to>
                                    </p:set>
                                    <p:animEffect transition="in" filter="dissolve">
                                      <p:cBhvr>
                                        <p:cTn id="44" dur="500"/>
                                        <p:tgtEl>
                                          <p:spTgt spid="4111">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4111">
                                            <p:txEl>
                                              <p:pRg st="7" end="7"/>
                                            </p:txEl>
                                          </p:spTgt>
                                        </p:tgtEl>
                                        <p:attrNameLst>
                                          <p:attrName>style.visibility</p:attrName>
                                        </p:attrNameLst>
                                      </p:cBhvr>
                                      <p:to>
                                        <p:strVal val="visible"/>
                                      </p:to>
                                    </p:set>
                                    <p:animEffect transition="in" filter="dissolve">
                                      <p:cBhvr>
                                        <p:cTn id="49" dur="500"/>
                                        <p:tgtEl>
                                          <p:spTgt spid="4111">
                                            <p:txEl>
                                              <p:pRg st="7" end="7"/>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nodeType="clickEffect">
                                  <p:stCondLst>
                                    <p:cond delay="0"/>
                                  </p:stCondLst>
                                  <p:childTnLst>
                                    <p:set>
                                      <p:cBhvr>
                                        <p:cTn id="53" dur="1" fill="hold">
                                          <p:stCondLst>
                                            <p:cond delay="0"/>
                                          </p:stCondLst>
                                        </p:cTn>
                                        <p:tgtEl>
                                          <p:spTgt spid="4111">
                                            <p:txEl>
                                              <p:pRg st="8" end="8"/>
                                            </p:txEl>
                                          </p:spTgt>
                                        </p:tgtEl>
                                        <p:attrNameLst>
                                          <p:attrName>style.visibility</p:attrName>
                                        </p:attrNameLst>
                                      </p:cBhvr>
                                      <p:to>
                                        <p:strVal val="visible"/>
                                      </p:to>
                                    </p:set>
                                    <p:animEffect transition="in" filter="dissolve">
                                      <p:cBhvr>
                                        <p:cTn id="54" dur="500"/>
                                        <p:tgtEl>
                                          <p:spTgt spid="4111">
                                            <p:txEl>
                                              <p:pRg st="8" end="8"/>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ntr" presetSubtype="0" fill="hold" nodeType="clickEffect">
                                  <p:stCondLst>
                                    <p:cond delay="0"/>
                                  </p:stCondLst>
                                  <p:childTnLst>
                                    <p:set>
                                      <p:cBhvr>
                                        <p:cTn id="58" dur="1" fill="hold">
                                          <p:stCondLst>
                                            <p:cond delay="0"/>
                                          </p:stCondLst>
                                        </p:cTn>
                                        <p:tgtEl>
                                          <p:spTgt spid="4111">
                                            <p:txEl>
                                              <p:pRg st="9" end="9"/>
                                            </p:txEl>
                                          </p:spTgt>
                                        </p:tgtEl>
                                        <p:attrNameLst>
                                          <p:attrName>style.visibility</p:attrName>
                                        </p:attrNameLst>
                                      </p:cBhvr>
                                      <p:to>
                                        <p:strVal val="visible"/>
                                      </p:to>
                                    </p:set>
                                    <p:animEffect transition="in" filter="dissolve">
                                      <p:cBhvr>
                                        <p:cTn id="59" dur="500"/>
                                        <p:tgtEl>
                                          <p:spTgt spid="41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7" name="Rectangle 27"/>
          <p:cNvSpPr>
            <a:spLocks noGrp="1" noChangeArrowheads="1"/>
          </p:cNvSpPr>
          <p:nvPr>
            <p:ph type="body" sz="half" idx="1"/>
          </p:nvPr>
        </p:nvSpPr>
        <p:spPr/>
        <p:txBody>
          <a:bodyPr/>
          <a:lstStyle/>
          <a:p>
            <a:pPr eaLnBrk="1" hangingPunct="1">
              <a:lnSpc>
                <a:spcPct val="90000"/>
              </a:lnSpc>
              <a:spcAft>
                <a:spcPct val="20000"/>
              </a:spcAft>
              <a:buClr>
                <a:srgbClr val="FFFFCC"/>
              </a:buClr>
              <a:defRPr/>
            </a:pPr>
            <a:r>
              <a:rPr lang="en-US" altLang="en-US" sz="2400" dirty="0"/>
              <a:t>Latitude</a:t>
            </a:r>
          </a:p>
          <a:p>
            <a:pPr lvl="1" eaLnBrk="1" hangingPunct="1">
              <a:lnSpc>
                <a:spcPct val="90000"/>
              </a:lnSpc>
              <a:spcAft>
                <a:spcPct val="20000"/>
              </a:spcAft>
              <a:buClr>
                <a:srgbClr val="FFFFCC"/>
              </a:buClr>
              <a:defRPr/>
            </a:pPr>
            <a:r>
              <a:rPr lang="en-US" altLang="en-US" sz="2400" dirty="0"/>
              <a:t>degrees north and south of the equator</a:t>
            </a:r>
          </a:p>
          <a:p>
            <a:pPr lvl="1" eaLnBrk="1" hangingPunct="1">
              <a:lnSpc>
                <a:spcPct val="90000"/>
              </a:lnSpc>
              <a:spcAft>
                <a:spcPct val="20000"/>
              </a:spcAft>
              <a:buClr>
                <a:srgbClr val="FFFFCC"/>
              </a:buClr>
              <a:defRPr/>
            </a:pPr>
            <a:r>
              <a:rPr lang="en-US" altLang="en-US" sz="2400" dirty="0"/>
              <a:t>sun strikes Earth differently</a:t>
            </a:r>
          </a:p>
          <a:p>
            <a:pPr eaLnBrk="1" hangingPunct="1">
              <a:lnSpc>
                <a:spcPct val="90000"/>
              </a:lnSpc>
              <a:spcAft>
                <a:spcPct val="20000"/>
              </a:spcAft>
              <a:buClr>
                <a:srgbClr val="FFFFCC"/>
              </a:buClr>
              <a:defRPr/>
            </a:pPr>
            <a:r>
              <a:rPr lang="en-US" sz="2400" dirty="0"/>
              <a:t>As a result, climates (abiotic factors) are different</a:t>
            </a:r>
          </a:p>
          <a:p>
            <a:pPr eaLnBrk="1" hangingPunct="1">
              <a:lnSpc>
                <a:spcPct val="90000"/>
              </a:lnSpc>
              <a:spcAft>
                <a:spcPct val="20000"/>
              </a:spcAft>
              <a:buClr>
                <a:srgbClr val="FFFFCC"/>
              </a:buClr>
              <a:defRPr/>
            </a:pPr>
            <a:r>
              <a:rPr lang="en-US" sz="2400" dirty="0"/>
              <a:t>Altitude also affects climate</a:t>
            </a:r>
          </a:p>
        </p:txBody>
      </p:sp>
      <p:sp>
        <p:nvSpPr>
          <p:cNvPr id="7172" name="Text Box 12"/>
          <p:cNvSpPr txBox="1">
            <a:spLocks noChangeArrowheads="1"/>
          </p:cNvSpPr>
          <p:nvPr/>
        </p:nvSpPr>
        <p:spPr bwMode="auto">
          <a:xfrm>
            <a:off x="7680325" y="2981325"/>
            <a:ext cx="3302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1600">
                <a:solidFill>
                  <a:schemeClr val="bg2"/>
                </a:solidFill>
                <a:latin typeface="Times" panose="02020603050405020304" pitchFamily="18" charset="0"/>
              </a:rPr>
              <a:t>O</a:t>
            </a:r>
            <a:endParaRPr lang="en-US" altLang="en-US" sz="1600" baseline="30000">
              <a:solidFill>
                <a:schemeClr val="bg2"/>
              </a:solidFill>
              <a:latin typeface="Times" panose="02020603050405020304" pitchFamily="18" charset="0"/>
            </a:endParaRPr>
          </a:p>
        </p:txBody>
      </p:sp>
      <p:pic>
        <p:nvPicPr>
          <p:cNvPr id="7173" name="Picture 14" descr="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447801"/>
            <a:ext cx="6380502"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15"/>
          <p:cNvSpPr txBox="1">
            <a:spLocks noChangeArrowheads="1"/>
          </p:cNvSpPr>
          <p:nvPr/>
        </p:nvSpPr>
        <p:spPr bwMode="auto">
          <a:xfrm>
            <a:off x="8839201" y="1676400"/>
            <a:ext cx="14954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2400">
                <a:latin typeface="Times" panose="02020603050405020304" pitchFamily="18" charset="0"/>
              </a:rPr>
              <a:t>North pole</a:t>
            </a:r>
          </a:p>
        </p:txBody>
      </p:sp>
      <p:sp>
        <p:nvSpPr>
          <p:cNvPr id="7175" name="Text Box 16"/>
          <p:cNvSpPr txBox="1">
            <a:spLocks noChangeArrowheads="1"/>
          </p:cNvSpPr>
          <p:nvPr/>
        </p:nvSpPr>
        <p:spPr bwMode="auto">
          <a:xfrm>
            <a:off x="8915401" y="4419600"/>
            <a:ext cx="14954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2400">
                <a:latin typeface="Times" panose="02020603050405020304" pitchFamily="18" charset="0"/>
              </a:rPr>
              <a:t>South pole</a:t>
            </a:r>
          </a:p>
        </p:txBody>
      </p:sp>
      <p:sp>
        <p:nvSpPr>
          <p:cNvPr id="7176" name="Text Box 17"/>
          <p:cNvSpPr txBox="1">
            <a:spLocks noChangeArrowheads="1"/>
          </p:cNvSpPr>
          <p:nvPr/>
        </p:nvSpPr>
        <p:spPr bwMode="auto">
          <a:xfrm>
            <a:off x="7010400" y="2209800"/>
            <a:ext cx="20574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2400">
                <a:latin typeface="Times" panose="02020603050405020304" pitchFamily="18" charset="0"/>
              </a:rPr>
              <a:t>Sun’s rays</a:t>
            </a:r>
          </a:p>
        </p:txBody>
      </p:sp>
      <p:sp>
        <p:nvSpPr>
          <p:cNvPr id="7177" name="Text Box 18"/>
          <p:cNvSpPr txBox="1">
            <a:spLocks noChangeArrowheads="1"/>
          </p:cNvSpPr>
          <p:nvPr/>
        </p:nvSpPr>
        <p:spPr bwMode="auto">
          <a:xfrm>
            <a:off x="7162800" y="3048000"/>
            <a:ext cx="1468438"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2400">
                <a:latin typeface="Times" panose="02020603050405020304" pitchFamily="18" charset="0"/>
              </a:rPr>
              <a:t>Sun’s rays</a:t>
            </a:r>
          </a:p>
        </p:txBody>
      </p:sp>
      <p:sp>
        <p:nvSpPr>
          <p:cNvPr id="7178" name="Text Box 19"/>
          <p:cNvSpPr txBox="1">
            <a:spLocks noChangeArrowheads="1"/>
          </p:cNvSpPr>
          <p:nvPr/>
        </p:nvSpPr>
        <p:spPr bwMode="auto">
          <a:xfrm>
            <a:off x="7315200" y="3810000"/>
            <a:ext cx="1468438"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2400">
                <a:latin typeface="Times" panose="02020603050405020304" pitchFamily="18" charset="0"/>
              </a:rPr>
              <a:t>Sun’s rays</a:t>
            </a:r>
          </a:p>
        </p:txBody>
      </p:sp>
      <p:sp>
        <p:nvSpPr>
          <p:cNvPr id="7179" name="Text Box 20"/>
          <p:cNvSpPr txBox="1">
            <a:spLocks noChangeArrowheads="1"/>
          </p:cNvSpPr>
          <p:nvPr/>
        </p:nvSpPr>
        <p:spPr bwMode="auto">
          <a:xfrm>
            <a:off x="8839200" y="3124201"/>
            <a:ext cx="1087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2000" b="1">
                <a:solidFill>
                  <a:schemeClr val="bg2"/>
                </a:solidFill>
                <a:latin typeface="Times" panose="02020603050405020304" pitchFamily="18" charset="0"/>
              </a:rPr>
              <a:t>Equator</a:t>
            </a:r>
          </a:p>
        </p:txBody>
      </p:sp>
      <p:sp>
        <p:nvSpPr>
          <p:cNvPr id="7180" name="Text Box 21"/>
          <p:cNvSpPr txBox="1">
            <a:spLocks noChangeArrowheads="1"/>
          </p:cNvSpPr>
          <p:nvPr/>
        </p:nvSpPr>
        <p:spPr bwMode="auto">
          <a:xfrm>
            <a:off x="9448800" y="2209800"/>
            <a:ext cx="6096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1600" b="1">
                <a:solidFill>
                  <a:schemeClr val="bg2"/>
                </a:solidFill>
                <a:latin typeface="Times" panose="02020603050405020304" pitchFamily="18" charset="0"/>
              </a:rPr>
              <a:t>66.5</a:t>
            </a:r>
            <a:r>
              <a:rPr lang="en-US" altLang="en-US" sz="1600" b="1" baseline="30000">
                <a:solidFill>
                  <a:schemeClr val="bg2"/>
                </a:solidFill>
                <a:latin typeface="Times" panose="02020603050405020304" pitchFamily="18" charset="0"/>
              </a:rPr>
              <a:t>o</a:t>
            </a:r>
          </a:p>
        </p:txBody>
      </p:sp>
      <p:sp>
        <p:nvSpPr>
          <p:cNvPr id="7181" name="Text Box 22"/>
          <p:cNvSpPr txBox="1">
            <a:spLocks noChangeArrowheads="1"/>
          </p:cNvSpPr>
          <p:nvPr/>
        </p:nvSpPr>
        <p:spPr bwMode="auto">
          <a:xfrm>
            <a:off x="9448800" y="3886200"/>
            <a:ext cx="6096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1600" b="1">
                <a:solidFill>
                  <a:schemeClr val="bg2"/>
                </a:solidFill>
                <a:latin typeface="Times" panose="02020603050405020304" pitchFamily="18" charset="0"/>
              </a:rPr>
              <a:t>66.5</a:t>
            </a:r>
            <a:r>
              <a:rPr lang="en-US" altLang="en-US" sz="1600" b="1" baseline="30000">
                <a:solidFill>
                  <a:schemeClr val="bg2"/>
                </a:solidFill>
                <a:latin typeface="Times" panose="02020603050405020304" pitchFamily="18" charset="0"/>
              </a:rPr>
              <a:t>o</a:t>
            </a:r>
          </a:p>
        </p:txBody>
      </p:sp>
      <p:sp>
        <p:nvSpPr>
          <p:cNvPr id="7182" name="Text Box 23"/>
          <p:cNvSpPr txBox="1">
            <a:spLocks noChangeArrowheads="1"/>
          </p:cNvSpPr>
          <p:nvPr/>
        </p:nvSpPr>
        <p:spPr bwMode="auto">
          <a:xfrm>
            <a:off x="9372600" y="3505200"/>
            <a:ext cx="6096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1600" b="1">
                <a:solidFill>
                  <a:schemeClr val="bg2"/>
                </a:solidFill>
                <a:latin typeface="Times" panose="02020603050405020304" pitchFamily="18" charset="0"/>
              </a:rPr>
              <a:t>23.5</a:t>
            </a:r>
            <a:r>
              <a:rPr lang="en-US" altLang="en-US" sz="1600" b="1" baseline="30000">
                <a:solidFill>
                  <a:schemeClr val="bg2"/>
                </a:solidFill>
                <a:latin typeface="Times" panose="02020603050405020304" pitchFamily="18" charset="0"/>
              </a:rPr>
              <a:t>o</a:t>
            </a:r>
          </a:p>
        </p:txBody>
      </p:sp>
      <p:sp>
        <p:nvSpPr>
          <p:cNvPr id="7183" name="Text Box 24"/>
          <p:cNvSpPr txBox="1">
            <a:spLocks noChangeArrowheads="1"/>
          </p:cNvSpPr>
          <p:nvPr/>
        </p:nvSpPr>
        <p:spPr bwMode="auto">
          <a:xfrm>
            <a:off x="9086850" y="2452689"/>
            <a:ext cx="6096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1600" b="1">
                <a:solidFill>
                  <a:schemeClr val="bg2"/>
                </a:solidFill>
                <a:latin typeface="Times" panose="02020603050405020304" pitchFamily="18" charset="0"/>
              </a:rPr>
              <a:t>23.5</a:t>
            </a:r>
            <a:r>
              <a:rPr lang="en-US" altLang="en-US" sz="1600" b="1" baseline="30000">
                <a:solidFill>
                  <a:schemeClr val="bg2"/>
                </a:solidFill>
                <a:latin typeface="Times" panose="02020603050405020304" pitchFamily="18" charset="0"/>
              </a:rPr>
              <a:t>o</a:t>
            </a:r>
          </a:p>
        </p:txBody>
      </p:sp>
      <p:sp>
        <p:nvSpPr>
          <p:cNvPr id="7184" name="Text Box 25"/>
          <p:cNvSpPr txBox="1">
            <a:spLocks noChangeArrowheads="1"/>
          </p:cNvSpPr>
          <p:nvPr/>
        </p:nvSpPr>
        <p:spPr bwMode="auto">
          <a:xfrm>
            <a:off x="7772400" y="2928939"/>
            <a:ext cx="269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2000" baseline="30000">
                <a:solidFill>
                  <a:schemeClr val="bg2"/>
                </a:solidFill>
                <a:latin typeface="Times" panose="02020603050405020304" pitchFamily="18" charset="0"/>
              </a:rPr>
              <a:t>o</a:t>
            </a:r>
          </a:p>
        </p:txBody>
      </p:sp>
      <p:sp>
        <p:nvSpPr>
          <p:cNvPr id="7185" name="Text Box 26"/>
          <p:cNvSpPr txBox="1">
            <a:spLocks noChangeArrowheads="1"/>
          </p:cNvSpPr>
          <p:nvPr/>
        </p:nvSpPr>
        <p:spPr bwMode="auto">
          <a:xfrm>
            <a:off x="9753600" y="3048000"/>
            <a:ext cx="3619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2800" b="1">
                <a:solidFill>
                  <a:schemeClr val="bg2"/>
                </a:solidFill>
                <a:latin typeface="Times" panose="02020603050405020304" pitchFamily="18" charset="0"/>
              </a:rPr>
              <a:t>0</a:t>
            </a:r>
          </a:p>
        </p:txBody>
      </p:sp>
      <p:sp>
        <p:nvSpPr>
          <p:cNvPr id="7186" name="Text Box 29"/>
          <p:cNvSpPr>
            <a:spLocks noGrp="1" noChangeArrowheads="1"/>
          </p:cNvSpPr>
          <p:nvPr>
            <p:ph type="title"/>
          </p:nvPr>
        </p:nvSpPr>
        <p:spPr>
          <a:effectLst>
            <a:outerShdw dist="45791" dir="3378596"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lnSpc>
                <a:spcPct val="90000"/>
              </a:lnSpc>
              <a:spcBef>
                <a:spcPct val="20000"/>
              </a:spcBef>
              <a:spcAft>
                <a:spcPct val="20000"/>
              </a:spcAft>
            </a:pPr>
            <a:r>
              <a:rPr lang="en-US" altLang="en-US" b="1" smtClean="0">
                <a:effectLst/>
              </a:rPr>
              <a:t>Terrestrial Biomes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507">
                                            <p:txEl>
                                              <p:pRg st="1" end="1"/>
                                            </p:txEl>
                                          </p:spTgt>
                                        </p:tgtEl>
                                        <p:attrNameLst>
                                          <p:attrName>style.visibility</p:attrName>
                                        </p:attrNameLst>
                                      </p:cBhvr>
                                      <p:to>
                                        <p:strVal val="visible"/>
                                      </p:to>
                                    </p:set>
                                    <p:animEffect transition="in" filter="blinds(horizontal)">
                                      <p:cBhvr>
                                        <p:cTn id="7" dur="500"/>
                                        <p:tgtEl>
                                          <p:spTgt spid="205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0507">
                                            <p:txEl>
                                              <p:pRg st="2" end="2"/>
                                            </p:txEl>
                                          </p:spTgt>
                                        </p:tgtEl>
                                        <p:attrNameLst>
                                          <p:attrName>style.visibility</p:attrName>
                                        </p:attrNameLst>
                                      </p:cBhvr>
                                      <p:to>
                                        <p:strVal val="visible"/>
                                      </p:to>
                                    </p:set>
                                    <p:animEffect transition="in" filter="blinds(horizontal)">
                                      <p:cBhvr>
                                        <p:cTn id="12" dur="500"/>
                                        <p:tgtEl>
                                          <p:spTgt spid="205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0507">
                                            <p:txEl>
                                              <p:pRg st="3" end="3"/>
                                            </p:txEl>
                                          </p:spTgt>
                                        </p:tgtEl>
                                        <p:attrNameLst>
                                          <p:attrName>style.visibility</p:attrName>
                                        </p:attrNameLst>
                                      </p:cBhvr>
                                      <p:to>
                                        <p:strVal val="visible"/>
                                      </p:to>
                                    </p:set>
                                    <p:animEffect transition="in" filter="blinds(horizontal)">
                                      <p:cBhvr>
                                        <p:cTn id="17" dur="500"/>
                                        <p:tgtEl>
                                          <p:spTgt spid="2050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0507">
                                            <p:txEl>
                                              <p:pRg st="4" end="4"/>
                                            </p:txEl>
                                          </p:spTgt>
                                        </p:tgtEl>
                                        <p:attrNameLst>
                                          <p:attrName>style.visibility</p:attrName>
                                        </p:attrNameLst>
                                      </p:cBhvr>
                                      <p:to>
                                        <p:strVal val="visible"/>
                                      </p:to>
                                    </p:set>
                                    <p:animEffect transition="in" filter="blinds(horizontal)">
                                      <p:cBhvr>
                                        <p:cTn id="22" dur="500"/>
                                        <p:tgtEl>
                                          <p:spTgt spid="20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13"/>
          <p:cNvSpPr txBox="1">
            <a:spLocks noChangeArrowheads="1"/>
          </p:cNvSpPr>
          <p:nvPr/>
        </p:nvSpPr>
        <p:spPr bwMode="auto">
          <a:xfrm rot="10800000">
            <a:off x="4356963" y="2284622"/>
            <a:ext cx="406265" cy="2372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nchor="b">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1600" b="1">
                <a:solidFill>
                  <a:schemeClr val="bg2"/>
                </a:solidFill>
                <a:latin typeface="Times" panose="02020603050405020304" pitchFamily="18" charset="0"/>
              </a:rPr>
              <a:t>Annual precipitation (cm)</a:t>
            </a:r>
          </a:p>
        </p:txBody>
      </p:sp>
      <p:sp>
        <p:nvSpPr>
          <p:cNvPr id="8196" name="Text Box 14"/>
          <p:cNvSpPr txBox="1">
            <a:spLocks noChangeArrowheads="1"/>
          </p:cNvSpPr>
          <p:nvPr/>
        </p:nvSpPr>
        <p:spPr bwMode="auto">
          <a:xfrm>
            <a:off x="5411788" y="4859338"/>
            <a:ext cx="766762"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1400" b="1">
                <a:solidFill>
                  <a:schemeClr val="bg2"/>
                </a:solidFill>
                <a:latin typeface="Times" panose="02020603050405020304" pitchFamily="18" charset="0"/>
              </a:rPr>
              <a:t>Tundra</a:t>
            </a:r>
          </a:p>
        </p:txBody>
      </p:sp>
      <p:sp>
        <p:nvSpPr>
          <p:cNvPr id="8197" name="Text Box 15"/>
          <p:cNvSpPr txBox="1">
            <a:spLocks noChangeArrowheads="1"/>
          </p:cNvSpPr>
          <p:nvPr/>
        </p:nvSpPr>
        <p:spPr bwMode="auto">
          <a:xfrm>
            <a:off x="6248401" y="4535488"/>
            <a:ext cx="6191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1400" b="1">
                <a:solidFill>
                  <a:schemeClr val="bg2"/>
                </a:solidFill>
                <a:latin typeface="Times" panose="02020603050405020304" pitchFamily="18" charset="0"/>
              </a:rPr>
              <a:t>Taiga</a:t>
            </a:r>
          </a:p>
        </p:txBody>
      </p:sp>
      <p:sp>
        <p:nvSpPr>
          <p:cNvPr id="8198" name="Text Box 16"/>
          <p:cNvSpPr txBox="1">
            <a:spLocks noChangeArrowheads="1"/>
          </p:cNvSpPr>
          <p:nvPr/>
        </p:nvSpPr>
        <p:spPr bwMode="auto">
          <a:xfrm>
            <a:off x="7199314" y="3898900"/>
            <a:ext cx="129698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1400" b="1">
                <a:solidFill>
                  <a:schemeClr val="bg2"/>
                </a:solidFill>
                <a:latin typeface="Times" panose="02020603050405020304" pitchFamily="18" charset="0"/>
              </a:rPr>
              <a:t>Temperate forest</a:t>
            </a:r>
          </a:p>
        </p:txBody>
      </p:sp>
      <p:sp>
        <p:nvSpPr>
          <p:cNvPr id="8199" name="Text Box 17"/>
          <p:cNvSpPr txBox="1">
            <a:spLocks noChangeArrowheads="1"/>
          </p:cNvSpPr>
          <p:nvPr/>
        </p:nvSpPr>
        <p:spPr bwMode="auto">
          <a:xfrm>
            <a:off x="7391400" y="4419601"/>
            <a:ext cx="9906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1400" b="1">
                <a:solidFill>
                  <a:schemeClr val="bg2"/>
                </a:solidFill>
                <a:latin typeface="Times" panose="02020603050405020304" pitchFamily="18" charset="0"/>
              </a:rPr>
              <a:t>Woodland </a:t>
            </a:r>
          </a:p>
        </p:txBody>
      </p:sp>
      <p:sp>
        <p:nvSpPr>
          <p:cNvPr id="8200" name="Text Box 18"/>
          <p:cNvSpPr txBox="1">
            <a:spLocks noChangeArrowheads="1"/>
          </p:cNvSpPr>
          <p:nvPr/>
        </p:nvSpPr>
        <p:spPr bwMode="auto">
          <a:xfrm>
            <a:off x="8291514" y="4435476"/>
            <a:ext cx="8350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1400" b="1">
                <a:solidFill>
                  <a:schemeClr val="bg2"/>
                </a:solidFill>
                <a:latin typeface="Times" panose="02020603050405020304" pitchFamily="18" charset="0"/>
              </a:rPr>
              <a:t>Savanna</a:t>
            </a:r>
          </a:p>
        </p:txBody>
      </p:sp>
      <p:sp>
        <p:nvSpPr>
          <p:cNvPr id="8201" name="Text Box 19"/>
          <p:cNvSpPr txBox="1">
            <a:spLocks noChangeArrowheads="1"/>
          </p:cNvSpPr>
          <p:nvPr/>
        </p:nvSpPr>
        <p:spPr bwMode="auto">
          <a:xfrm>
            <a:off x="8382000" y="4872038"/>
            <a:ext cx="6794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1400" b="1">
                <a:solidFill>
                  <a:schemeClr val="bg2"/>
                </a:solidFill>
                <a:latin typeface="Times" panose="02020603050405020304" pitchFamily="18" charset="0"/>
              </a:rPr>
              <a:t>Desert</a:t>
            </a:r>
          </a:p>
        </p:txBody>
      </p:sp>
      <p:sp>
        <p:nvSpPr>
          <p:cNvPr id="8203" name="Text Box 21"/>
          <p:cNvSpPr txBox="1">
            <a:spLocks noChangeArrowheads="1"/>
          </p:cNvSpPr>
          <p:nvPr/>
        </p:nvSpPr>
        <p:spPr bwMode="auto">
          <a:xfrm>
            <a:off x="8267700" y="2849564"/>
            <a:ext cx="8382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eaLnBrk="1" hangingPunct="1">
              <a:lnSpc>
                <a:spcPct val="90000"/>
              </a:lnSpc>
              <a:spcAft>
                <a:spcPct val="20000"/>
              </a:spcAft>
              <a:buClrTx/>
              <a:buSzTx/>
              <a:buFontTx/>
              <a:buNone/>
            </a:pPr>
            <a:r>
              <a:rPr lang="en-US" altLang="en-US" sz="1400" b="1">
                <a:solidFill>
                  <a:schemeClr val="bg2"/>
                </a:solidFill>
                <a:latin typeface="Times" panose="02020603050405020304" pitchFamily="18" charset="0"/>
              </a:rPr>
              <a:t>Tropical rain forest</a:t>
            </a:r>
          </a:p>
        </p:txBody>
      </p:sp>
      <p:sp>
        <p:nvSpPr>
          <p:cNvPr id="8204" name="Text Box 22"/>
          <p:cNvSpPr txBox="1">
            <a:spLocks noChangeArrowheads="1"/>
          </p:cNvSpPr>
          <p:nvPr/>
        </p:nvSpPr>
        <p:spPr bwMode="auto">
          <a:xfrm>
            <a:off x="7264401" y="3181350"/>
            <a:ext cx="11334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1400" b="1">
                <a:solidFill>
                  <a:schemeClr val="bg2"/>
                </a:solidFill>
                <a:latin typeface="Times" panose="02020603050405020304" pitchFamily="18" charset="0"/>
              </a:rPr>
              <a:t>Temperate rain forest</a:t>
            </a:r>
          </a:p>
        </p:txBody>
      </p:sp>
      <p:sp>
        <p:nvSpPr>
          <p:cNvPr id="8205" name="Text Box 23"/>
          <p:cNvSpPr txBox="1">
            <a:spLocks noChangeArrowheads="1"/>
          </p:cNvSpPr>
          <p:nvPr/>
        </p:nvSpPr>
        <p:spPr bwMode="auto">
          <a:xfrm>
            <a:off x="4699000" y="2403476"/>
            <a:ext cx="45085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1400" b="1">
                <a:solidFill>
                  <a:schemeClr val="bg2"/>
                </a:solidFill>
                <a:latin typeface="Times" panose="02020603050405020304" pitchFamily="18" charset="0"/>
              </a:rPr>
              <a:t>400</a:t>
            </a:r>
          </a:p>
        </p:txBody>
      </p:sp>
      <p:sp>
        <p:nvSpPr>
          <p:cNvPr id="8206" name="Text Box 24"/>
          <p:cNvSpPr txBox="1">
            <a:spLocks noChangeArrowheads="1"/>
          </p:cNvSpPr>
          <p:nvPr/>
        </p:nvSpPr>
        <p:spPr bwMode="auto">
          <a:xfrm>
            <a:off x="4711700" y="3038476"/>
            <a:ext cx="45085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1400" b="1">
                <a:solidFill>
                  <a:schemeClr val="bg2"/>
                </a:solidFill>
                <a:latin typeface="Times" panose="02020603050405020304" pitchFamily="18" charset="0"/>
              </a:rPr>
              <a:t>300</a:t>
            </a:r>
          </a:p>
        </p:txBody>
      </p:sp>
      <p:sp>
        <p:nvSpPr>
          <p:cNvPr id="8207" name="Text Box 25"/>
          <p:cNvSpPr txBox="1">
            <a:spLocks noChangeArrowheads="1"/>
          </p:cNvSpPr>
          <p:nvPr/>
        </p:nvSpPr>
        <p:spPr bwMode="auto">
          <a:xfrm>
            <a:off x="4699000" y="3698876"/>
            <a:ext cx="45085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1400" b="1">
                <a:solidFill>
                  <a:schemeClr val="bg2"/>
                </a:solidFill>
                <a:latin typeface="Times" panose="02020603050405020304" pitchFamily="18" charset="0"/>
              </a:rPr>
              <a:t>200</a:t>
            </a:r>
          </a:p>
        </p:txBody>
      </p:sp>
      <p:sp>
        <p:nvSpPr>
          <p:cNvPr id="8208" name="Text Box 26"/>
          <p:cNvSpPr txBox="1">
            <a:spLocks noChangeArrowheads="1"/>
          </p:cNvSpPr>
          <p:nvPr/>
        </p:nvSpPr>
        <p:spPr bwMode="auto">
          <a:xfrm>
            <a:off x="4711700" y="4333876"/>
            <a:ext cx="45085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1400" b="1">
                <a:solidFill>
                  <a:schemeClr val="bg2"/>
                </a:solidFill>
                <a:latin typeface="Times" panose="02020603050405020304" pitchFamily="18" charset="0"/>
              </a:rPr>
              <a:t>100</a:t>
            </a:r>
          </a:p>
        </p:txBody>
      </p:sp>
      <p:sp>
        <p:nvSpPr>
          <p:cNvPr id="8209" name="Text Box 27"/>
          <p:cNvSpPr txBox="1">
            <a:spLocks noChangeArrowheads="1"/>
          </p:cNvSpPr>
          <p:nvPr/>
        </p:nvSpPr>
        <p:spPr bwMode="auto">
          <a:xfrm>
            <a:off x="5715000" y="5126038"/>
            <a:ext cx="42068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1400" b="1">
                <a:solidFill>
                  <a:schemeClr val="bg2"/>
                </a:solidFill>
                <a:latin typeface="Times" panose="02020603050405020304" pitchFamily="18" charset="0"/>
              </a:rPr>
              <a:t>-10</a:t>
            </a:r>
          </a:p>
        </p:txBody>
      </p:sp>
      <p:sp>
        <p:nvSpPr>
          <p:cNvPr id="8210" name="Text Box 28"/>
          <p:cNvSpPr txBox="1">
            <a:spLocks noChangeArrowheads="1"/>
          </p:cNvSpPr>
          <p:nvPr/>
        </p:nvSpPr>
        <p:spPr bwMode="auto">
          <a:xfrm>
            <a:off x="6661150" y="5126038"/>
            <a:ext cx="2730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1400" b="1">
                <a:solidFill>
                  <a:schemeClr val="bg2"/>
                </a:solidFill>
                <a:latin typeface="Times" panose="02020603050405020304" pitchFamily="18" charset="0"/>
              </a:rPr>
              <a:t>0</a:t>
            </a:r>
          </a:p>
        </p:txBody>
      </p:sp>
      <p:sp>
        <p:nvSpPr>
          <p:cNvPr id="8211" name="Text Box 29"/>
          <p:cNvSpPr txBox="1">
            <a:spLocks noChangeArrowheads="1"/>
          </p:cNvSpPr>
          <p:nvPr/>
        </p:nvSpPr>
        <p:spPr bwMode="auto">
          <a:xfrm>
            <a:off x="7391400" y="5126038"/>
            <a:ext cx="3619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1400" b="1">
                <a:solidFill>
                  <a:schemeClr val="bg2"/>
                </a:solidFill>
                <a:latin typeface="Times" panose="02020603050405020304" pitchFamily="18" charset="0"/>
              </a:rPr>
              <a:t>10</a:t>
            </a:r>
          </a:p>
        </p:txBody>
      </p:sp>
      <p:sp>
        <p:nvSpPr>
          <p:cNvPr id="8212" name="Text Box 30"/>
          <p:cNvSpPr txBox="1">
            <a:spLocks noChangeArrowheads="1"/>
          </p:cNvSpPr>
          <p:nvPr/>
        </p:nvSpPr>
        <p:spPr bwMode="auto">
          <a:xfrm>
            <a:off x="8248650" y="5126038"/>
            <a:ext cx="3619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1400" b="1">
                <a:solidFill>
                  <a:schemeClr val="bg2"/>
                </a:solidFill>
                <a:latin typeface="Times" panose="02020603050405020304" pitchFamily="18" charset="0"/>
              </a:rPr>
              <a:t>20</a:t>
            </a:r>
          </a:p>
        </p:txBody>
      </p:sp>
      <p:sp>
        <p:nvSpPr>
          <p:cNvPr id="8213" name="Text Box 31"/>
          <p:cNvSpPr txBox="1">
            <a:spLocks noChangeArrowheads="1"/>
          </p:cNvSpPr>
          <p:nvPr/>
        </p:nvSpPr>
        <p:spPr bwMode="auto">
          <a:xfrm>
            <a:off x="9010650" y="5126038"/>
            <a:ext cx="3619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1400" b="1">
                <a:solidFill>
                  <a:schemeClr val="bg2"/>
                </a:solidFill>
                <a:latin typeface="Times" panose="02020603050405020304" pitchFamily="18" charset="0"/>
              </a:rPr>
              <a:t>30</a:t>
            </a:r>
          </a:p>
        </p:txBody>
      </p:sp>
      <p:sp>
        <p:nvSpPr>
          <p:cNvPr id="8214" name="Text Box 32"/>
          <p:cNvSpPr txBox="1">
            <a:spLocks noChangeArrowheads="1"/>
          </p:cNvSpPr>
          <p:nvPr/>
        </p:nvSpPr>
        <p:spPr bwMode="auto">
          <a:xfrm>
            <a:off x="6365876" y="5438776"/>
            <a:ext cx="21685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1400" b="1">
                <a:solidFill>
                  <a:schemeClr val="bg2"/>
                </a:solidFill>
                <a:latin typeface="Times" panose="02020603050405020304" pitchFamily="18" charset="0"/>
              </a:rPr>
              <a:t>Average temperature (</a:t>
            </a:r>
            <a:r>
              <a:rPr lang="en-US" altLang="en-US" sz="1600" b="1" baseline="30000">
                <a:solidFill>
                  <a:schemeClr val="bg2"/>
                </a:solidFill>
                <a:latin typeface="Times" panose="02020603050405020304" pitchFamily="18" charset="0"/>
              </a:rPr>
              <a:t>o</a:t>
            </a:r>
            <a:r>
              <a:rPr lang="en-US" altLang="en-US" sz="1400" b="1">
                <a:solidFill>
                  <a:schemeClr val="bg2"/>
                </a:solidFill>
                <a:latin typeface="Times" panose="02020603050405020304" pitchFamily="18" charset="0"/>
              </a:rPr>
              <a:t>C)</a:t>
            </a:r>
          </a:p>
        </p:txBody>
      </p:sp>
      <p:sp>
        <p:nvSpPr>
          <p:cNvPr id="8216" name="Text Box 35"/>
          <p:cNvSpPr txBox="1">
            <a:spLocks noChangeArrowheads="1"/>
          </p:cNvSpPr>
          <p:nvPr/>
        </p:nvSpPr>
        <p:spPr bwMode="auto">
          <a:xfrm>
            <a:off x="7048500" y="4619626"/>
            <a:ext cx="9906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1400" b="1">
                <a:solidFill>
                  <a:schemeClr val="bg2"/>
                </a:solidFill>
                <a:latin typeface="Times" panose="02020603050405020304" pitchFamily="18" charset="0"/>
              </a:rPr>
              <a:t>Grassland </a:t>
            </a:r>
          </a:p>
        </p:txBody>
      </p:sp>
      <p:sp>
        <p:nvSpPr>
          <p:cNvPr id="8217" name="Text Box 36"/>
          <p:cNvSpPr txBox="1">
            <a:spLocks noChangeArrowheads="1"/>
          </p:cNvSpPr>
          <p:nvPr/>
        </p:nvSpPr>
        <p:spPr bwMode="auto">
          <a:xfrm>
            <a:off x="6705600" y="4821238"/>
            <a:ext cx="10668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1400" b="1">
                <a:solidFill>
                  <a:schemeClr val="bg2"/>
                </a:solidFill>
                <a:latin typeface="Times" panose="02020603050405020304" pitchFamily="18" charset="0"/>
              </a:rPr>
              <a:t>Shrubland </a:t>
            </a:r>
          </a:p>
        </p:txBody>
      </p:sp>
      <p:sp>
        <p:nvSpPr>
          <p:cNvPr id="8218" name="Text Box 1040"/>
          <p:cNvSpPr>
            <a:spLocks noGrp="1" noChangeArrowheads="1"/>
          </p:cNvSpPr>
          <p:nvPr>
            <p:ph type="title"/>
          </p:nvPr>
        </p:nvSpPr>
        <p:spPr>
          <a:xfrm>
            <a:off x="3162300" y="-54597"/>
            <a:ext cx="5943600" cy="785813"/>
          </a:xfrm>
          <a:effectLst>
            <a:outerShdw dist="45791" dir="3378596"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lnSpc>
                <a:spcPct val="90000"/>
              </a:lnSpc>
              <a:spcBef>
                <a:spcPct val="20000"/>
              </a:spcBef>
              <a:spcAft>
                <a:spcPct val="20000"/>
              </a:spcAft>
            </a:pPr>
            <a:r>
              <a:rPr lang="en-US" altLang="en-US" b="1" dirty="0" smtClean="0">
                <a:effectLst/>
              </a:rPr>
              <a:t>Terrestrial Biomes</a:t>
            </a:r>
          </a:p>
        </p:txBody>
      </p:sp>
      <p:pic>
        <p:nvPicPr>
          <p:cNvPr id="3" name="Picture 2"/>
          <p:cNvPicPr>
            <a:picLocks noChangeAspect="1"/>
          </p:cNvPicPr>
          <p:nvPr/>
        </p:nvPicPr>
        <p:blipFill>
          <a:blip r:embed="rId2"/>
          <a:stretch>
            <a:fillRect/>
          </a:stretch>
        </p:blipFill>
        <p:spPr>
          <a:xfrm>
            <a:off x="2629694" y="587907"/>
            <a:ext cx="7472363" cy="6272786"/>
          </a:xfrm>
          <a:prstGeom prst="rect">
            <a:avLst/>
          </a:prstGeom>
        </p:spPr>
      </p:pic>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defRPr/>
            </a:pPr>
            <a:r>
              <a:rPr lang="en-US" smtClean="0"/>
              <a:t>What is a climatogram?</a:t>
            </a:r>
          </a:p>
        </p:txBody>
      </p:sp>
      <p:sp>
        <p:nvSpPr>
          <p:cNvPr id="176131" name="Rectangle 3"/>
          <p:cNvSpPr>
            <a:spLocks noGrp="1" noChangeArrowheads="1"/>
          </p:cNvSpPr>
          <p:nvPr>
            <p:ph type="body" idx="1"/>
          </p:nvPr>
        </p:nvSpPr>
        <p:spPr/>
        <p:txBody>
          <a:bodyPr/>
          <a:lstStyle/>
          <a:p>
            <a:pPr eaLnBrk="1" hangingPunct="1">
              <a:defRPr/>
            </a:pPr>
            <a:r>
              <a:rPr lang="en-US" altLang="en-US" dirty="0" smtClean="0"/>
              <a:t>A graph that shows </a:t>
            </a:r>
            <a:r>
              <a:rPr lang="en-US" altLang="en-US" dirty="0" smtClean="0"/>
              <a:t>a rough approximation of the annual climate pattern of </a:t>
            </a:r>
            <a:r>
              <a:rPr lang="en-US" altLang="en-US" dirty="0" smtClean="0"/>
              <a:t>a region</a:t>
            </a:r>
          </a:p>
          <a:p>
            <a:pPr lvl="1" eaLnBrk="1" hangingPunct="1">
              <a:defRPr/>
            </a:pPr>
            <a:r>
              <a:rPr lang="en-US" altLang="en-US" dirty="0" smtClean="0"/>
              <a:t>Average Monthly Precipitation</a:t>
            </a:r>
          </a:p>
          <a:p>
            <a:pPr lvl="1" eaLnBrk="1" hangingPunct="1">
              <a:defRPr/>
            </a:pPr>
            <a:r>
              <a:rPr lang="en-US" altLang="en-US" dirty="0" smtClean="0"/>
              <a:t>Average Monthly Temperature</a:t>
            </a:r>
          </a:p>
          <a:p>
            <a:pPr eaLnBrk="1" hangingPunct="1">
              <a:buFont typeface="Wingdings" panose="05000000000000000000" pitchFamily="2" charset="2"/>
              <a:buNone/>
              <a:defRPr/>
            </a:pPr>
            <a:endParaRPr lang="en-US" alt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descr="abioti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569"/>
            <a:ext cx="12192000" cy="682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14051biomes"/>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667000" y="74614"/>
            <a:ext cx="7010400" cy="6783387"/>
          </a:xfrm>
          <a:noFill/>
          <a:extLst>
            <a:ext uri="{909E8E84-426E-40DD-AFC4-6F175D3DCCD1}">
              <a14:hiddenFill xmlns:a14="http://schemas.microsoft.com/office/drawing/2010/main">
                <a:solidFill>
                  <a:srgbClr val="FFFFFF"/>
                </a:solidFill>
              </a14:hiddenFill>
            </a:ext>
          </a:extLst>
        </p:spPr>
      </p:pic>
      <p:sp>
        <p:nvSpPr>
          <p:cNvPr id="11267" name="Text Box 6"/>
          <p:cNvSpPr txBox="1">
            <a:spLocks noChangeArrowheads="1"/>
          </p:cNvSpPr>
          <p:nvPr/>
        </p:nvSpPr>
        <p:spPr bwMode="auto">
          <a:xfrm>
            <a:off x="2743200" y="1676401"/>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50000"/>
              </a:spcBef>
              <a:buClrTx/>
              <a:buSzTx/>
              <a:buFontTx/>
              <a:buNone/>
            </a:pPr>
            <a:endParaRPr lang="en-US" altLang="en-US" sz="1800"/>
          </a:p>
        </p:txBody>
      </p:sp>
      <p:sp>
        <p:nvSpPr>
          <p:cNvPr id="11268" name="Rectangle 7"/>
          <p:cNvSpPr>
            <a:spLocks noChangeArrowheads="1"/>
          </p:cNvSpPr>
          <p:nvPr/>
        </p:nvSpPr>
        <p:spPr bwMode="auto">
          <a:xfrm>
            <a:off x="2743200" y="1676400"/>
            <a:ext cx="304800" cy="304800"/>
          </a:xfrm>
          <a:prstGeom prst="rect">
            <a:avLst/>
          </a:prstGeom>
          <a:solidFill>
            <a:srgbClr val="9933FF"/>
          </a:solidFill>
          <a:ln w="9525">
            <a:solidFill>
              <a:schemeClr val="tx1"/>
            </a:solidFill>
            <a:miter lim="800000"/>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0"/>
              </a:spcBef>
              <a:buClrTx/>
              <a:buSzTx/>
              <a:buFontTx/>
              <a:buNone/>
            </a:pPr>
            <a:r>
              <a:rPr lang="en-US" altLang="en-US" sz="1800"/>
              <a:t>a.</a:t>
            </a:r>
          </a:p>
        </p:txBody>
      </p:sp>
      <p:sp>
        <p:nvSpPr>
          <p:cNvPr id="11269" name="Text Box 8"/>
          <p:cNvSpPr txBox="1">
            <a:spLocks noChangeArrowheads="1"/>
          </p:cNvSpPr>
          <p:nvPr/>
        </p:nvSpPr>
        <p:spPr bwMode="auto">
          <a:xfrm>
            <a:off x="3048000" y="1676401"/>
            <a:ext cx="1143000" cy="3667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50000"/>
              </a:spcBef>
              <a:buClrTx/>
              <a:buSzTx/>
              <a:buFontTx/>
              <a:buNone/>
            </a:pPr>
            <a:r>
              <a:rPr lang="en-US" altLang="en-US" sz="1800">
                <a:solidFill>
                  <a:srgbClr val="000000"/>
                </a:solidFill>
              </a:rPr>
              <a:t> Tundra</a:t>
            </a:r>
          </a:p>
        </p:txBody>
      </p:sp>
      <p:sp>
        <p:nvSpPr>
          <p:cNvPr id="11270" name="Text Box 9"/>
          <p:cNvSpPr txBox="1">
            <a:spLocks noChangeArrowheads="1"/>
          </p:cNvSpPr>
          <p:nvPr/>
        </p:nvSpPr>
        <p:spPr bwMode="auto">
          <a:xfrm>
            <a:off x="2743200" y="1981201"/>
            <a:ext cx="1143000" cy="3667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50000"/>
              </a:spcBef>
              <a:buClrTx/>
              <a:buSzTx/>
              <a:buFontTx/>
              <a:buNone/>
            </a:pPr>
            <a:r>
              <a:rPr lang="en-US" altLang="en-US" sz="1800"/>
              <a:t>a.</a:t>
            </a:r>
          </a:p>
        </p:txBody>
      </p:sp>
      <p:sp>
        <p:nvSpPr>
          <p:cNvPr id="11271" name="Text Box 10"/>
          <p:cNvSpPr txBox="1">
            <a:spLocks noChangeArrowheads="1"/>
          </p:cNvSpPr>
          <p:nvPr/>
        </p:nvSpPr>
        <p:spPr bwMode="auto">
          <a:xfrm>
            <a:off x="3048000" y="2362201"/>
            <a:ext cx="1143000" cy="3667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50000"/>
              </a:spcBef>
              <a:buClrTx/>
              <a:buSzTx/>
              <a:buFontTx/>
              <a:buNone/>
            </a:pPr>
            <a:r>
              <a:rPr lang="en-US" altLang="en-US" sz="1800">
                <a:solidFill>
                  <a:schemeClr val="bg2"/>
                </a:solidFill>
              </a:rPr>
              <a:t>Taiga</a:t>
            </a:r>
          </a:p>
        </p:txBody>
      </p:sp>
      <p:sp>
        <p:nvSpPr>
          <p:cNvPr id="11272" name="Rectangle 11"/>
          <p:cNvSpPr>
            <a:spLocks noChangeArrowheads="1"/>
          </p:cNvSpPr>
          <p:nvPr/>
        </p:nvSpPr>
        <p:spPr bwMode="auto">
          <a:xfrm>
            <a:off x="2743200" y="2362200"/>
            <a:ext cx="304800" cy="304800"/>
          </a:xfrm>
          <a:prstGeom prst="rect">
            <a:avLst/>
          </a:prstGeom>
          <a:solidFill>
            <a:srgbClr val="0000FF"/>
          </a:solidFill>
          <a:ln w="9525">
            <a:solidFill>
              <a:schemeClr val="tx1"/>
            </a:solidFill>
            <a:miter lim="800000"/>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0"/>
              </a:spcBef>
              <a:buClrTx/>
              <a:buSzTx/>
              <a:buFontTx/>
              <a:buNone/>
            </a:pPr>
            <a:r>
              <a:rPr lang="en-US" altLang="en-US" sz="1800"/>
              <a:t>b.</a:t>
            </a:r>
          </a:p>
        </p:txBody>
      </p:sp>
      <p:sp>
        <p:nvSpPr>
          <p:cNvPr id="11273" name="Text Box 12"/>
          <p:cNvSpPr txBox="1">
            <a:spLocks noChangeArrowheads="1"/>
          </p:cNvSpPr>
          <p:nvPr/>
        </p:nvSpPr>
        <p:spPr bwMode="auto">
          <a:xfrm>
            <a:off x="2743200" y="2667001"/>
            <a:ext cx="1295400" cy="3667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50000"/>
              </a:spcBef>
              <a:buClrTx/>
              <a:buSzTx/>
              <a:buFontTx/>
              <a:buNone/>
            </a:pPr>
            <a:r>
              <a:rPr lang="en-US" altLang="en-US" sz="1800"/>
              <a:t>nothing</a:t>
            </a:r>
          </a:p>
        </p:txBody>
      </p:sp>
      <p:sp>
        <p:nvSpPr>
          <p:cNvPr id="11274" name="Rectangle 13"/>
          <p:cNvSpPr>
            <a:spLocks noChangeArrowheads="1"/>
          </p:cNvSpPr>
          <p:nvPr/>
        </p:nvSpPr>
        <p:spPr bwMode="auto">
          <a:xfrm>
            <a:off x="2743200" y="3048000"/>
            <a:ext cx="304800" cy="304800"/>
          </a:xfrm>
          <a:prstGeom prst="rect">
            <a:avLst/>
          </a:prstGeom>
          <a:solidFill>
            <a:srgbClr val="339966"/>
          </a:solidFill>
          <a:ln w="9525">
            <a:solidFill>
              <a:schemeClr val="tx1"/>
            </a:solidFill>
            <a:miter lim="800000"/>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0"/>
              </a:spcBef>
              <a:buClrTx/>
              <a:buSzTx/>
              <a:buFontTx/>
              <a:buNone/>
            </a:pPr>
            <a:r>
              <a:rPr lang="en-US" altLang="en-US" sz="1800"/>
              <a:t>c.</a:t>
            </a:r>
          </a:p>
        </p:txBody>
      </p:sp>
      <p:sp>
        <p:nvSpPr>
          <p:cNvPr id="11275" name="Text Box 14"/>
          <p:cNvSpPr txBox="1">
            <a:spLocks noChangeArrowheads="1"/>
          </p:cNvSpPr>
          <p:nvPr/>
        </p:nvSpPr>
        <p:spPr bwMode="auto">
          <a:xfrm>
            <a:off x="3048000" y="3048001"/>
            <a:ext cx="2438400" cy="3667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50000"/>
              </a:spcBef>
              <a:buClrTx/>
              <a:buSzTx/>
              <a:buFontTx/>
              <a:buNone/>
            </a:pPr>
            <a:r>
              <a:rPr lang="en-US" altLang="en-US" sz="1800">
                <a:solidFill>
                  <a:schemeClr val="bg2"/>
                </a:solidFill>
              </a:rPr>
              <a:t>Temperate forest</a:t>
            </a:r>
          </a:p>
        </p:txBody>
      </p:sp>
      <p:sp>
        <p:nvSpPr>
          <p:cNvPr id="11276" name="Text Box 15"/>
          <p:cNvSpPr txBox="1">
            <a:spLocks noChangeArrowheads="1"/>
          </p:cNvSpPr>
          <p:nvPr/>
        </p:nvSpPr>
        <p:spPr bwMode="auto">
          <a:xfrm>
            <a:off x="2743200" y="3352801"/>
            <a:ext cx="2438400" cy="3667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50000"/>
              </a:spcBef>
              <a:buClrTx/>
              <a:buSzTx/>
              <a:buFontTx/>
              <a:buNone/>
            </a:pPr>
            <a:r>
              <a:rPr lang="en-US" altLang="en-US" sz="1800"/>
              <a:t>Temperate forest</a:t>
            </a:r>
          </a:p>
        </p:txBody>
      </p:sp>
      <p:sp>
        <p:nvSpPr>
          <p:cNvPr id="11277" name="Rectangle 17"/>
          <p:cNvSpPr>
            <a:spLocks noChangeArrowheads="1"/>
          </p:cNvSpPr>
          <p:nvPr/>
        </p:nvSpPr>
        <p:spPr bwMode="auto">
          <a:xfrm>
            <a:off x="2743200" y="3733800"/>
            <a:ext cx="304800" cy="304800"/>
          </a:xfrm>
          <a:prstGeom prst="rect">
            <a:avLst/>
          </a:prstGeom>
          <a:solidFill>
            <a:srgbClr val="FF9900"/>
          </a:solidFill>
          <a:ln w="9525">
            <a:solidFill>
              <a:schemeClr val="tx1"/>
            </a:solidFill>
            <a:miter lim="800000"/>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0"/>
              </a:spcBef>
              <a:buClrTx/>
              <a:buSzTx/>
              <a:buFontTx/>
              <a:buNone/>
            </a:pPr>
            <a:r>
              <a:rPr lang="en-US" altLang="en-US" sz="1800"/>
              <a:t>d.</a:t>
            </a:r>
          </a:p>
        </p:txBody>
      </p:sp>
      <p:sp>
        <p:nvSpPr>
          <p:cNvPr id="11278" name="Text Box 18"/>
          <p:cNvSpPr txBox="1">
            <a:spLocks noChangeArrowheads="1"/>
          </p:cNvSpPr>
          <p:nvPr/>
        </p:nvSpPr>
        <p:spPr bwMode="auto">
          <a:xfrm>
            <a:off x="3048000" y="3733801"/>
            <a:ext cx="1981200" cy="3667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50000"/>
              </a:spcBef>
              <a:buClrTx/>
              <a:buSzTx/>
              <a:buFontTx/>
              <a:buNone/>
            </a:pPr>
            <a:r>
              <a:rPr lang="en-US" altLang="en-US" sz="1800">
                <a:solidFill>
                  <a:schemeClr val="bg2"/>
                </a:solidFill>
              </a:rPr>
              <a:t>Grassland</a:t>
            </a:r>
          </a:p>
        </p:txBody>
      </p:sp>
      <p:sp>
        <p:nvSpPr>
          <p:cNvPr id="11279" name="Text Box 19"/>
          <p:cNvSpPr txBox="1">
            <a:spLocks noChangeArrowheads="1"/>
          </p:cNvSpPr>
          <p:nvPr/>
        </p:nvSpPr>
        <p:spPr bwMode="auto">
          <a:xfrm>
            <a:off x="2743200" y="4038601"/>
            <a:ext cx="2438400" cy="3667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50000"/>
              </a:spcBef>
              <a:buClrTx/>
              <a:buSzTx/>
              <a:buFontTx/>
              <a:buNone/>
            </a:pPr>
            <a:r>
              <a:rPr lang="en-US" altLang="en-US" sz="1800"/>
              <a:t>Temperate forest</a:t>
            </a:r>
          </a:p>
        </p:txBody>
      </p:sp>
      <p:sp>
        <p:nvSpPr>
          <p:cNvPr id="11280" name="Rectangle 21"/>
          <p:cNvSpPr>
            <a:spLocks noChangeArrowheads="1"/>
          </p:cNvSpPr>
          <p:nvPr/>
        </p:nvSpPr>
        <p:spPr bwMode="auto">
          <a:xfrm>
            <a:off x="2743200" y="4343400"/>
            <a:ext cx="304800" cy="304800"/>
          </a:xfrm>
          <a:prstGeom prst="rect">
            <a:avLst/>
          </a:prstGeom>
          <a:solidFill>
            <a:srgbClr val="FFCC00"/>
          </a:solidFill>
          <a:ln w="9525">
            <a:solidFill>
              <a:schemeClr val="tx1"/>
            </a:solidFill>
            <a:miter lim="800000"/>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0"/>
              </a:spcBef>
              <a:buClrTx/>
              <a:buSzTx/>
              <a:buFontTx/>
              <a:buNone/>
            </a:pPr>
            <a:r>
              <a:rPr lang="en-US" altLang="en-US" sz="1800"/>
              <a:t>e.</a:t>
            </a:r>
          </a:p>
        </p:txBody>
      </p:sp>
      <p:sp>
        <p:nvSpPr>
          <p:cNvPr id="11281" name="Text Box 22"/>
          <p:cNvSpPr txBox="1">
            <a:spLocks noChangeArrowheads="1"/>
          </p:cNvSpPr>
          <p:nvPr/>
        </p:nvSpPr>
        <p:spPr bwMode="auto">
          <a:xfrm>
            <a:off x="3048000" y="4343401"/>
            <a:ext cx="1981200" cy="3667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50000"/>
              </a:spcBef>
              <a:buClrTx/>
              <a:buSzTx/>
              <a:buFontTx/>
              <a:buNone/>
            </a:pPr>
            <a:r>
              <a:rPr lang="en-US" altLang="en-US" sz="1800">
                <a:solidFill>
                  <a:schemeClr val="bg2"/>
                </a:solidFill>
              </a:rPr>
              <a:t>Desert</a:t>
            </a:r>
          </a:p>
        </p:txBody>
      </p:sp>
      <p:sp>
        <p:nvSpPr>
          <p:cNvPr id="11282" name="Text Box 23"/>
          <p:cNvSpPr txBox="1">
            <a:spLocks noChangeArrowheads="1"/>
          </p:cNvSpPr>
          <p:nvPr/>
        </p:nvSpPr>
        <p:spPr bwMode="auto">
          <a:xfrm>
            <a:off x="2743200" y="4724401"/>
            <a:ext cx="2438400" cy="3667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50000"/>
              </a:spcBef>
              <a:buClrTx/>
              <a:buSzTx/>
              <a:buFontTx/>
              <a:buNone/>
            </a:pPr>
            <a:r>
              <a:rPr lang="en-US" altLang="en-US" sz="1800"/>
              <a:t>Temperate forest</a:t>
            </a:r>
          </a:p>
        </p:txBody>
      </p:sp>
      <p:sp>
        <p:nvSpPr>
          <p:cNvPr id="11283" name="Rectangle 24"/>
          <p:cNvSpPr>
            <a:spLocks noChangeArrowheads="1"/>
          </p:cNvSpPr>
          <p:nvPr/>
        </p:nvSpPr>
        <p:spPr bwMode="auto">
          <a:xfrm>
            <a:off x="2743200" y="5029200"/>
            <a:ext cx="304800" cy="304800"/>
          </a:xfrm>
          <a:prstGeom prst="rect">
            <a:avLst/>
          </a:prstGeom>
          <a:solidFill>
            <a:srgbClr val="336600"/>
          </a:solidFill>
          <a:ln w="9525">
            <a:solidFill>
              <a:schemeClr val="tx1"/>
            </a:solidFill>
            <a:miter lim="800000"/>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0"/>
              </a:spcBef>
              <a:buClrTx/>
              <a:buSzTx/>
              <a:buFontTx/>
              <a:buNone/>
            </a:pPr>
            <a:r>
              <a:rPr lang="en-US" altLang="en-US" sz="1800"/>
              <a:t>f.</a:t>
            </a:r>
          </a:p>
        </p:txBody>
      </p:sp>
      <p:sp>
        <p:nvSpPr>
          <p:cNvPr id="11284" name="Text Box 25"/>
          <p:cNvSpPr txBox="1">
            <a:spLocks noChangeArrowheads="1"/>
          </p:cNvSpPr>
          <p:nvPr/>
        </p:nvSpPr>
        <p:spPr bwMode="auto">
          <a:xfrm>
            <a:off x="3048000" y="4953001"/>
            <a:ext cx="2514600" cy="3667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50000"/>
              </a:spcBef>
              <a:buClrTx/>
              <a:buSzTx/>
              <a:buFontTx/>
              <a:buNone/>
            </a:pPr>
            <a:r>
              <a:rPr lang="en-US" altLang="en-US" sz="1800">
                <a:solidFill>
                  <a:schemeClr val="bg2"/>
                </a:solidFill>
              </a:rPr>
              <a:t>Tropical Rainforest</a:t>
            </a:r>
          </a:p>
        </p:txBody>
      </p:sp>
      <p:sp>
        <p:nvSpPr>
          <p:cNvPr id="11285" name="Text Box 26"/>
          <p:cNvSpPr txBox="1">
            <a:spLocks noChangeArrowheads="1"/>
          </p:cNvSpPr>
          <p:nvPr/>
        </p:nvSpPr>
        <p:spPr bwMode="auto">
          <a:xfrm>
            <a:off x="2743200" y="5410201"/>
            <a:ext cx="2438400" cy="3667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50000"/>
              </a:spcBef>
              <a:buClrTx/>
              <a:buSzTx/>
              <a:buFontTx/>
              <a:buNone/>
            </a:pPr>
            <a:r>
              <a:rPr lang="en-US" altLang="en-US" sz="1800"/>
              <a:t>Temperate forest</a:t>
            </a:r>
          </a:p>
        </p:txBody>
      </p:sp>
      <p:sp>
        <p:nvSpPr>
          <p:cNvPr id="11286" name="Text Box 27"/>
          <p:cNvSpPr txBox="1">
            <a:spLocks noChangeArrowheads="1"/>
          </p:cNvSpPr>
          <p:nvPr/>
        </p:nvSpPr>
        <p:spPr bwMode="auto">
          <a:xfrm>
            <a:off x="2743200" y="5715001"/>
            <a:ext cx="2438400" cy="3667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50000"/>
              </a:spcBef>
              <a:buClrTx/>
              <a:buSzTx/>
              <a:buFontTx/>
              <a:buNone/>
            </a:pPr>
            <a:r>
              <a:rPr lang="en-US" altLang="en-US" sz="1800"/>
              <a:t>Temperate forest</a:t>
            </a:r>
          </a:p>
        </p:txBody>
      </p:sp>
      <p:sp>
        <p:nvSpPr>
          <p:cNvPr id="11287" name="Text Box 28"/>
          <p:cNvSpPr txBox="1">
            <a:spLocks noChangeArrowheads="1"/>
          </p:cNvSpPr>
          <p:nvPr/>
        </p:nvSpPr>
        <p:spPr bwMode="auto">
          <a:xfrm>
            <a:off x="2743200" y="6019801"/>
            <a:ext cx="2438400" cy="3667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50000"/>
              </a:spcBef>
              <a:buClrTx/>
              <a:buSzTx/>
              <a:buFontTx/>
              <a:buNone/>
            </a:pPr>
            <a:r>
              <a:rPr lang="en-US" altLang="en-US" sz="1800"/>
              <a:t>Temperate forest</a:t>
            </a:r>
          </a:p>
        </p:txBody>
      </p:sp>
      <p:sp>
        <p:nvSpPr>
          <p:cNvPr id="11288" name="Text Box 29"/>
          <p:cNvSpPr txBox="1">
            <a:spLocks noChangeArrowheads="1"/>
          </p:cNvSpPr>
          <p:nvPr/>
        </p:nvSpPr>
        <p:spPr bwMode="auto">
          <a:xfrm>
            <a:off x="2667000" y="6324601"/>
            <a:ext cx="2438400" cy="3667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50000"/>
              </a:spcBef>
              <a:buClrTx/>
              <a:buSzTx/>
              <a:buFontTx/>
              <a:buNone/>
            </a:pPr>
            <a:r>
              <a:rPr lang="en-US" altLang="en-US" sz="1800"/>
              <a:t>Temperate forest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438400" y="7040563"/>
            <a:ext cx="8229600" cy="274637"/>
          </a:xfrm>
        </p:spPr>
        <p:txBody>
          <a:bodyPr/>
          <a:lstStyle/>
          <a:p>
            <a:pPr algn="r" eaLnBrk="1" hangingPunct="1">
              <a:defRPr/>
            </a:pPr>
            <a:r>
              <a:rPr lang="en-US" altLang="en-US" sz="1600" b="1"/>
              <a:t>Section 3.2 Summary – pages 70-83</a:t>
            </a:r>
          </a:p>
        </p:txBody>
      </p:sp>
      <p:sp>
        <p:nvSpPr>
          <p:cNvPr id="12291" name="Text Box 3"/>
          <p:cNvSpPr txBox="1">
            <a:spLocks noChangeArrowheads="1"/>
          </p:cNvSpPr>
          <p:nvPr/>
        </p:nvSpPr>
        <p:spPr bwMode="auto">
          <a:xfrm>
            <a:off x="2057400" y="457200"/>
            <a:ext cx="3752850" cy="585788"/>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3600" b="1">
                <a:solidFill>
                  <a:schemeClr val="tx2"/>
                </a:solidFill>
                <a:latin typeface="Times" panose="02020603050405020304" pitchFamily="18" charset="0"/>
              </a:rPr>
              <a:t>Life on the tundra</a:t>
            </a:r>
          </a:p>
        </p:txBody>
      </p:sp>
      <p:sp>
        <p:nvSpPr>
          <p:cNvPr id="24586" name="Rectangle 10"/>
          <p:cNvSpPr>
            <a:spLocks noChangeArrowheads="1"/>
          </p:cNvSpPr>
          <p:nvPr/>
        </p:nvSpPr>
        <p:spPr bwMode="auto">
          <a:xfrm>
            <a:off x="609600" y="1295400"/>
            <a:ext cx="2895600" cy="3508375"/>
          </a:xfrm>
          <a:prstGeom prst="rect">
            <a:avLst/>
          </a:prstGeom>
          <a:noFill/>
          <a:ln w="9525">
            <a:noFill/>
            <a:miter lim="800000"/>
            <a:headEnd/>
            <a:tailEnd/>
          </a:ln>
          <a:effectLst/>
        </p:spPr>
        <p:txBody>
          <a:bodyPr>
            <a:spAutoFit/>
          </a:bodyPr>
          <a:lstStyle>
            <a:lvl1pPr marL="342900" indent="-342900">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eaLnBrk="1" hangingPunct="1">
              <a:lnSpc>
                <a:spcPct val="90000"/>
              </a:lnSpc>
              <a:spcAft>
                <a:spcPct val="20000"/>
              </a:spcAft>
              <a:buClr>
                <a:srgbClr val="FFFFCC"/>
              </a:buClr>
              <a:defRPr/>
            </a:pPr>
            <a:r>
              <a:rPr lang="en-US" altLang="en-US" sz="2800" dirty="0">
                <a:effectLst>
                  <a:outerShdw blurRad="38100" dist="38100" dir="2700000" algn="tl">
                    <a:srgbClr val="000000"/>
                  </a:outerShdw>
                </a:effectLst>
              </a:rPr>
              <a:t>No trees</a:t>
            </a:r>
          </a:p>
          <a:p>
            <a:pPr eaLnBrk="1" hangingPunct="1">
              <a:lnSpc>
                <a:spcPct val="90000"/>
              </a:lnSpc>
              <a:spcAft>
                <a:spcPct val="20000"/>
              </a:spcAft>
              <a:buClr>
                <a:srgbClr val="FFFFCC"/>
              </a:buClr>
              <a:defRPr/>
            </a:pPr>
            <a:r>
              <a:rPr lang="en-US" altLang="en-US" sz="2800" dirty="0">
                <a:effectLst>
                  <a:outerShdw blurRad="38100" dist="38100" dir="2700000" algn="tl">
                    <a:srgbClr val="000000"/>
                  </a:outerShdw>
                </a:effectLst>
              </a:rPr>
              <a:t>Long summer days </a:t>
            </a:r>
          </a:p>
          <a:p>
            <a:pPr eaLnBrk="1" hangingPunct="1">
              <a:lnSpc>
                <a:spcPct val="90000"/>
              </a:lnSpc>
              <a:spcAft>
                <a:spcPct val="20000"/>
              </a:spcAft>
              <a:buClr>
                <a:srgbClr val="FFFFCC"/>
              </a:buClr>
              <a:defRPr/>
            </a:pPr>
            <a:r>
              <a:rPr lang="en-US" altLang="en-US" sz="2800" dirty="0">
                <a:effectLst>
                  <a:outerShdw blurRad="38100" dist="38100" dir="2700000" algn="tl">
                    <a:srgbClr val="000000"/>
                  </a:outerShdw>
                </a:effectLst>
              </a:rPr>
              <a:t>Short periods of winter sunlight</a:t>
            </a:r>
            <a:endParaRPr lang="en-US" altLang="en-US" sz="2800" i="1" dirty="0">
              <a:effectLst>
                <a:outerShdw blurRad="38100" dist="38100" dir="2700000" algn="tl">
                  <a:srgbClr val="000000"/>
                </a:outerShdw>
              </a:effectLst>
            </a:endParaRPr>
          </a:p>
        </p:txBody>
      </p:sp>
      <p:pic>
        <p:nvPicPr>
          <p:cNvPr id="12293" name="Picture 12" descr="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1209675"/>
            <a:ext cx="3638550" cy="5630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
          <p:cNvPicPr>
            <a:picLocks noChangeAspect="1" noChangeArrowheads="1"/>
          </p:cNvPicPr>
          <p:nvPr/>
        </p:nvPicPr>
        <p:blipFill>
          <a:blip r:embed="rId3">
            <a:extLst>
              <a:ext uri="{28A0092B-C50C-407E-A947-70E740481C1C}">
                <a14:useLocalDpi xmlns:a14="http://schemas.microsoft.com/office/drawing/2010/main" val="0"/>
              </a:ext>
            </a:extLst>
          </a:blip>
          <a:srcRect l="67789" t="32222" b="35556"/>
          <a:stretch>
            <a:fillRect/>
          </a:stretch>
        </p:blipFill>
        <p:spPr bwMode="auto">
          <a:xfrm>
            <a:off x="6781800" y="1295400"/>
            <a:ext cx="4665334" cy="547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4586"/>
                                        </p:tgtEl>
                                        <p:attrNameLst>
                                          <p:attrName>style.visibility</p:attrName>
                                        </p:attrNameLst>
                                      </p:cBhvr>
                                      <p:to>
                                        <p:strVal val="visible"/>
                                      </p:to>
                                    </p:set>
                                    <p:animEffect transition="in" filter="box(out)">
                                      <p:cBhvr>
                                        <p:cTn id="7" dur="500"/>
                                        <p:tgtEl>
                                          <p:spTgt spid="24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6"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438400" y="7040563"/>
            <a:ext cx="8229600" cy="274637"/>
          </a:xfrm>
        </p:spPr>
        <p:txBody>
          <a:bodyPr/>
          <a:lstStyle/>
          <a:p>
            <a:pPr algn="r" eaLnBrk="1" hangingPunct="1">
              <a:defRPr/>
            </a:pPr>
            <a:r>
              <a:rPr lang="en-US" altLang="en-US" sz="1600" b="1"/>
              <a:t>Section 3.2 Summary – pages 70-83</a:t>
            </a:r>
          </a:p>
        </p:txBody>
      </p:sp>
      <p:sp>
        <p:nvSpPr>
          <p:cNvPr id="13315" name="Text Box 3"/>
          <p:cNvSpPr txBox="1">
            <a:spLocks noChangeArrowheads="1"/>
          </p:cNvSpPr>
          <p:nvPr/>
        </p:nvSpPr>
        <p:spPr bwMode="auto">
          <a:xfrm>
            <a:off x="2089150" y="938214"/>
            <a:ext cx="3752850" cy="585787"/>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3600" b="1">
                <a:solidFill>
                  <a:schemeClr val="tx2"/>
                </a:solidFill>
                <a:latin typeface="Times" panose="02020603050405020304" pitchFamily="18" charset="0"/>
              </a:rPr>
              <a:t>Life on the tundra</a:t>
            </a:r>
          </a:p>
        </p:txBody>
      </p:sp>
      <p:sp>
        <p:nvSpPr>
          <p:cNvPr id="25610" name="Rectangle 10"/>
          <p:cNvSpPr>
            <a:spLocks noChangeArrowheads="1"/>
          </p:cNvSpPr>
          <p:nvPr/>
        </p:nvSpPr>
        <p:spPr bwMode="auto">
          <a:xfrm>
            <a:off x="2057400" y="1660526"/>
            <a:ext cx="7924800" cy="1800225"/>
          </a:xfrm>
          <a:prstGeom prst="rect">
            <a:avLst/>
          </a:prstGeom>
          <a:noFill/>
          <a:ln w="9525">
            <a:noFill/>
            <a:miter lim="800000"/>
            <a:headEnd/>
            <a:tailEnd/>
          </a:ln>
          <a:effectLst/>
        </p:spPr>
        <p:txBody>
          <a:bodyPr>
            <a:spAutoFit/>
          </a:bodyPr>
          <a:lstStyle>
            <a:lvl1pPr marL="342900" indent="-342900">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eaLnBrk="1" hangingPunct="1">
              <a:lnSpc>
                <a:spcPct val="90000"/>
              </a:lnSpc>
              <a:spcAft>
                <a:spcPct val="20000"/>
              </a:spcAft>
              <a:buClr>
                <a:srgbClr val="FFFFCC"/>
              </a:buClr>
              <a:defRPr/>
            </a:pPr>
            <a:r>
              <a:rPr lang="en-US" altLang="en-US" sz="2800" dirty="0">
                <a:effectLst>
                  <a:outerShdw blurRad="38100" dist="38100" dir="2700000" algn="tl">
                    <a:srgbClr val="000000"/>
                  </a:outerShdw>
                </a:effectLst>
              </a:rPr>
              <a:t>Due to its latitude, temperatures never rise above freezing for long</a:t>
            </a:r>
          </a:p>
          <a:p>
            <a:pPr eaLnBrk="1" hangingPunct="1">
              <a:lnSpc>
                <a:spcPct val="90000"/>
              </a:lnSpc>
              <a:spcAft>
                <a:spcPct val="20000"/>
              </a:spcAft>
              <a:buClr>
                <a:srgbClr val="FFFFCC"/>
              </a:buClr>
              <a:defRPr/>
            </a:pPr>
            <a:r>
              <a:rPr lang="en-US" altLang="en-US" sz="2800" dirty="0">
                <a:effectLst>
                  <a:outerShdw blurRad="38100" dist="38100" dir="2700000" algn="tl">
                    <a:srgbClr val="000000"/>
                  </a:outerShdw>
                </a:effectLst>
              </a:rPr>
              <a:t>Only the topmost layer of soil thaws during the summer</a:t>
            </a:r>
            <a:endParaRPr lang="en-US" altLang="en-US" sz="2800" i="1" dirty="0">
              <a:effectLst>
                <a:outerShdw blurRad="38100" dist="38100" dir="2700000" algn="tl">
                  <a:srgbClr val="000000"/>
                </a:outerShdw>
              </a:effectLst>
            </a:endParaRPr>
          </a:p>
        </p:txBody>
      </p:sp>
      <p:sp>
        <p:nvSpPr>
          <p:cNvPr id="25612" name="Rectangle 12"/>
          <p:cNvSpPr>
            <a:spLocks noChangeArrowheads="1"/>
          </p:cNvSpPr>
          <p:nvPr/>
        </p:nvSpPr>
        <p:spPr bwMode="auto">
          <a:xfrm>
            <a:off x="2057400" y="3622675"/>
            <a:ext cx="7924800" cy="1244600"/>
          </a:xfrm>
          <a:prstGeom prst="rect">
            <a:avLst/>
          </a:prstGeom>
          <a:noFill/>
          <a:ln w="9525">
            <a:noFill/>
            <a:miter lim="800000"/>
            <a:headEnd/>
            <a:tailEnd/>
          </a:ln>
          <a:effectLst/>
        </p:spPr>
        <p:txBody>
          <a:bodyPr>
            <a:spAutoFit/>
          </a:bodyPr>
          <a:lstStyle>
            <a:lvl1pPr marL="342900" indent="-342900">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eaLnBrk="1" hangingPunct="1">
              <a:lnSpc>
                <a:spcPct val="90000"/>
              </a:lnSpc>
              <a:spcAft>
                <a:spcPct val="20000"/>
              </a:spcAft>
              <a:buClr>
                <a:srgbClr val="FFFFCC"/>
              </a:buClr>
              <a:defRPr/>
            </a:pPr>
            <a:r>
              <a:rPr lang="en-US" altLang="en-US" sz="2800" dirty="0">
                <a:effectLst>
                  <a:outerShdw blurRad="38100" dist="38100" dir="2700000" algn="tl">
                    <a:srgbClr val="000000"/>
                  </a:outerShdw>
                </a:effectLst>
              </a:rPr>
              <a:t>Underneath this top layer is a layer of permanently frozen ground called permafrost</a:t>
            </a:r>
            <a:endParaRPr lang="en-US" altLang="en-US" sz="2800" i="1" dirty="0">
              <a:effectLst>
                <a:outerShdw blurRad="38100" dist="38100" dir="2700000" algn="tl">
                  <a:srgbClr val="000000"/>
                </a:outerShdw>
              </a:effectLst>
            </a:endParaRPr>
          </a:p>
        </p:txBody>
      </p:sp>
      <p:sp>
        <p:nvSpPr>
          <p:cNvPr id="25614" name="Rectangle 14"/>
          <p:cNvSpPr>
            <a:spLocks noChangeArrowheads="1"/>
          </p:cNvSpPr>
          <p:nvPr/>
        </p:nvSpPr>
        <p:spPr bwMode="auto">
          <a:xfrm>
            <a:off x="2057400" y="5184775"/>
            <a:ext cx="7924800" cy="476250"/>
          </a:xfrm>
          <a:prstGeom prst="rect">
            <a:avLst/>
          </a:prstGeom>
          <a:noFill/>
          <a:ln w="9525">
            <a:noFill/>
            <a:miter lim="800000"/>
            <a:headEnd/>
            <a:tailEnd/>
          </a:ln>
          <a:effectLst/>
        </p:spPr>
        <p:txBody>
          <a:bodyPr>
            <a:spAutoFit/>
          </a:bodyPr>
          <a:lstStyle>
            <a:lvl1pPr marL="342900" indent="-342900">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eaLnBrk="1" hangingPunct="1">
              <a:lnSpc>
                <a:spcPct val="90000"/>
              </a:lnSpc>
              <a:spcAft>
                <a:spcPct val="20000"/>
              </a:spcAft>
              <a:buClr>
                <a:srgbClr val="FFFFCC"/>
              </a:buClr>
              <a:defRPr/>
            </a:pPr>
            <a:r>
              <a:rPr lang="en-US" altLang="en-US" sz="2800" dirty="0">
                <a:effectLst>
                  <a:outerShdw blurRad="38100" dist="38100" dir="2700000" algn="tl">
                    <a:srgbClr val="000000"/>
                  </a:outerShdw>
                </a:effectLst>
              </a:rPr>
              <a:t>The soil is lacking in nutrients</a:t>
            </a:r>
            <a:endParaRPr lang="en-US" altLang="en-US" sz="2800" i="1" dirty="0">
              <a:effectLst>
                <a:outerShdw blurRad="38100" dist="38100" dir="2700000" algn="tl">
                  <a:srgbClr val="000000"/>
                </a:outerShdw>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5610">
                                            <p:txEl>
                                              <p:pRg st="0" end="0"/>
                                            </p:txEl>
                                          </p:spTgt>
                                        </p:tgtEl>
                                        <p:attrNameLst>
                                          <p:attrName>style.visibility</p:attrName>
                                        </p:attrNameLst>
                                      </p:cBhvr>
                                      <p:to>
                                        <p:strVal val="visible"/>
                                      </p:to>
                                    </p:set>
                                    <p:animEffect transition="in" filter="blinds(horizontal)">
                                      <p:cBhvr>
                                        <p:cTn id="7" dur="500"/>
                                        <p:tgtEl>
                                          <p:spTgt spid="256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5610">
                                            <p:txEl>
                                              <p:pRg st="1" end="1"/>
                                            </p:txEl>
                                          </p:spTgt>
                                        </p:tgtEl>
                                        <p:attrNameLst>
                                          <p:attrName>style.visibility</p:attrName>
                                        </p:attrNameLst>
                                      </p:cBhvr>
                                      <p:to>
                                        <p:strVal val="visible"/>
                                      </p:to>
                                    </p:set>
                                    <p:animEffect transition="in" filter="blinds(horizontal)">
                                      <p:cBhvr>
                                        <p:cTn id="12" dur="500"/>
                                        <p:tgtEl>
                                          <p:spTgt spid="256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5612"/>
                                        </p:tgtEl>
                                        <p:attrNameLst>
                                          <p:attrName>style.visibility</p:attrName>
                                        </p:attrNameLst>
                                      </p:cBhvr>
                                      <p:to>
                                        <p:strVal val="visible"/>
                                      </p:to>
                                    </p:set>
                                    <p:animEffect transition="in" filter="box(out)">
                                      <p:cBhvr>
                                        <p:cTn id="17" dur="500"/>
                                        <p:tgtEl>
                                          <p:spTgt spid="256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5614"/>
                                        </p:tgtEl>
                                        <p:attrNameLst>
                                          <p:attrName>style.visibility</p:attrName>
                                        </p:attrNameLst>
                                      </p:cBhvr>
                                      <p:to>
                                        <p:strVal val="visible"/>
                                      </p:to>
                                    </p:set>
                                    <p:animEffect transition="in" filter="box(out)">
                                      <p:cBhvr>
                                        <p:cTn id="22" dur="500"/>
                                        <p:tgtEl>
                                          <p:spTgt spid="25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2" grpId="0" autoUpdateAnimBg="0"/>
      <p:bldP spid="2561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700"/>
            <a:ext cx="10972800" cy="596900"/>
          </a:xfrm>
        </p:spPr>
        <p:txBody>
          <a:bodyPr/>
          <a:lstStyle/>
          <a:p>
            <a:r>
              <a:rPr lang="en-US" dirty="0" err="1" smtClean="0"/>
              <a:t>Climographs</a:t>
            </a:r>
            <a:endParaRPr lang="en-US" dirty="0"/>
          </a:p>
        </p:txBody>
      </p:sp>
      <p:sp>
        <p:nvSpPr>
          <p:cNvPr id="3" name="Content Placeholder 2"/>
          <p:cNvSpPr>
            <a:spLocks noGrp="1"/>
          </p:cNvSpPr>
          <p:nvPr>
            <p:ph idx="1"/>
          </p:nvPr>
        </p:nvSpPr>
        <p:spPr>
          <a:xfrm>
            <a:off x="152400" y="609600"/>
            <a:ext cx="12039600" cy="6400799"/>
          </a:xfrm>
        </p:spPr>
        <p:txBody>
          <a:bodyPr/>
          <a:lstStyle/>
          <a:p>
            <a:r>
              <a:rPr lang="en-US" dirty="0" smtClean="0"/>
              <a:t>The temperatures shown are monthly averages</a:t>
            </a:r>
          </a:p>
          <a:p>
            <a:pPr lvl="1"/>
            <a:r>
              <a:rPr lang="en-US" dirty="0" smtClean="0"/>
              <a:t>First the daily averages are figured: add the high and the low and divide by 2. If the high was 80 and the low was 50, the average is 65 degrees Fahrenheit  </a:t>
            </a:r>
          </a:p>
          <a:p>
            <a:pPr lvl="1"/>
            <a:r>
              <a:rPr lang="en-US" dirty="0" smtClean="0"/>
              <a:t>Then add all the daily averages and divide by the number of days in that month (28, 29, 30, or 31)</a:t>
            </a:r>
          </a:p>
          <a:p>
            <a:pPr lvl="1"/>
            <a:r>
              <a:rPr lang="en-US" dirty="0" smtClean="0"/>
              <a:t>Then the averages for January for 100 or more years are added and averaged. That’s what goes on the graph.</a:t>
            </a:r>
          </a:p>
          <a:p>
            <a:pPr lvl="1"/>
            <a:r>
              <a:rPr lang="en-US" dirty="0" smtClean="0"/>
              <a:t>So when all 12 months are arranged in a line graph, you see the general pattern of temperatures for the year.</a:t>
            </a:r>
          </a:p>
          <a:p>
            <a:pPr lvl="1"/>
            <a:r>
              <a:rPr lang="en-US" dirty="0" smtClean="0"/>
              <a:t>What you don’t see are the extremes For example a </a:t>
            </a:r>
            <a:r>
              <a:rPr lang="en-US" dirty="0" err="1" smtClean="0"/>
              <a:t>climograph</a:t>
            </a:r>
            <a:r>
              <a:rPr lang="en-US" dirty="0" smtClean="0"/>
              <a:t> for St. Louis won’t show that the lowest ever was -23 degrees Fahrenheit and the </a:t>
            </a:r>
            <a:r>
              <a:rPr lang="en-US" dirty="0" err="1" smtClean="0"/>
              <a:t>higest</a:t>
            </a:r>
            <a:r>
              <a:rPr lang="en-US" dirty="0" smtClean="0"/>
              <a:t> was 115.</a:t>
            </a:r>
            <a:endParaRPr lang="en-US" dirty="0"/>
          </a:p>
        </p:txBody>
      </p:sp>
    </p:spTree>
    <p:extLst>
      <p:ext uri="{BB962C8B-B14F-4D97-AF65-F5344CB8AC3E}">
        <p14:creationId xmlns:p14="http://schemas.microsoft.com/office/powerpoint/2010/main" val="7262262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438400" y="7040563"/>
            <a:ext cx="8229600" cy="274637"/>
          </a:xfrm>
        </p:spPr>
        <p:txBody>
          <a:bodyPr/>
          <a:lstStyle/>
          <a:p>
            <a:pPr algn="r" eaLnBrk="1" hangingPunct="1">
              <a:defRPr/>
            </a:pPr>
            <a:r>
              <a:rPr lang="en-US" altLang="en-US" sz="1600" b="1"/>
              <a:t>Section 3.2 Summary – pages 70-83</a:t>
            </a:r>
          </a:p>
        </p:txBody>
      </p:sp>
      <p:sp>
        <p:nvSpPr>
          <p:cNvPr id="14339" name="Text Box 3"/>
          <p:cNvSpPr txBox="1">
            <a:spLocks noChangeArrowheads="1"/>
          </p:cNvSpPr>
          <p:nvPr/>
        </p:nvSpPr>
        <p:spPr bwMode="auto">
          <a:xfrm>
            <a:off x="2286000" y="475619"/>
            <a:ext cx="4477508" cy="757130"/>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4800" b="1" dirty="0">
                <a:solidFill>
                  <a:schemeClr val="tx2"/>
                </a:solidFill>
                <a:latin typeface="Times" panose="02020603050405020304" pitchFamily="18" charset="0"/>
              </a:rPr>
              <a:t>Life on the taiga</a:t>
            </a:r>
          </a:p>
        </p:txBody>
      </p:sp>
      <p:sp>
        <p:nvSpPr>
          <p:cNvPr id="29706" name="Rectangle 10"/>
          <p:cNvSpPr>
            <a:spLocks noChangeArrowheads="1"/>
          </p:cNvSpPr>
          <p:nvPr/>
        </p:nvSpPr>
        <p:spPr bwMode="auto">
          <a:xfrm>
            <a:off x="685800" y="1905001"/>
            <a:ext cx="11430000" cy="860425"/>
          </a:xfrm>
          <a:prstGeom prst="rect">
            <a:avLst/>
          </a:prstGeom>
          <a:noFill/>
          <a:ln w="9525">
            <a:noFill/>
            <a:miter lim="800000"/>
            <a:headEnd/>
            <a:tailEnd/>
          </a:ln>
          <a:effectLst/>
        </p:spPr>
        <p:txBody>
          <a:bodyPr wrap="square">
            <a:spAutoFit/>
          </a:bodyPr>
          <a:lstStyle>
            <a:lvl1pPr marL="342900" indent="-342900">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eaLnBrk="1" hangingPunct="1">
              <a:lnSpc>
                <a:spcPct val="90000"/>
              </a:lnSpc>
              <a:spcAft>
                <a:spcPct val="20000"/>
              </a:spcAft>
              <a:buClr>
                <a:srgbClr val="FFFFCC"/>
              </a:buClr>
              <a:defRPr/>
            </a:pPr>
            <a:r>
              <a:rPr lang="en-US" altLang="en-US" sz="2800" dirty="0">
                <a:effectLst>
                  <a:outerShdw blurRad="38100" dist="38100" dir="2700000" algn="tl">
                    <a:srgbClr val="000000"/>
                  </a:outerShdw>
                </a:effectLst>
              </a:rPr>
              <a:t>Just south of the tundra lies another biome that circles the north pole</a:t>
            </a:r>
            <a:endParaRPr lang="en-US" altLang="en-US" sz="2800" i="1" dirty="0">
              <a:effectLst>
                <a:outerShdw blurRad="38100" dist="38100" dir="2700000" algn="tl">
                  <a:srgbClr val="000000"/>
                </a:outerShdw>
              </a:effectLst>
            </a:endParaRPr>
          </a:p>
        </p:txBody>
      </p:sp>
      <p:sp>
        <p:nvSpPr>
          <p:cNvPr id="29708" name="Rectangle 12"/>
          <p:cNvSpPr>
            <a:spLocks noChangeArrowheads="1"/>
          </p:cNvSpPr>
          <p:nvPr/>
        </p:nvSpPr>
        <p:spPr bwMode="auto">
          <a:xfrm>
            <a:off x="609600" y="3352801"/>
            <a:ext cx="11430000" cy="860425"/>
          </a:xfrm>
          <a:prstGeom prst="rect">
            <a:avLst/>
          </a:prstGeom>
          <a:noFill/>
          <a:ln w="9525">
            <a:noFill/>
            <a:miter lim="800000"/>
            <a:headEnd/>
            <a:tailEnd/>
          </a:ln>
          <a:effectLst/>
        </p:spPr>
        <p:txBody>
          <a:bodyPr wrap="square">
            <a:spAutoFit/>
          </a:bodyPr>
          <a:lstStyle>
            <a:lvl1pPr marL="342900" indent="-342900">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eaLnBrk="1" hangingPunct="1">
              <a:lnSpc>
                <a:spcPct val="90000"/>
              </a:lnSpc>
              <a:spcAft>
                <a:spcPct val="20000"/>
              </a:spcAft>
              <a:buClr>
                <a:srgbClr val="FFFFCC"/>
              </a:buClr>
              <a:defRPr/>
            </a:pPr>
            <a:r>
              <a:rPr lang="en-US" altLang="en-US" sz="2800" dirty="0">
                <a:effectLst>
                  <a:outerShdw blurRad="38100" dist="38100" dir="2700000" algn="tl">
                    <a:srgbClr val="000000"/>
                  </a:outerShdw>
                </a:effectLst>
              </a:rPr>
              <a:t>The </a:t>
            </a:r>
            <a:r>
              <a:rPr lang="en-US" altLang="en-US" sz="2800" dirty="0">
                <a:solidFill>
                  <a:srgbClr val="FF0066"/>
                </a:solidFill>
                <a:effectLst>
                  <a:outerShdw blurRad="38100" dist="38100" dir="2700000" algn="tl">
                    <a:srgbClr val="000000"/>
                  </a:outerShdw>
                </a:effectLst>
              </a:rPr>
              <a:t>taiga</a:t>
            </a:r>
            <a:r>
              <a:rPr lang="en-US" altLang="en-US" sz="2800" dirty="0">
                <a:effectLst>
                  <a:outerShdw blurRad="38100" dist="38100" dir="2700000" algn="tl">
                    <a:srgbClr val="000000"/>
                  </a:outerShdw>
                </a:effectLst>
              </a:rPr>
              <a:t> (TI </a:t>
            </a:r>
            <a:r>
              <a:rPr lang="en-US" altLang="en-US" sz="2800" dirty="0" err="1">
                <a:effectLst>
                  <a:outerShdw blurRad="38100" dist="38100" dir="2700000" algn="tl">
                    <a:srgbClr val="000000"/>
                  </a:outerShdw>
                </a:effectLst>
              </a:rPr>
              <a:t>guh</a:t>
            </a:r>
            <a:r>
              <a:rPr lang="en-US" altLang="en-US" sz="2800" dirty="0">
                <a:effectLst>
                  <a:outerShdw blurRad="38100" dist="38100" dir="2700000" algn="tl">
                    <a:srgbClr val="000000"/>
                  </a:outerShdw>
                </a:effectLst>
              </a:rPr>
              <a:t>) also is called the boreal or northern coniferous forest</a:t>
            </a:r>
            <a:endParaRPr lang="en-US" altLang="en-US" sz="2800" i="1" dirty="0">
              <a:effectLst>
                <a:outerShdw blurRad="38100" dist="38100" dir="2700000" algn="tl">
                  <a:srgbClr val="000000"/>
                </a:outerShdw>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9706"/>
                                        </p:tgtEl>
                                        <p:attrNameLst>
                                          <p:attrName>style.visibility</p:attrName>
                                        </p:attrNameLst>
                                      </p:cBhvr>
                                      <p:to>
                                        <p:strVal val="visible"/>
                                      </p:to>
                                    </p:set>
                                    <p:animEffect transition="in" filter="box(out)">
                                      <p:cBhvr>
                                        <p:cTn id="7" dur="500"/>
                                        <p:tgtEl>
                                          <p:spTgt spid="297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9708"/>
                                        </p:tgtEl>
                                        <p:attrNameLst>
                                          <p:attrName>style.visibility</p:attrName>
                                        </p:attrNameLst>
                                      </p:cBhvr>
                                      <p:to>
                                        <p:strVal val="visible"/>
                                      </p:to>
                                    </p:set>
                                    <p:animEffect transition="in" filter="box(out)">
                                      <p:cBhvr>
                                        <p:cTn id="12" dur="500"/>
                                        <p:tgtEl>
                                          <p:spTgt spid="29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6" grpId="0" autoUpdateAnimBg="0"/>
      <p:bldP spid="2970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438400" y="7040563"/>
            <a:ext cx="8229600" cy="274637"/>
          </a:xfrm>
        </p:spPr>
        <p:txBody>
          <a:bodyPr/>
          <a:lstStyle/>
          <a:p>
            <a:pPr algn="r" eaLnBrk="1" hangingPunct="1">
              <a:defRPr/>
            </a:pPr>
            <a:r>
              <a:rPr lang="en-US" altLang="en-US" sz="1600" b="1"/>
              <a:t>Section 3.2 Summary – pages 70-83</a:t>
            </a:r>
          </a:p>
        </p:txBody>
      </p:sp>
      <p:sp>
        <p:nvSpPr>
          <p:cNvPr id="31753" name="Rectangle 9"/>
          <p:cNvSpPr>
            <a:spLocks noChangeArrowheads="1"/>
          </p:cNvSpPr>
          <p:nvPr/>
        </p:nvSpPr>
        <p:spPr bwMode="auto">
          <a:xfrm>
            <a:off x="619125" y="1425575"/>
            <a:ext cx="3200400" cy="3679825"/>
          </a:xfrm>
          <a:prstGeom prst="rect">
            <a:avLst/>
          </a:prstGeom>
          <a:noFill/>
          <a:ln w="9525">
            <a:noFill/>
            <a:miter lim="800000"/>
            <a:headEnd/>
            <a:tailEnd/>
          </a:ln>
          <a:effectLst/>
        </p:spPr>
        <p:txBody>
          <a:bodyPr>
            <a:spAutoFit/>
          </a:bodyPr>
          <a:lstStyle>
            <a:lvl1pPr marL="342900" indent="-342900">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eaLnBrk="1" hangingPunct="1">
              <a:lnSpc>
                <a:spcPct val="90000"/>
              </a:lnSpc>
              <a:spcAft>
                <a:spcPct val="20000"/>
              </a:spcAft>
              <a:buClr>
                <a:srgbClr val="FFFFCC"/>
              </a:buClr>
              <a:defRPr/>
            </a:pPr>
            <a:r>
              <a:rPr lang="en-US" altLang="en-US" sz="2800" dirty="0">
                <a:effectLst>
                  <a:outerShdw blurRad="38100" dist="38100" dir="2700000" algn="tl">
                    <a:srgbClr val="000000"/>
                  </a:outerShdw>
                </a:effectLst>
              </a:rPr>
              <a:t>Warmer and wetter than tundra</a:t>
            </a:r>
          </a:p>
          <a:p>
            <a:pPr eaLnBrk="1" hangingPunct="1">
              <a:lnSpc>
                <a:spcPct val="90000"/>
              </a:lnSpc>
              <a:spcAft>
                <a:spcPct val="20000"/>
              </a:spcAft>
              <a:buClr>
                <a:srgbClr val="FFFFCC"/>
              </a:buClr>
              <a:defRPr/>
            </a:pPr>
            <a:r>
              <a:rPr lang="en-US" altLang="en-US" sz="2800" dirty="0">
                <a:effectLst>
                  <a:outerShdw blurRad="38100" dist="38100" dir="2700000" algn="tl">
                    <a:srgbClr val="000000"/>
                  </a:outerShdw>
                </a:effectLst>
              </a:rPr>
              <a:t>Short, mild summers</a:t>
            </a:r>
          </a:p>
          <a:p>
            <a:pPr eaLnBrk="1" hangingPunct="1">
              <a:lnSpc>
                <a:spcPct val="90000"/>
              </a:lnSpc>
              <a:spcAft>
                <a:spcPct val="20000"/>
              </a:spcAft>
              <a:buClr>
                <a:srgbClr val="FFFFCC"/>
              </a:buClr>
              <a:defRPr/>
            </a:pPr>
            <a:r>
              <a:rPr lang="en-US" altLang="en-US" sz="2800" dirty="0">
                <a:effectLst>
                  <a:outerShdw blurRad="38100" dist="38100" dir="2700000" algn="tl">
                    <a:srgbClr val="000000"/>
                  </a:outerShdw>
                </a:effectLst>
              </a:rPr>
              <a:t>Long, harsh winters</a:t>
            </a:r>
          </a:p>
          <a:p>
            <a:pPr eaLnBrk="1" hangingPunct="1">
              <a:lnSpc>
                <a:spcPct val="90000"/>
              </a:lnSpc>
              <a:spcAft>
                <a:spcPct val="20000"/>
              </a:spcAft>
              <a:buClr>
                <a:srgbClr val="FFFFCC"/>
              </a:buClr>
              <a:defRPr/>
            </a:pPr>
            <a:endParaRPr lang="en-US" altLang="en-US" sz="2800" dirty="0">
              <a:effectLst>
                <a:outerShdw blurRad="38100" dist="38100" dir="2700000" algn="tl">
                  <a:srgbClr val="000000"/>
                </a:outerShdw>
              </a:effectLst>
            </a:endParaRPr>
          </a:p>
        </p:txBody>
      </p:sp>
      <p:pic>
        <p:nvPicPr>
          <p:cNvPr id="15364" name="Picture 11" descr="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966788"/>
            <a:ext cx="3883836" cy="589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13"/>
          <p:cNvSpPr txBox="1">
            <a:spLocks noChangeArrowheads="1"/>
          </p:cNvSpPr>
          <p:nvPr/>
        </p:nvSpPr>
        <p:spPr bwMode="auto">
          <a:xfrm>
            <a:off x="2133600" y="381000"/>
            <a:ext cx="3371850" cy="585788"/>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3600" b="1">
                <a:solidFill>
                  <a:schemeClr val="tx2"/>
                </a:solidFill>
                <a:latin typeface="Times" panose="02020603050405020304" pitchFamily="18" charset="0"/>
              </a:rPr>
              <a:t>Life on the taiga</a:t>
            </a:r>
          </a:p>
        </p:txBody>
      </p:sp>
      <p:pic>
        <p:nvPicPr>
          <p:cNvPr id="15366" name="Picture 1"/>
          <p:cNvPicPr>
            <a:picLocks noChangeAspect="1" noChangeArrowheads="1"/>
          </p:cNvPicPr>
          <p:nvPr/>
        </p:nvPicPr>
        <p:blipFill>
          <a:blip r:embed="rId3">
            <a:extLst>
              <a:ext uri="{28A0092B-C50C-407E-A947-70E740481C1C}">
                <a14:useLocalDpi xmlns:a14="http://schemas.microsoft.com/office/drawing/2010/main" val="0"/>
              </a:ext>
            </a:extLst>
          </a:blip>
          <a:srcRect l="66486" t="64444"/>
          <a:stretch>
            <a:fillRect/>
          </a:stretch>
        </p:blipFill>
        <p:spPr bwMode="auto">
          <a:xfrm>
            <a:off x="7401736" y="1066800"/>
            <a:ext cx="4560223"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438400" y="7040563"/>
            <a:ext cx="8229600" cy="274637"/>
          </a:xfrm>
        </p:spPr>
        <p:txBody>
          <a:bodyPr/>
          <a:lstStyle/>
          <a:p>
            <a:pPr algn="r" eaLnBrk="1" hangingPunct="1">
              <a:defRPr/>
            </a:pPr>
            <a:r>
              <a:rPr lang="en-US" altLang="en-US" sz="1600" b="1"/>
              <a:t>Section 3.2 Summary – pages 70-83</a:t>
            </a:r>
          </a:p>
        </p:txBody>
      </p:sp>
      <p:sp>
        <p:nvSpPr>
          <p:cNvPr id="32779" name="Rectangle 11"/>
          <p:cNvSpPr>
            <a:spLocks noChangeArrowheads="1"/>
          </p:cNvSpPr>
          <p:nvPr/>
        </p:nvSpPr>
        <p:spPr bwMode="auto">
          <a:xfrm>
            <a:off x="990600" y="1473245"/>
            <a:ext cx="7924800" cy="2616101"/>
          </a:xfrm>
          <a:prstGeom prst="rect">
            <a:avLst/>
          </a:prstGeom>
          <a:noFill/>
          <a:ln w="9525">
            <a:noFill/>
            <a:miter lim="800000"/>
            <a:headEnd/>
            <a:tailEnd/>
          </a:ln>
          <a:effectLst/>
        </p:spPr>
        <p:txBody>
          <a:bodyPr>
            <a:spAutoFit/>
          </a:bodyPr>
          <a:lstStyle>
            <a:lvl1pPr marL="342900" indent="-342900">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eaLnBrk="1" hangingPunct="1">
              <a:lnSpc>
                <a:spcPct val="90000"/>
              </a:lnSpc>
              <a:spcAft>
                <a:spcPct val="20000"/>
              </a:spcAft>
              <a:buClr>
                <a:srgbClr val="FFFFCC"/>
              </a:buClr>
              <a:defRPr/>
            </a:pPr>
            <a:r>
              <a:rPr lang="en-US" altLang="en-US" sz="3600" i="1" dirty="0">
                <a:effectLst>
                  <a:outerShdw blurRad="38100" dist="38100" dir="2700000" algn="tl">
                    <a:srgbClr val="000000"/>
                  </a:outerShdw>
                </a:effectLst>
              </a:rPr>
              <a:t>Topsoil is acidic </a:t>
            </a:r>
          </a:p>
          <a:p>
            <a:pPr eaLnBrk="1" hangingPunct="1">
              <a:lnSpc>
                <a:spcPct val="90000"/>
              </a:lnSpc>
              <a:spcAft>
                <a:spcPct val="20000"/>
              </a:spcAft>
              <a:buClr>
                <a:srgbClr val="FFFFCC"/>
              </a:buClr>
              <a:defRPr/>
            </a:pPr>
            <a:r>
              <a:rPr lang="en-US" altLang="en-US" sz="3600" i="1" dirty="0">
                <a:effectLst>
                  <a:outerShdw blurRad="38100" dist="38100" dir="2700000" algn="tl">
                    <a:srgbClr val="000000"/>
                  </a:outerShdw>
                </a:effectLst>
              </a:rPr>
              <a:t>Organic material decays slowly</a:t>
            </a:r>
          </a:p>
          <a:p>
            <a:pPr eaLnBrk="1" hangingPunct="1">
              <a:lnSpc>
                <a:spcPct val="90000"/>
              </a:lnSpc>
              <a:spcAft>
                <a:spcPct val="20000"/>
              </a:spcAft>
              <a:buClr>
                <a:srgbClr val="FFFFCC"/>
              </a:buClr>
              <a:defRPr/>
            </a:pPr>
            <a:r>
              <a:rPr lang="en-US" altLang="en-US" sz="3600" i="1" dirty="0">
                <a:effectLst>
                  <a:outerShdw blurRad="38100" dist="38100" dir="2700000" algn="tl">
                    <a:srgbClr val="000000"/>
                  </a:outerShdw>
                </a:effectLst>
              </a:rPr>
              <a:t>Few minerals</a:t>
            </a:r>
          </a:p>
          <a:p>
            <a:pPr eaLnBrk="1" hangingPunct="1">
              <a:lnSpc>
                <a:spcPct val="90000"/>
              </a:lnSpc>
              <a:spcAft>
                <a:spcPct val="20000"/>
              </a:spcAft>
              <a:buClr>
                <a:srgbClr val="FFFFCC"/>
              </a:buClr>
              <a:defRPr/>
            </a:pPr>
            <a:endParaRPr lang="en-US" altLang="en-US" sz="2800" i="1" dirty="0">
              <a:effectLst>
                <a:outerShdw blurRad="38100" dist="38100" dir="2700000" algn="tl">
                  <a:srgbClr val="000000"/>
                </a:outerShdw>
              </a:effectLst>
            </a:endParaRPr>
          </a:p>
        </p:txBody>
      </p:sp>
      <p:sp>
        <p:nvSpPr>
          <p:cNvPr id="16388" name="Text Box 13"/>
          <p:cNvSpPr txBox="1">
            <a:spLocks noChangeArrowheads="1"/>
          </p:cNvSpPr>
          <p:nvPr/>
        </p:nvSpPr>
        <p:spPr bwMode="auto">
          <a:xfrm>
            <a:off x="1143000" y="381000"/>
            <a:ext cx="4477508" cy="757130"/>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4800" b="1" dirty="0">
                <a:solidFill>
                  <a:schemeClr val="tx2"/>
                </a:solidFill>
                <a:latin typeface="Times" panose="02020603050405020304" pitchFamily="18" charset="0"/>
              </a:rPr>
              <a:t>Life on the taiga</a:t>
            </a:r>
          </a:p>
        </p:txBody>
      </p:sp>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438400" y="7040563"/>
            <a:ext cx="8229600" cy="274637"/>
          </a:xfrm>
        </p:spPr>
        <p:txBody>
          <a:bodyPr/>
          <a:lstStyle/>
          <a:p>
            <a:pPr algn="r" eaLnBrk="1" hangingPunct="1">
              <a:defRPr/>
            </a:pPr>
            <a:r>
              <a:rPr lang="en-US" altLang="en-US" sz="1600" b="1"/>
              <a:t>Section 3.2 Summary – pages 70-83</a:t>
            </a:r>
          </a:p>
        </p:txBody>
      </p:sp>
      <p:sp>
        <p:nvSpPr>
          <p:cNvPr id="17411" name="Text Box 3"/>
          <p:cNvSpPr txBox="1">
            <a:spLocks noChangeArrowheads="1"/>
          </p:cNvSpPr>
          <p:nvPr/>
        </p:nvSpPr>
        <p:spPr bwMode="auto">
          <a:xfrm>
            <a:off x="7543800" y="304800"/>
            <a:ext cx="3498850" cy="585788"/>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3600" b="1" dirty="0">
                <a:solidFill>
                  <a:schemeClr val="tx2"/>
                </a:solidFill>
                <a:latin typeface="Times" panose="02020603050405020304" pitchFamily="18" charset="0"/>
              </a:rPr>
              <a:t>Life in the desert</a:t>
            </a:r>
          </a:p>
        </p:txBody>
      </p:sp>
      <p:sp>
        <p:nvSpPr>
          <p:cNvPr id="34826" name="Rectangle 10"/>
          <p:cNvSpPr>
            <a:spLocks noChangeArrowheads="1"/>
          </p:cNvSpPr>
          <p:nvPr/>
        </p:nvSpPr>
        <p:spPr bwMode="auto">
          <a:xfrm>
            <a:off x="8826500" y="1828800"/>
            <a:ext cx="3352800" cy="3597275"/>
          </a:xfrm>
          <a:prstGeom prst="rect">
            <a:avLst/>
          </a:prstGeom>
          <a:noFill/>
          <a:ln w="9525">
            <a:noFill/>
            <a:miter lim="800000"/>
            <a:headEnd/>
            <a:tailEnd/>
          </a:ln>
          <a:effectLst/>
        </p:spPr>
        <p:txBody>
          <a:bodyPr>
            <a:spAutoFit/>
          </a:bodyPr>
          <a:lstStyle>
            <a:lvl1pPr marL="342900" indent="-342900">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eaLnBrk="1" hangingPunct="1">
              <a:lnSpc>
                <a:spcPct val="90000"/>
              </a:lnSpc>
              <a:spcAft>
                <a:spcPct val="20000"/>
              </a:spcAft>
              <a:buClr>
                <a:srgbClr val="FFFFCC"/>
              </a:buClr>
              <a:defRPr/>
            </a:pPr>
            <a:r>
              <a:rPr lang="en-US" altLang="en-US" sz="2800" dirty="0">
                <a:effectLst>
                  <a:outerShdw blurRad="38100" dist="38100" dir="2700000" algn="tl">
                    <a:srgbClr val="000000"/>
                  </a:outerShdw>
                </a:effectLst>
              </a:rPr>
              <a:t>The driest biome is the desert biome.  A </a:t>
            </a:r>
            <a:r>
              <a:rPr lang="en-US" altLang="en-US" sz="2800" dirty="0">
                <a:solidFill>
                  <a:srgbClr val="FF0066"/>
                </a:solidFill>
                <a:effectLst>
                  <a:outerShdw blurRad="38100" dist="38100" dir="2700000" algn="tl">
                    <a:srgbClr val="000000"/>
                  </a:outerShdw>
                </a:effectLst>
              </a:rPr>
              <a:t>desert</a:t>
            </a:r>
            <a:r>
              <a:rPr lang="en-US" altLang="en-US" sz="2800" dirty="0">
                <a:effectLst>
                  <a:outerShdw blurRad="38100" dist="38100" dir="2700000" algn="tl">
                    <a:srgbClr val="000000"/>
                  </a:outerShdw>
                </a:effectLst>
              </a:rPr>
              <a:t> is an arid region with sparse to almost nonexistent plant life.</a:t>
            </a:r>
            <a:endParaRPr lang="en-US" altLang="en-US" sz="2800" i="1" dirty="0">
              <a:effectLst>
                <a:outerShdw blurRad="38100" dist="38100" dir="2700000" algn="tl">
                  <a:srgbClr val="000000"/>
                </a:outerShdw>
              </a:effectLst>
            </a:endParaRPr>
          </a:p>
        </p:txBody>
      </p:sp>
      <p:pic>
        <p:nvPicPr>
          <p:cNvPr id="17413" name="Picture 13" descr="desert 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70" y="865496"/>
            <a:ext cx="8090170" cy="5992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4826"/>
                                        </p:tgtEl>
                                        <p:attrNameLst>
                                          <p:attrName>style.visibility</p:attrName>
                                        </p:attrNameLst>
                                      </p:cBhvr>
                                      <p:to>
                                        <p:strVal val="visible"/>
                                      </p:to>
                                    </p:set>
                                    <p:animEffect transition="in" filter="box(out)">
                                      <p:cBhvr>
                                        <p:cTn id="7" dur="500"/>
                                        <p:tgtEl>
                                          <p:spTgt spid="34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438400" y="7040563"/>
            <a:ext cx="8229600" cy="274637"/>
          </a:xfrm>
        </p:spPr>
        <p:txBody>
          <a:bodyPr/>
          <a:lstStyle/>
          <a:p>
            <a:pPr algn="r" eaLnBrk="1" hangingPunct="1">
              <a:defRPr/>
            </a:pPr>
            <a:r>
              <a:rPr lang="en-US" altLang="en-US" sz="1600" b="1"/>
              <a:t>Section 3.2 Summary – pages 70-83</a:t>
            </a:r>
          </a:p>
        </p:txBody>
      </p:sp>
      <p:sp>
        <p:nvSpPr>
          <p:cNvPr id="35850" name="Rectangle 10"/>
          <p:cNvSpPr>
            <a:spLocks noChangeArrowheads="1"/>
          </p:cNvSpPr>
          <p:nvPr/>
        </p:nvSpPr>
        <p:spPr bwMode="auto">
          <a:xfrm>
            <a:off x="533400" y="1009876"/>
            <a:ext cx="2819400" cy="2419124"/>
          </a:xfrm>
          <a:prstGeom prst="rect">
            <a:avLst/>
          </a:prstGeom>
          <a:noFill/>
          <a:ln w="9525">
            <a:noFill/>
            <a:miter lim="800000"/>
            <a:headEnd/>
            <a:tailEnd/>
          </a:ln>
          <a:effectLst/>
        </p:spPr>
        <p:txBody>
          <a:bodyPr>
            <a:spAutoFit/>
          </a:bodyPr>
          <a:lstStyle>
            <a:lvl1pPr marL="342900" indent="-342900">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eaLnBrk="1" hangingPunct="1">
              <a:lnSpc>
                <a:spcPct val="90000"/>
              </a:lnSpc>
              <a:spcAft>
                <a:spcPct val="20000"/>
              </a:spcAft>
              <a:buClr>
                <a:srgbClr val="FFFFCC"/>
              </a:buClr>
              <a:defRPr/>
            </a:pPr>
            <a:r>
              <a:rPr lang="en-US" altLang="en-US" sz="2800" dirty="0">
                <a:effectLst>
                  <a:outerShdw blurRad="38100" dist="38100" dir="2700000" algn="tl">
                    <a:srgbClr val="000000"/>
                  </a:outerShdw>
                </a:effectLst>
              </a:rPr>
              <a:t>Deserts usually get less than 25 cm of precipitation annually.</a:t>
            </a:r>
            <a:endParaRPr lang="en-US" altLang="en-US" sz="2800" i="1" dirty="0">
              <a:effectLst>
                <a:outerShdw blurRad="38100" dist="38100" dir="2700000" algn="tl">
                  <a:srgbClr val="000000"/>
                </a:outerShdw>
              </a:effectLst>
            </a:endParaRPr>
          </a:p>
        </p:txBody>
      </p:sp>
      <p:pic>
        <p:nvPicPr>
          <p:cNvPr id="18436" name="Picture 11" descr="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158140"/>
            <a:ext cx="4345971"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2" descr="Bio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0"/>
            <a:ext cx="1981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13"/>
          <p:cNvSpPr txBox="1">
            <a:spLocks noChangeArrowheads="1"/>
          </p:cNvSpPr>
          <p:nvPr/>
        </p:nvSpPr>
        <p:spPr bwMode="auto">
          <a:xfrm>
            <a:off x="692150" y="189706"/>
            <a:ext cx="3498850" cy="585788"/>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3600" b="1" dirty="0">
                <a:solidFill>
                  <a:schemeClr val="tx2"/>
                </a:solidFill>
                <a:latin typeface="Times" panose="02020603050405020304" pitchFamily="18" charset="0"/>
              </a:rPr>
              <a:t>Life in the desert</a:t>
            </a:r>
          </a:p>
        </p:txBody>
      </p:sp>
      <p:pic>
        <p:nvPicPr>
          <p:cNvPr id="18439" name="Picture 1"/>
          <p:cNvPicPr>
            <a:picLocks noChangeAspect="1" noChangeArrowheads="1"/>
          </p:cNvPicPr>
          <p:nvPr/>
        </p:nvPicPr>
        <p:blipFill>
          <a:blip r:embed="rId4">
            <a:extLst>
              <a:ext uri="{28A0092B-C50C-407E-A947-70E740481C1C}">
                <a14:useLocalDpi xmlns:a14="http://schemas.microsoft.com/office/drawing/2010/main" val="0"/>
              </a:ext>
            </a:extLst>
          </a:blip>
          <a:srcRect r="66106" b="66667"/>
          <a:stretch>
            <a:fillRect/>
          </a:stretch>
        </p:blipFill>
        <p:spPr bwMode="auto">
          <a:xfrm>
            <a:off x="9209072" y="-12700"/>
            <a:ext cx="2982928"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
          <p:cNvPicPr>
            <a:picLocks noChangeAspect="1" noChangeArrowheads="1"/>
          </p:cNvPicPr>
          <p:nvPr/>
        </p:nvPicPr>
        <p:blipFill>
          <a:blip r:embed="rId4">
            <a:extLst>
              <a:ext uri="{28A0092B-C50C-407E-A947-70E740481C1C}">
                <a14:useLocalDpi xmlns:a14="http://schemas.microsoft.com/office/drawing/2010/main" val="0"/>
              </a:ext>
            </a:extLst>
          </a:blip>
          <a:srcRect l="32591" r="32211" b="67778"/>
          <a:stretch>
            <a:fillRect/>
          </a:stretch>
        </p:blipFill>
        <p:spPr bwMode="auto">
          <a:xfrm>
            <a:off x="7698770" y="3316191"/>
            <a:ext cx="3197829" cy="3433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l="66486" t="2107" b="67777"/>
          <a:stretch/>
        </p:blipFill>
        <p:spPr bwMode="auto">
          <a:xfrm>
            <a:off x="25400" y="3340440"/>
            <a:ext cx="3327400" cy="350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438400" y="7040563"/>
            <a:ext cx="8229600" cy="274637"/>
          </a:xfrm>
        </p:spPr>
        <p:txBody>
          <a:bodyPr/>
          <a:lstStyle/>
          <a:p>
            <a:pPr algn="r" eaLnBrk="1" hangingPunct="1">
              <a:defRPr/>
            </a:pPr>
            <a:r>
              <a:rPr lang="en-US" altLang="en-US" sz="1600" b="1"/>
              <a:t>Section 3.2 Summary – pages 70-83</a:t>
            </a:r>
          </a:p>
        </p:txBody>
      </p:sp>
      <p:sp>
        <p:nvSpPr>
          <p:cNvPr id="36873" name="Rectangle 9"/>
          <p:cNvSpPr>
            <a:spLocks noChangeArrowheads="1"/>
          </p:cNvSpPr>
          <p:nvPr/>
        </p:nvSpPr>
        <p:spPr bwMode="auto">
          <a:xfrm>
            <a:off x="527050" y="986601"/>
            <a:ext cx="7924800" cy="867930"/>
          </a:xfrm>
          <a:prstGeom prst="rect">
            <a:avLst/>
          </a:prstGeom>
          <a:noFill/>
          <a:ln w="9525">
            <a:noFill/>
            <a:miter lim="800000"/>
            <a:headEnd/>
            <a:tailEnd/>
          </a:ln>
          <a:effectLst/>
        </p:spPr>
        <p:txBody>
          <a:bodyPr>
            <a:spAutoFit/>
          </a:bodyPr>
          <a:lstStyle>
            <a:lvl1pPr marL="342900" indent="-342900">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eaLnBrk="1" hangingPunct="1">
              <a:lnSpc>
                <a:spcPct val="90000"/>
              </a:lnSpc>
              <a:spcAft>
                <a:spcPct val="20000"/>
              </a:spcAft>
              <a:buClr>
                <a:srgbClr val="FFFFCC"/>
              </a:buClr>
              <a:defRPr/>
            </a:pPr>
            <a:r>
              <a:rPr lang="en-US" altLang="en-US" sz="2800" dirty="0">
                <a:effectLst>
                  <a:outerShdw blurRad="38100" dist="38100" dir="2700000" algn="tl">
                    <a:srgbClr val="000000"/>
                  </a:outerShdw>
                </a:effectLst>
              </a:rPr>
              <a:t>With rainfall as the major limiting factor, vegetation in deserts varies greatly.</a:t>
            </a:r>
            <a:endParaRPr lang="en-US" altLang="en-US" sz="2800" i="1" dirty="0">
              <a:effectLst>
                <a:outerShdw blurRad="38100" dist="38100" dir="2700000" algn="tl">
                  <a:srgbClr val="000000"/>
                </a:outerShdw>
              </a:effectLst>
            </a:endParaRPr>
          </a:p>
        </p:txBody>
      </p:sp>
      <p:sp>
        <p:nvSpPr>
          <p:cNvPr id="36875" name="Rectangle 11"/>
          <p:cNvSpPr>
            <a:spLocks noChangeArrowheads="1"/>
          </p:cNvSpPr>
          <p:nvPr/>
        </p:nvSpPr>
        <p:spPr bwMode="auto">
          <a:xfrm>
            <a:off x="514350" y="2041748"/>
            <a:ext cx="2057400" cy="2806922"/>
          </a:xfrm>
          <a:prstGeom prst="rect">
            <a:avLst/>
          </a:prstGeom>
          <a:noFill/>
          <a:ln w="9525">
            <a:noFill/>
            <a:miter lim="800000"/>
            <a:headEnd/>
            <a:tailEnd/>
          </a:ln>
          <a:effectLst/>
        </p:spPr>
        <p:txBody>
          <a:bodyPr>
            <a:spAutoFit/>
          </a:bodyPr>
          <a:lstStyle>
            <a:lvl1pPr marL="342900" indent="-342900">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eaLnBrk="1" hangingPunct="1">
              <a:lnSpc>
                <a:spcPct val="90000"/>
              </a:lnSpc>
              <a:spcAft>
                <a:spcPct val="20000"/>
              </a:spcAft>
              <a:buClr>
                <a:srgbClr val="FFFFCC"/>
              </a:buClr>
              <a:defRPr/>
            </a:pPr>
            <a:r>
              <a:rPr lang="en-US" altLang="en-US" sz="2800" dirty="0">
                <a:effectLst>
                  <a:outerShdw blurRad="38100" dist="38100" dir="2700000" algn="tl">
                    <a:srgbClr val="000000"/>
                  </a:outerShdw>
                </a:effectLst>
              </a:rPr>
              <a:t>The driest deserts are drifting sand dunes.</a:t>
            </a:r>
            <a:endParaRPr lang="en-US" altLang="en-US" sz="2800" i="1" dirty="0">
              <a:effectLst>
                <a:outerShdw blurRad="38100" dist="38100" dir="2700000" algn="tl">
                  <a:srgbClr val="000000"/>
                </a:outerShdw>
              </a:effectLst>
            </a:endParaRPr>
          </a:p>
        </p:txBody>
      </p:sp>
      <p:pic>
        <p:nvPicPr>
          <p:cNvPr id="36877" name="Picture 13" descr="C03-11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879931"/>
            <a:ext cx="6221386" cy="4978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14"/>
          <p:cNvSpPr txBox="1">
            <a:spLocks noChangeArrowheads="1"/>
          </p:cNvSpPr>
          <p:nvPr/>
        </p:nvSpPr>
        <p:spPr bwMode="auto">
          <a:xfrm>
            <a:off x="990600" y="247871"/>
            <a:ext cx="3498850" cy="585788"/>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3600" b="1" dirty="0">
                <a:solidFill>
                  <a:schemeClr val="tx2"/>
                </a:solidFill>
                <a:latin typeface="Times" panose="02020603050405020304" pitchFamily="18" charset="0"/>
              </a:rPr>
              <a:t>Life in the desert</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6875"/>
                                        </p:tgtEl>
                                        <p:attrNameLst>
                                          <p:attrName>style.visibility</p:attrName>
                                        </p:attrNameLst>
                                      </p:cBhvr>
                                      <p:to>
                                        <p:strVal val="visible"/>
                                      </p:to>
                                    </p:set>
                                    <p:animEffect transition="in" filter="box(out)">
                                      <p:cBhvr>
                                        <p:cTn id="7" dur="500"/>
                                        <p:tgtEl>
                                          <p:spTgt spid="36875"/>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36877"/>
                                        </p:tgtEl>
                                        <p:attrNameLst>
                                          <p:attrName>style.visibility</p:attrName>
                                        </p:attrNameLst>
                                      </p:cBhvr>
                                      <p:to>
                                        <p:strVal val="visible"/>
                                      </p:to>
                                    </p:set>
                                    <p:animEffect transition="in" filter="box(out)">
                                      <p:cBhvr>
                                        <p:cTn id="11" dur="500"/>
                                        <p:tgtEl>
                                          <p:spTgt spid="36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5"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438400" y="7040563"/>
            <a:ext cx="8229600" cy="274637"/>
          </a:xfrm>
        </p:spPr>
        <p:txBody>
          <a:bodyPr/>
          <a:lstStyle/>
          <a:p>
            <a:pPr algn="r" eaLnBrk="1" hangingPunct="1">
              <a:defRPr/>
            </a:pPr>
            <a:r>
              <a:rPr lang="en-US" altLang="en-US" sz="1600" b="1"/>
              <a:t>Section 3.2 Summary – pages 70-83</a:t>
            </a:r>
          </a:p>
        </p:txBody>
      </p:sp>
      <p:sp>
        <p:nvSpPr>
          <p:cNvPr id="37898" name="Rectangle 10"/>
          <p:cNvSpPr>
            <a:spLocks noChangeArrowheads="1"/>
          </p:cNvSpPr>
          <p:nvPr/>
        </p:nvSpPr>
        <p:spPr bwMode="auto">
          <a:xfrm>
            <a:off x="533400" y="2974976"/>
            <a:ext cx="10591800" cy="1214179"/>
          </a:xfrm>
          <a:prstGeom prst="rect">
            <a:avLst/>
          </a:prstGeom>
          <a:noFill/>
          <a:ln w="9525">
            <a:noFill/>
            <a:miter lim="800000"/>
            <a:headEnd/>
            <a:tailEnd/>
          </a:ln>
          <a:effectLst/>
        </p:spPr>
        <p:txBody>
          <a:bodyPr wrap="square">
            <a:spAutoFit/>
          </a:bodyPr>
          <a:lstStyle>
            <a:lvl1pPr marL="342900" indent="-342900">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eaLnBrk="1" hangingPunct="1">
              <a:lnSpc>
                <a:spcPct val="90000"/>
              </a:lnSpc>
              <a:spcAft>
                <a:spcPct val="20000"/>
              </a:spcAft>
              <a:buClr>
                <a:srgbClr val="FFFFCC"/>
              </a:buClr>
              <a:defRPr/>
            </a:pPr>
            <a:r>
              <a:rPr lang="en-US" altLang="en-US" sz="2700" dirty="0">
                <a:effectLst>
                  <a:outerShdw blurRad="38100" dist="38100" dir="2700000" algn="tl">
                    <a:srgbClr val="000000"/>
                  </a:outerShdw>
                </a:effectLst>
              </a:rPr>
              <a:t>The leaves of some desert plants curl up, or even drop off altogether, thus reducing water loss during extremely dry spells.</a:t>
            </a:r>
            <a:endParaRPr lang="en-US" altLang="en-US" sz="2700" i="1" dirty="0">
              <a:effectLst>
                <a:outerShdw blurRad="38100" dist="38100" dir="2700000" algn="tl">
                  <a:srgbClr val="000000"/>
                </a:outerShdw>
              </a:effectLst>
            </a:endParaRPr>
          </a:p>
        </p:txBody>
      </p:sp>
      <p:sp>
        <p:nvSpPr>
          <p:cNvPr id="37899" name="Rectangle 11"/>
          <p:cNvSpPr>
            <a:spLocks noChangeArrowheads="1"/>
          </p:cNvSpPr>
          <p:nvPr/>
        </p:nvSpPr>
        <p:spPr bwMode="auto">
          <a:xfrm>
            <a:off x="533400" y="1450976"/>
            <a:ext cx="10744200" cy="840230"/>
          </a:xfrm>
          <a:prstGeom prst="rect">
            <a:avLst/>
          </a:prstGeom>
          <a:noFill/>
          <a:ln w="9525">
            <a:noFill/>
            <a:miter lim="800000"/>
            <a:headEnd/>
            <a:tailEnd/>
          </a:ln>
          <a:effectLst/>
        </p:spPr>
        <p:txBody>
          <a:bodyPr wrap="square">
            <a:spAutoFit/>
          </a:bodyPr>
          <a:lstStyle>
            <a:lvl1pPr marL="342900" indent="-342900">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eaLnBrk="1" hangingPunct="1">
              <a:lnSpc>
                <a:spcPct val="90000"/>
              </a:lnSpc>
              <a:spcAft>
                <a:spcPct val="20000"/>
              </a:spcAft>
              <a:buClr>
                <a:srgbClr val="FFFFCC"/>
              </a:buClr>
              <a:defRPr/>
            </a:pPr>
            <a:r>
              <a:rPr lang="en-US" altLang="en-US" sz="2700" dirty="0">
                <a:effectLst>
                  <a:outerShdw blurRad="38100" dist="38100" dir="2700000" algn="tl">
                    <a:srgbClr val="000000"/>
                  </a:outerShdw>
                </a:effectLst>
              </a:rPr>
              <a:t>Many desert plants are annuals that germinate from seed and grow to maturity quickly after sporadic rainfall.</a:t>
            </a:r>
            <a:endParaRPr lang="en-US" altLang="en-US" sz="2700" i="1" dirty="0">
              <a:effectLst>
                <a:outerShdw blurRad="38100" dist="38100" dir="2700000" algn="tl">
                  <a:srgbClr val="000000"/>
                </a:outerShdw>
              </a:effectLst>
            </a:endParaRPr>
          </a:p>
        </p:txBody>
      </p:sp>
      <p:pic>
        <p:nvPicPr>
          <p:cNvPr id="20485" name="Picture 12" descr="Bio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0"/>
            <a:ext cx="1981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1" name="Rectangle 13"/>
          <p:cNvSpPr>
            <a:spLocks noChangeArrowheads="1"/>
          </p:cNvSpPr>
          <p:nvPr/>
        </p:nvSpPr>
        <p:spPr bwMode="auto">
          <a:xfrm>
            <a:off x="533400" y="4498976"/>
            <a:ext cx="10744200" cy="1214179"/>
          </a:xfrm>
          <a:prstGeom prst="rect">
            <a:avLst/>
          </a:prstGeom>
          <a:noFill/>
          <a:ln w="9525">
            <a:noFill/>
            <a:miter lim="800000"/>
            <a:headEnd/>
            <a:tailEnd/>
          </a:ln>
          <a:effectLst/>
        </p:spPr>
        <p:txBody>
          <a:bodyPr wrap="square">
            <a:spAutoFit/>
          </a:bodyPr>
          <a:lstStyle>
            <a:lvl1pPr marL="342900" indent="-342900">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eaLnBrk="1" hangingPunct="1">
              <a:lnSpc>
                <a:spcPct val="90000"/>
              </a:lnSpc>
              <a:spcAft>
                <a:spcPct val="20000"/>
              </a:spcAft>
              <a:buClr>
                <a:srgbClr val="FFFFCC"/>
              </a:buClr>
              <a:defRPr/>
            </a:pPr>
            <a:r>
              <a:rPr lang="en-US" altLang="en-US" sz="2700" dirty="0">
                <a:effectLst>
                  <a:outerShdw blurRad="38100" dist="38100" dir="2700000" algn="tl">
                    <a:srgbClr val="000000"/>
                  </a:outerShdw>
                </a:effectLst>
              </a:rPr>
              <a:t>Many desert mammals are small herbivores that remain under cover during the heat of the day, emerging at night to forage on plants.</a:t>
            </a:r>
            <a:endParaRPr lang="en-US" altLang="en-US" sz="2700" i="1" dirty="0">
              <a:effectLst>
                <a:outerShdw blurRad="38100" dist="38100" dir="2700000" algn="tl">
                  <a:srgbClr val="000000"/>
                </a:outerShdw>
              </a:effectLst>
            </a:endParaRPr>
          </a:p>
        </p:txBody>
      </p:sp>
      <p:sp>
        <p:nvSpPr>
          <p:cNvPr id="20487" name="Text Box 14"/>
          <p:cNvSpPr txBox="1">
            <a:spLocks noChangeArrowheads="1"/>
          </p:cNvSpPr>
          <p:nvPr/>
        </p:nvSpPr>
        <p:spPr bwMode="auto">
          <a:xfrm>
            <a:off x="1993900" y="666436"/>
            <a:ext cx="3498850" cy="585788"/>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3600" b="1" dirty="0">
                <a:solidFill>
                  <a:schemeClr val="tx2"/>
                </a:solidFill>
                <a:latin typeface="Times" panose="02020603050405020304" pitchFamily="18" charset="0"/>
              </a:rPr>
              <a:t>Life in the desert</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7898"/>
                                        </p:tgtEl>
                                        <p:attrNameLst>
                                          <p:attrName>style.visibility</p:attrName>
                                        </p:attrNameLst>
                                      </p:cBhvr>
                                      <p:to>
                                        <p:strVal val="visible"/>
                                      </p:to>
                                    </p:set>
                                    <p:animEffect transition="in" filter="box(out)">
                                      <p:cBhvr>
                                        <p:cTn id="7" dur="500"/>
                                        <p:tgtEl>
                                          <p:spTgt spid="378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7901"/>
                                        </p:tgtEl>
                                        <p:attrNameLst>
                                          <p:attrName>style.visibility</p:attrName>
                                        </p:attrNameLst>
                                      </p:cBhvr>
                                      <p:to>
                                        <p:strVal val="visible"/>
                                      </p:to>
                                    </p:set>
                                    <p:animEffect transition="in" filter="box(out)">
                                      <p:cBhvr>
                                        <p:cTn id="12" dur="500"/>
                                        <p:tgtEl>
                                          <p:spTgt spid="37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8" grpId="0" autoUpdateAnimBg="0"/>
      <p:bldP spid="37901"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438400" y="7040563"/>
            <a:ext cx="8229600" cy="274637"/>
          </a:xfrm>
        </p:spPr>
        <p:txBody>
          <a:bodyPr/>
          <a:lstStyle/>
          <a:p>
            <a:pPr algn="r" eaLnBrk="1" hangingPunct="1">
              <a:defRPr/>
            </a:pPr>
            <a:r>
              <a:rPr lang="en-US" altLang="en-US" sz="1600" b="1"/>
              <a:t>Section 3.2 Summary – pages 70-83</a:t>
            </a:r>
          </a:p>
        </p:txBody>
      </p:sp>
      <p:sp>
        <p:nvSpPr>
          <p:cNvPr id="21507" name="Text Box 3"/>
          <p:cNvSpPr txBox="1">
            <a:spLocks noChangeArrowheads="1"/>
          </p:cNvSpPr>
          <p:nvPr/>
        </p:nvSpPr>
        <p:spPr bwMode="auto">
          <a:xfrm>
            <a:off x="823913" y="455613"/>
            <a:ext cx="4184650" cy="585788"/>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3600" b="1" dirty="0">
                <a:solidFill>
                  <a:schemeClr val="tx2"/>
                </a:solidFill>
                <a:latin typeface="Times" panose="02020603050405020304" pitchFamily="18" charset="0"/>
              </a:rPr>
              <a:t>Life in the grassland</a:t>
            </a:r>
          </a:p>
        </p:txBody>
      </p:sp>
      <p:sp>
        <p:nvSpPr>
          <p:cNvPr id="39947" name="Rectangle 11"/>
          <p:cNvSpPr>
            <a:spLocks noChangeArrowheads="1"/>
          </p:cNvSpPr>
          <p:nvPr/>
        </p:nvSpPr>
        <p:spPr bwMode="auto">
          <a:xfrm>
            <a:off x="736600" y="1202532"/>
            <a:ext cx="6578600" cy="1255728"/>
          </a:xfrm>
          <a:prstGeom prst="rect">
            <a:avLst/>
          </a:prstGeom>
          <a:noFill/>
          <a:ln w="9525">
            <a:noFill/>
            <a:miter lim="800000"/>
            <a:headEnd/>
            <a:tailEnd/>
          </a:ln>
          <a:effectLst/>
        </p:spPr>
        <p:txBody>
          <a:bodyPr wrap="square">
            <a:spAutoFit/>
          </a:bodyPr>
          <a:lstStyle>
            <a:lvl1pPr marL="342900" indent="-342900">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eaLnBrk="1" hangingPunct="1">
              <a:lnSpc>
                <a:spcPct val="90000"/>
              </a:lnSpc>
              <a:spcAft>
                <a:spcPct val="20000"/>
              </a:spcAft>
              <a:buClr>
                <a:srgbClr val="FFFFCC"/>
              </a:buClr>
              <a:defRPr/>
            </a:pPr>
            <a:r>
              <a:rPr lang="en-US" altLang="en-US" sz="2800" dirty="0">
                <a:effectLst>
                  <a:outerShdw blurRad="38100" dist="38100" dir="2700000" algn="tl">
                    <a:srgbClr val="000000"/>
                  </a:outerShdw>
                </a:effectLst>
              </a:rPr>
              <a:t>Grasslands are large communities covered with rich soil, grasses, and similar plants.</a:t>
            </a:r>
            <a:endParaRPr lang="en-US" altLang="en-US" sz="2800" i="1" dirty="0">
              <a:effectLst>
                <a:outerShdw blurRad="38100" dist="38100" dir="2700000" algn="tl">
                  <a:srgbClr val="000000"/>
                </a:outerShdw>
              </a:effectLst>
            </a:endParaRPr>
          </a:p>
        </p:txBody>
      </p:sp>
      <p:pic>
        <p:nvPicPr>
          <p:cNvPr id="21509" name="Picture 12" descr="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1" y="-41807"/>
            <a:ext cx="4648200" cy="6876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3" descr="Bio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0"/>
            <a:ext cx="1981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
          <p:cNvPicPr>
            <a:picLocks noChangeAspect="1" noChangeArrowheads="1"/>
          </p:cNvPicPr>
          <p:nvPr/>
        </p:nvPicPr>
        <p:blipFill>
          <a:blip r:embed="rId4">
            <a:extLst>
              <a:ext uri="{28A0092B-C50C-407E-A947-70E740481C1C}">
                <a14:useLocalDpi xmlns:a14="http://schemas.microsoft.com/office/drawing/2010/main" val="0"/>
              </a:ext>
            </a:extLst>
          </a:blip>
          <a:srcRect t="32222" r="66106" b="35556"/>
          <a:stretch>
            <a:fillRect/>
          </a:stretch>
        </p:blipFill>
        <p:spPr bwMode="auto">
          <a:xfrm>
            <a:off x="25400" y="2606393"/>
            <a:ext cx="3784600" cy="4222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
          <p:cNvPicPr>
            <a:picLocks noChangeAspect="1" noChangeArrowheads="1"/>
          </p:cNvPicPr>
          <p:nvPr/>
        </p:nvPicPr>
        <p:blipFill>
          <a:blip r:embed="rId4">
            <a:extLst>
              <a:ext uri="{28A0092B-C50C-407E-A947-70E740481C1C}">
                <a14:useLocalDpi xmlns:a14="http://schemas.microsoft.com/office/drawing/2010/main" val="0"/>
              </a:ext>
            </a:extLst>
          </a:blip>
          <a:srcRect l="33894" t="32222" r="32211" b="34445"/>
          <a:stretch>
            <a:fillRect/>
          </a:stretch>
        </p:blipFill>
        <p:spPr bwMode="auto">
          <a:xfrm>
            <a:off x="3883679" y="2606393"/>
            <a:ext cx="3660124" cy="4222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438400" y="7040563"/>
            <a:ext cx="8229600" cy="274637"/>
          </a:xfrm>
        </p:spPr>
        <p:txBody>
          <a:bodyPr/>
          <a:lstStyle/>
          <a:p>
            <a:pPr algn="r" eaLnBrk="1" hangingPunct="1">
              <a:defRPr/>
            </a:pPr>
            <a:r>
              <a:rPr lang="en-US" altLang="en-US" sz="1600" b="1"/>
              <a:t>Section 3.2 Summary – pages 70-83</a:t>
            </a:r>
          </a:p>
        </p:txBody>
      </p:sp>
      <p:sp>
        <p:nvSpPr>
          <p:cNvPr id="40969" name="Rectangle 9"/>
          <p:cNvSpPr>
            <a:spLocks noChangeArrowheads="1"/>
          </p:cNvSpPr>
          <p:nvPr/>
        </p:nvSpPr>
        <p:spPr bwMode="auto">
          <a:xfrm>
            <a:off x="685800" y="2022476"/>
            <a:ext cx="10591800" cy="1255728"/>
          </a:xfrm>
          <a:prstGeom prst="rect">
            <a:avLst/>
          </a:prstGeom>
          <a:noFill/>
          <a:ln w="9525">
            <a:noFill/>
            <a:miter lim="800000"/>
            <a:headEnd/>
            <a:tailEnd/>
          </a:ln>
          <a:effectLst/>
        </p:spPr>
        <p:txBody>
          <a:bodyPr wrap="square">
            <a:spAutoFit/>
          </a:bodyPr>
          <a:lstStyle>
            <a:lvl1pPr marL="342900" indent="-342900">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eaLnBrk="1" hangingPunct="1">
              <a:lnSpc>
                <a:spcPct val="90000"/>
              </a:lnSpc>
              <a:spcAft>
                <a:spcPct val="20000"/>
              </a:spcAft>
              <a:buClr>
                <a:srgbClr val="FFFFCC"/>
              </a:buClr>
              <a:defRPr/>
            </a:pPr>
            <a:r>
              <a:rPr lang="en-US" altLang="en-US" sz="2800" dirty="0">
                <a:effectLst>
                  <a:outerShdw blurRad="38100" dist="38100" dir="2700000" algn="tl">
                    <a:srgbClr val="000000"/>
                  </a:outerShdw>
                </a:effectLst>
              </a:rPr>
              <a:t>Grasslands, occur principally in climates that experience a dry season, where insufficient water exists to support forests.</a:t>
            </a:r>
            <a:endParaRPr lang="en-US" altLang="en-US" sz="2800" i="1" dirty="0">
              <a:effectLst>
                <a:outerShdw blurRad="38100" dist="38100" dir="2700000" algn="tl">
                  <a:srgbClr val="000000"/>
                </a:outerShdw>
              </a:effectLst>
            </a:endParaRPr>
          </a:p>
        </p:txBody>
      </p:sp>
      <p:sp>
        <p:nvSpPr>
          <p:cNvPr id="40971" name="Rectangle 11"/>
          <p:cNvSpPr>
            <a:spLocks noChangeArrowheads="1"/>
          </p:cNvSpPr>
          <p:nvPr/>
        </p:nvSpPr>
        <p:spPr bwMode="auto">
          <a:xfrm>
            <a:off x="685800" y="3733800"/>
            <a:ext cx="10668000" cy="480131"/>
          </a:xfrm>
          <a:prstGeom prst="rect">
            <a:avLst/>
          </a:prstGeom>
          <a:noFill/>
          <a:ln w="9525">
            <a:noFill/>
            <a:miter lim="800000"/>
            <a:headEnd/>
            <a:tailEnd/>
          </a:ln>
          <a:effectLst/>
        </p:spPr>
        <p:txBody>
          <a:bodyPr wrap="square">
            <a:spAutoFit/>
          </a:bodyPr>
          <a:lstStyle>
            <a:lvl1pPr marL="342900" indent="-342900">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eaLnBrk="1" hangingPunct="1">
              <a:lnSpc>
                <a:spcPct val="90000"/>
              </a:lnSpc>
              <a:spcAft>
                <a:spcPct val="20000"/>
              </a:spcAft>
              <a:buClr>
                <a:srgbClr val="FFFFCC"/>
              </a:buClr>
              <a:defRPr/>
            </a:pPr>
            <a:r>
              <a:rPr lang="en-US" altLang="en-US" sz="2800" dirty="0">
                <a:effectLst>
                  <a:outerShdw blurRad="38100" dist="38100" dir="2700000" algn="tl">
                    <a:srgbClr val="000000"/>
                  </a:outerShdw>
                </a:effectLst>
              </a:rPr>
              <a:t>Grasslands contain few trees per hectare.</a:t>
            </a:r>
            <a:endParaRPr lang="en-US" altLang="en-US" sz="2800" i="1" dirty="0">
              <a:effectLst>
                <a:outerShdw blurRad="38100" dist="38100" dir="2700000" algn="tl">
                  <a:srgbClr val="000000"/>
                </a:outerShdw>
              </a:effectLst>
            </a:endParaRPr>
          </a:p>
        </p:txBody>
      </p:sp>
      <p:pic>
        <p:nvPicPr>
          <p:cNvPr id="22533" name="Picture 12" descr="Bio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0"/>
            <a:ext cx="1981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13"/>
          <p:cNvSpPr txBox="1">
            <a:spLocks noChangeArrowheads="1"/>
          </p:cNvSpPr>
          <p:nvPr/>
        </p:nvSpPr>
        <p:spPr bwMode="auto">
          <a:xfrm>
            <a:off x="2089150" y="1166814"/>
            <a:ext cx="4184650" cy="585787"/>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3600" b="1">
                <a:solidFill>
                  <a:schemeClr val="tx2"/>
                </a:solidFill>
                <a:latin typeface="Times" panose="02020603050405020304" pitchFamily="18" charset="0"/>
              </a:rPr>
              <a:t>Life in the grassland</a:t>
            </a:r>
          </a:p>
        </p:txBody>
      </p:sp>
      <p:sp>
        <p:nvSpPr>
          <p:cNvPr id="2" name="TextBox 1"/>
          <p:cNvSpPr txBox="1"/>
          <p:nvPr/>
        </p:nvSpPr>
        <p:spPr>
          <a:xfrm>
            <a:off x="685800" y="4876800"/>
            <a:ext cx="10591800" cy="954107"/>
          </a:xfrm>
          <a:prstGeom prst="rect">
            <a:avLst/>
          </a:prstGeom>
          <a:noFill/>
        </p:spPr>
        <p:txBody>
          <a:bodyPr wrap="square" rtlCol="0">
            <a:spAutoFit/>
          </a:bodyPr>
          <a:lstStyle/>
          <a:p>
            <a:pPr marL="285750" indent="-285750">
              <a:buFont typeface="Wingdings" panose="05000000000000000000" pitchFamily="2" charset="2"/>
              <a:buChar char="q"/>
            </a:pPr>
            <a:r>
              <a:rPr lang="en-US" sz="2800" dirty="0" smtClean="0">
                <a:solidFill>
                  <a:srgbClr val="FFFF00"/>
                </a:solidFill>
              </a:rPr>
              <a:t>The soil is usually rich in humus for a considerable depth. </a:t>
            </a:r>
            <a:endParaRPr lang="en-US" sz="2800" dirty="0">
              <a:solidFill>
                <a:srgbClr val="FFFF00"/>
              </a:solidFill>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0971"/>
                                        </p:tgtEl>
                                        <p:attrNameLst>
                                          <p:attrName>style.visibility</p:attrName>
                                        </p:attrNameLst>
                                      </p:cBhvr>
                                      <p:to>
                                        <p:strVal val="visible"/>
                                      </p:to>
                                    </p:set>
                                    <p:animEffect transition="in" filter="box(out)">
                                      <p:cBhvr>
                                        <p:cTn id="7" dur="500"/>
                                        <p:tgtEl>
                                          <p:spTgt spid="40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1"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438400" y="7040563"/>
            <a:ext cx="8229600" cy="274637"/>
          </a:xfrm>
        </p:spPr>
        <p:txBody>
          <a:bodyPr/>
          <a:lstStyle/>
          <a:p>
            <a:pPr algn="r" eaLnBrk="1" hangingPunct="1">
              <a:defRPr/>
            </a:pPr>
            <a:r>
              <a:rPr lang="en-US" altLang="en-US" sz="1600" b="1"/>
              <a:t>Section 3.2 Summary – pages 70-83</a:t>
            </a:r>
          </a:p>
        </p:txBody>
      </p:sp>
      <p:sp>
        <p:nvSpPr>
          <p:cNvPr id="23555" name="Text Box 3"/>
          <p:cNvSpPr txBox="1">
            <a:spLocks noChangeArrowheads="1"/>
          </p:cNvSpPr>
          <p:nvPr/>
        </p:nvSpPr>
        <p:spPr bwMode="auto">
          <a:xfrm>
            <a:off x="577850" y="584200"/>
            <a:ext cx="5518150" cy="585788"/>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3600" b="1" dirty="0">
                <a:solidFill>
                  <a:schemeClr val="tx2"/>
                </a:solidFill>
                <a:latin typeface="Times" panose="02020603050405020304" pitchFamily="18" charset="0"/>
              </a:rPr>
              <a:t>Life in the temperate forest</a:t>
            </a:r>
          </a:p>
        </p:txBody>
      </p:sp>
      <p:sp>
        <p:nvSpPr>
          <p:cNvPr id="44043" name="Rectangle 11"/>
          <p:cNvSpPr>
            <a:spLocks noChangeArrowheads="1"/>
          </p:cNvSpPr>
          <p:nvPr/>
        </p:nvSpPr>
        <p:spPr bwMode="auto">
          <a:xfrm>
            <a:off x="25400" y="1352551"/>
            <a:ext cx="3063875" cy="5276849"/>
          </a:xfrm>
          <a:prstGeom prst="rect">
            <a:avLst/>
          </a:prstGeom>
          <a:noFill/>
          <a:ln w="9525">
            <a:noFill/>
            <a:miter lim="800000"/>
            <a:headEnd/>
            <a:tailEnd/>
          </a:ln>
          <a:effectLst/>
        </p:spPr>
        <p:txBody>
          <a:bodyPr wrap="square">
            <a:spAutoFit/>
          </a:bodyPr>
          <a:lstStyle>
            <a:lvl1pPr marL="342900" indent="-342900">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eaLnBrk="1" hangingPunct="1">
              <a:lnSpc>
                <a:spcPct val="90000"/>
              </a:lnSpc>
              <a:spcAft>
                <a:spcPct val="20000"/>
              </a:spcAft>
              <a:buClr>
                <a:srgbClr val="FFFFCC"/>
              </a:buClr>
              <a:defRPr/>
            </a:pPr>
            <a:r>
              <a:rPr lang="en-US" altLang="en-US" sz="2800" dirty="0">
                <a:effectLst>
                  <a:outerShdw blurRad="38100" dist="38100" dir="2700000" algn="tl">
                    <a:srgbClr val="000000"/>
                  </a:outerShdw>
                </a:effectLst>
              </a:rPr>
              <a:t>When precipitation ranges from about 70 to 150 cm annually in the temperate zone, temperate deciduous forests develop.</a:t>
            </a:r>
            <a:endParaRPr lang="en-US" altLang="en-US" sz="2800" i="1" dirty="0">
              <a:effectLst>
                <a:outerShdw blurRad="38100" dist="38100" dir="2700000" algn="tl">
                  <a:srgbClr val="000000"/>
                </a:outerShdw>
              </a:effectLst>
            </a:endParaRPr>
          </a:p>
        </p:txBody>
      </p:sp>
      <p:pic>
        <p:nvPicPr>
          <p:cNvPr id="23557" name="Picture 12" descr="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8195" y="0"/>
            <a:ext cx="525110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3" descr="Bio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0"/>
            <a:ext cx="1981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
          <p:cNvPicPr>
            <a:picLocks noChangeAspect="1" noChangeArrowheads="1"/>
          </p:cNvPicPr>
          <p:nvPr/>
        </p:nvPicPr>
        <p:blipFill>
          <a:blip r:embed="rId4">
            <a:extLst>
              <a:ext uri="{28A0092B-C50C-407E-A947-70E740481C1C}">
                <a14:useLocalDpi xmlns:a14="http://schemas.microsoft.com/office/drawing/2010/main" val="0"/>
              </a:ext>
            </a:extLst>
          </a:blip>
          <a:srcRect l="32591" t="64444" r="32211"/>
          <a:stretch>
            <a:fillRect/>
          </a:stretch>
        </p:blipFill>
        <p:spPr bwMode="auto">
          <a:xfrm>
            <a:off x="2898326" y="2057400"/>
            <a:ext cx="4029870" cy="4777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914400"/>
          </a:xfrm>
        </p:spPr>
        <p:txBody>
          <a:bodyPr/>
          <a:lstStyle/>
          <a:p>
            <a:r>
              <a:rPr lang="en-US" dirty="0" err="1" smtClean="0"/>
              <a:t>Climographs</a:t>
            </a:r>
            <a:endParaRPr lang="en-US" dirty="0"/>
          </a:p>
        </p:txBody>
      </p:sp>
      <p:sp>
        <p:nvSpPr>
          <p:cNvPr id="3" name="Content Placeholder 2"/>
          <p:cNvSpPr>
            <a:spLocks noGrp="1"/>
          </p:cNvSpPr>
          <p:nvPr>
            <p:ph idx="1"/>
          </p:nvPr>
        </p:nvSpPr>
        <p:spPr>
          <a:xfrm>
            <a:off x="609600" y="927100"/>
            <a:ext cx="11353800" cy="5930899"/>
          </a:xfrm>
        </p:spPr>
        <p:txBody>
          <a:bodyPr/>
          <a:lstStyle/>
          <a:p>
            <a:r>
              <a:rPr lang="en-US" dirty="0" smtClean="0"/>
              <a:t>The precipitation pattern is shown by the bar graph</a:t>
            </a:r>
          </a:p>
          <a:p>
            <a:pPr lvl="1"/>
            <a:r>
              <a:rPr lang="en-US" dirty="0" smtClean="0"/>
              <a:t>For each month, they average the amount of precipitation received for 100 or more years (as long as they have been keeping records)</a:t>
            </a:r>
          </a:p>
          <a:p>
            <a:pPr lvl="1"/>
            <a:r>
              <a:rPr lang="en-US" dirty="0" smtClean="0"/>
              <a:t>What you get is a general pattern of yearly precipitation – do all months get about the same amount? Are there wet months and dry months.</a:t>
            </a:r>
          </a:p>
          <a:p>
            <a:pPr lvl="1"/>
            <a:r>
              <a:rPr lang="en-US" dirty="0" smtClean="0"/>
              <a:t>You also get the average yearly total amount of precipitation.</a:t>
            </a:r>
          </a:p>
          <a:p>
            <a:pPr lvl="1"/>
            <a:r>
              <a:rPr lang="en-US" dirty="0" smtClean="0"/>
              <a:t>What you don’t get was the driest for that month and what year was the wettest. What was the lowest yearly total and what was the highest yearly total.</a:t>
            </a:r>
            <a:endParaRPr lang="en-US" dirty="0"/>
          </a:p>
        </p:txBody>
      </p:sp>
    </p:spTree>
    <p:extLst>
      <p:ext uri="{BB962C8B-B14F-4D97-AF65-F5344CB8AC3E}">
        <p14:creationId xmlns:p14="http://schemas.microsoft.com/office/powerpoint/2010/main" val="35886091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438400" y="7040563"/>
            <a:ext cx="8229600" cy="274637"/>
          </a:xfrm>
        </p:spPr>
        <p:txBody>
          <a:bodyPr/>
          <a:lstStyle/>
          <a:p>
            <a:pPr algn="r" eaLnBrk="1" hangingPunct="1">
              <a:defRPr/>
            </a:pPr>
            <a:r>
              <a:rPr lang="en-US" altLang="en-US" sz="1600" b="1"/>
              <a:t>Section 3.2 Summary – pages 70-83</a:t>
            </a:r>
          </a:p>
        </p:txBody>
      </p:sp>
      <p:sp>
        <p:nvSpPr>
          <p:cNvPr id="45065" name="Rectangle 9"/>
          <p:cNvSpPr>
            <a:spLocks noChangeArrowheads="1"/>
          </p:cNvSpPr>
          <p:nvPr/>
        </p:nvSpPr>
        <p:spPr bwMode="auto">
          <a:xfrm>
            <a:off x="685800" y="1310499"/>
            <a:ext cx="11125200" cy="840230"/>
          </a:xfrm>
          <a:prstGeom prst="rect">
            <a:avLst/>
          </a:prstGeom>
          <a:noFill/>
          <a:ln w="9525">
            <a:noFill/>
            <a:miter lim="800000"/>
            <a:headEnd/>
            <a:tailEnd/>
          </a:ln>
          <a:effectLst/>
        </p:spPr>
        <p:txBody>
          <a:bodyPr wrap="square">
            <a:spAutoFit/>
          </a:bodyPr>
          <a:lstStyle>
            <a:lvl1pPr marL="342900" indent="-342900">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eaLnBrk="1" hangingPunct="1">
              <a:lnSpc>
                <a:spcPct val="90000"/>
              </a:lnSpc>
              <a:spcAft>
                <a:spcPct val="20000"/>
              </a:spcAft>
              <a:buClr>
                <a:schemeClr val="tx1"/>
              </a:buClr>
              <a:defRPr/>
            </a:pPr>
            <a:r>
              <a:rPr lang="en-US" altLang="en-US" sz="2700" dirty="0">
                <a:solidFill>
                  <a:srgbClr val="FF0066"/>
                </a:solidFill>
                <a:effectLst>
                  <a:outerShdw blurRad="38100" dist="38100" dir="2700000" algn="tl">
                    <a:srgbClr val="000000"/>
                  </a:outerShdw>
                </a:effectLst>
              </a:rPr>
              <a:t>Temperate </a:t>
            </a:r>
            <a:r>
              <a:rPr lang="en-US" altLang="en-US" sz="2700" dirty="0">
                <a:effectLst>
                  <a:outerShdw blurRad="38100" dist="38100" dir="2700000" algn="tl">
                    <a:srgbClr val="000000"/>
                  </a:outerShdw>
                </a:effectLst>
              </a:rPr>
              <a:t>or </a:t>
            </a:r>
            <a:r>
              <a:rPr lang="en-US" altLang="en-US" sz="2700" dirty="0">
                <a:solidFill>
                  <a:srgbClr val="FF0066"/>
                </a:solidFill>
                <a:effectLst>
                  <a:outerShdw blurRad="38100" dist="38100" dir="2700000" algn="tl">
                    <a:srgbClr val="000000"/>
                  </a:outerShdw>
                </a:effectLst>
              </a:rPr>
              <a:t>deciduous forests</a:t>
            </a:r>
            <a:r>
              <a:rPr lang="en-US" altLang="en-US" sz="2700" dirty="0">
                <a:effectLst>
                  <a:outerShdw blurRad="38100" dist="38100" dir="2700000" algn="tl">
                    <a:srgbClr val="000000"/>
                  </a:outerShdw>
                </a:effectLst>
              </a:rPr>
              <a:t> are dominated by broad-leaved hardwood trees that lose their  foliage annually.</a:t>
            </a:r>
            <a:endParaRPr lang="en-US" altLang="en-US" sz="2700" i="1" dirty="0">
              <a:effectLst>
                <a:outerShdw blurRad="38100" dist="38100" dir="2700000" algn="tl">
                  <a:srgbClr val="000000"/>
                </a:outerShdw>
              </a:effectLst>
            </a:endParaRPr>
          </a:p>
        </p:txBody>
      </p:sp>
      <p:sp>
        <p:nvSpPr>
          <p:cNvPr id="45067" name="Rectangle 11"/>
          <p:cNvSpPr>
            <a:spLocks noChangeArrowheads="1"/>
          </p:cNvSpPr>
          <p:nvPr/>
        </p:nvSpPr>
        <p:spPr bwMode="auto">
          <a:xfrm>
            <a:off x="577850" y="2351491"/>
            <a:ext cx="3733800" cy="2709973"/>
          </a:xfrm>
          <a:prstGeom prst="rect">
            <a:avLst/>
          </a:prstGeom>
          <a:noFill/>
          <a:ln w="9525">
            <a:noFill/>
            <a:miter lim="800000"/>
            <a:headEnd/>
            <a:tailEnd/>
          </a:ln>
          <a:effectLst/>
        </p:spPr>
        <p:txBody>
          <a:bodyPr>
            <a:spAutoFit/>
          </a:bodyPr>
          <a:lstStyle>
            <a:lvl1pPr marL="342900" indent="-342900">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eaLnBrk="1" hangingPunct="1">
              <a:lnSpc>
                <a:spcPct val="90000"/>
              </a:lnSpc>
              <a:spcAft>
                <a:spcPct val="20000"/>
              </a:spcAft>
              <a:buClr>
                <a:srgbClr val="FFFFCC"/>
              </a:buClr>
              <a:defRPr/>
            </a:pPr>
            <a:r>
              <a:rPr lang="en-US" altLang="en-US" sz="2700" dirty="0">
                <a:effectLst>
                  <a:outerShdw blurRad="38100" dist="38100" dir="2700000" algn="tl">
                    <a:srgbClr val="000000"/>
                  </a:outerShdw>
                </a:effectLst>
              </a:rPr>
              <a:t>The soil of temperate forests usually consists of a top layer that is rich in humus and a deeper layer of clay.</a:t>
            </a:r>
            <a:endParaRPr lang="en-US" altLang="en-US" sz="2700" i="1" dirty="0">
              <a:effectLst>
                <a:outerShdw blurRad="38100" dist="38100" dir="2700000" algn="tl">
                  <a:srgbClr val="000000"/>
                </a:outerShdw>
              </a:effectLst>
            </a:endParaRPr>
          </a:p>
        </p:txBody>
      </p:sp>
      <p:pic>
        <p:nvPicPr>
          <p:cNvPr id="24581" name="Picture 12" descr="Bio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0"/>
            <a:ext cx="1981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3" descr="C03-13P forest in f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799" y="2326091"/>
            <a:ext cx="6870865" cy="453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 Box 15"/>
          <p:cNvSpPr txBox="1">
            <a:spLocks noChangeArrowheads="1"/>
          </p:cNvSpPr>
          <p:nvPr/>
        </p:nvSpPr>
        <p:spPr bwMode="auto">
          <a:xfrm>
            <a:off x="577850" y="830265"/>
            <a:ext cx="5518150" cy="585787"/>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3600" b="1" dirty="0">
                <a:solidFill>
                  <a:schemeClr val="tx2"/>
                </a:solidFill>
                <a:latin typeface="Times" panose="02020603050405020304" pitchFamily="18" charset="0"/>
              </a:rPr>
              <a:t>Life in the temperate forest</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5065"/>
                                        </p:tgtEl>
                                        <p:attrNameLst>
                                          <p:attrName>style.visibility</p:attrName>
                                        </p:attrNameLst>
                                      </p:cBhvr>
                                      <p:to>
                                        <p:strVal val="visible"/>
                                      </p:to>
                                    </p:set>
                                    <p:animEffect transition="in" filter="box(out)">
                                      <p:cBhvr>
                                        <p:cTn id="7" dur="500"/>
                                        <p:tgtEl>
                                          <p:spTgt spid="450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5067"/>
                                        </p:tgtEl>
                                        <p:attrNameLst>
                                          <p:attrName>style.visibility</p:attrName>
                                        </p:attrNameLst>
                                      </p:cBhvr>
                                      <p:to>
                                        <p:strVal val="visible"/>
                                      </p:to>
                                    </p:set>
                                    <p:animEffect transition="in" filter="box(out)">
                                      <p:cBhvr>
                                        <p:cTn id="12" dur="500"/>
                                        <p:tgtEl>
                                          <p:spTgt spid="45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5" grpId="0" autoUpdateAnimBg="0"/>
      <p:bldP spid="45067"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438400" y="7040563"/>
            <a:ext cx="8229600" cy="274637"/>
          </a:xfrm>
        </p:spPr>
        <p:txBody>
          <a:bodyPr/>
          <a:lstStyle/>
          <a:p>
            <a:pPr algn="r" eaLnBrk="1" hangingPunct="1">
              <a:defRPr/>
            </a:pPr>
            <a:r>
              <a:rPr lang="en-US" altLang="en-US" sz="1600" b="1"/>
              <a:t>Section 3.2 Summary – pages 70-83</a:t>
            </a:r>
          </a:p>
        </p:txBody>
      </p:sp>
      <p:sp>
        <p:nvSpPr>
          <p:cNvPr id="50185" name="Rectangle 9"/>
          <p:cNvSpPr>
            <a:spLocks noChangeArrowheads="1"/>
          </p:cNvSpPr>
          <p:nvPr/>
        </p:nvSpPr>
        <p:spPr bwMode="auto">
          <a:xfrm>
            <a:off x="0" y="1593850"/>
            <a:ext cx="2830701" cy="1643527"/>
          </a:xfrm>
          <a:prstGeom prst="rect">
            <a:avLst/>
          </a:prstGeom>
          <a:noFill/>
          <a:ln w="9525">
            <a:noFill/>
            <a:miter lim="800000"/>
            <a:headEnd/>
            <a:tailEnd/>
          </a:ln>
          <a:effectLst/>
        </p:spPr>
        <p:txBody>
          <a:bodyPr wrap="square">
            <a:spAutoFit/>
          </a:bodyPr>
          <a:lstStyle>
            <a:lvl1pPr marL="342900" indent="-342900">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eaLnBrk="1" hangingPunct="1">
              <a:lnSpc>
                <a:spcPct val="90000"/>
              </a:lnSpc>
              <a:spcAft>
                <a:spcPct val="20000"/>
              </a:spcAft>
              <a:buClr>
                <a:schemeClr val="tx1"/>
              </a:buClr>
              <a:defRPr/>
            </a:pPr>
            <a:r>
              <a:rPr lang="en-US" altLang="en-US" sz="2800" dirty="0">
                <a:effectLst>
                  <a:outerShdw blurRad="38100" dist="38100" dir="2700000" algn="tl">
                    <a:srgbClr val="000000"/>
                  </a:outerShdw>
                </a:effectLst>
              </a:rPr>
              <a:t>The average temperature is about 25</a:t>
            </a:r>
            <a:r>
              <a:rPr lang="en-US" altLang="en-US" sz="2800" baseline="30000" dirty="0">
                <a:effectLst>
                  <a:outerShdw blurRad="38100" dist="38100" dir="2700000" algn="tl">
                    <a:srgbClr val="000000"/>
                  </a:outerShdw>
                </a:effectLst>
              </a:rPr>
              <a:t>0</a:t>
            </a:r>
            <a:r>
              <a:rPr lang="en-US" altLang="en-US" sz="2800" dirty="0">
                <a:effectLst>
                  <a:outerShdw blurRad="38100" dist="38100" dir="2700000" algn="tl">
                    <a:srgbClr val="000000"/>
                  </a:outerShdw>
                </a:effectLst>
              </a:rPr>
              <a:t>C.</a:t>
            </a:r>
            <a:endParaRPr lang="en-US" altLang="en-US" sz="2800" i="1" dirty="0">
              <a:effectLst>
                <a:outerShdw blurRad="38100" dist="38100" dir="2700000" algn="tl">
                  <a:srgbClr val="000000"/>
                </a:outerShdw>
              </a:effectLst>
            </a:endParaRPr>
          </a:p>
        </p:txBody>
      </p:sp>
      <p:pic>
        <p:nvPicPr>
          <p:cNvPr id="25604" name="Picture 11" descr="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4020" y="0"/>
            <a:ext cx="446798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2" descr="Bio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0"/>
            <a:ext cx="1981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13"/>
          <p:cNvSpPr txBox="1">
            <a:spLocks noChangeArrowheads="1"/>
          </p:cNvSpPr>
          <p:nvPr/>
        </p:nvSpPr>
        <p:spPr bwMode="auto">
          <a:xfrm>
            <a:off x="506035" y="116681"/>
            <a:ext cx="3803650" cy="585787"/>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lnSpc>
                <a:spcPct val="90000"/>
              </a:lnSpc>
              <a:spcAft>
                <a:spcPct val="20000"/>
              </a:spcAft>
              <a:buClrTx/>
              <a:buSzTx/>
              <a:buFontTx/>
              <a:buNone/>
            </a:pPr>
            <a:r>
              <a:rPr lang="en-US" altLang="en-US" sz="3600" b="1" dirty="0">
                <a:solidFill>
                  <a:schemeClr val="tx2"/>
                </a:solidFill>
                <a:latin typeface="Times" panose="02020603050405020304" pitchFamily="18" charset="0"/>
              </a:rPr>
              <a:t>Life in rain forests</a:t>
            </a:r>
          </a:p>
        </p:txBody>
      </p:sp>
      <p:pic>
        <p:nvPicPr>
          <p:cNvPr id="25607" name="Picture 1"/>
          <p:cNvPicPr>
            <a:picLocks noChangeAspect="1" noChangeArrowheads="1"/>
          </p:cNvPicPr>
          <p:nvPr/>
        </p:nvPicPr>
        <p:blipFill>
          <a:blip r:embed="rId4">
            <a:extLst>
              <a:ext uri="{28A0092B-C50C-407E-A947-70E740481C1C}">
                <a14:useLocalDpi xmlns:a14="http://schemas.microsoft.com/office/drawing/2010/main" val="0"/>
              </a:ext>
            </a:extLst>
          </a:blip>
          <a:srcRect t="65556" r="66106"/>
          <a:stretch>
            <a:fillRect/>
          </a:stretch>
        </p:blipFill>
        <p:spPr bwMode="auto">
          <a:xfrm>
            <a:off x="2830702" y="869950"/>
            <a:ext cx="4895661" cy="583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26626" name="Picture 7"/>
          <p:cNvPicPr>
            <a:picLocks noChangeAspect="1" noChangeArrowheads="1"/>
          </p:cNvPicPr>
          <p:nvPr/>
        </p:nvPicPr>
        <p:blipFill>
          <a:blip r:embed="rId2">
            <a:extLst>
              <a:ext uri="{28A0092B-C50C-407E-A947-70E740481C1C}">
                <a14:useLocalDpi xmlns:a14="http://schemas.microsoft.com/office/drawing/2010/main" val="0"/>
              </a:ext>
            </a:extLst>
          </a:blip>
          <a:srcRect l="16693" t="21494"/>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1"/>
          <p:cNvSpPr txBox="1">
            <a:spLocks noChangeArrowheads="1"/>
          </p:cNvSpPr>
          <p:nvPr/>
        </p:nvSpPr>
        <p:spPr bwMode="auto">
          <a:xfrm>
            <a:off x="2057400" y="1401764"/>
            <a:ext cx="4572000" cy="3698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1800" b="1" u="sng">
                <a:solidFill>
                  <a:srgbClr val="002060"/>
                </a:solidFill>
                <a:latin typeface="Arial" panose="020B0604020202020204" pitchFamily="34" charset="0"/>
              </a:rPr>
              <a:t>Last name:  “A” through “F”                     </a:t>
            </a:r>
            <a:endParaRPr lang="en-US" altLang="en-US" sz="1800">
              <a:latin typeface="Arial" panose="020B0604020202020204" pitchFamily="34" charset="0"/>
            </a:endParaRPr>
          </a:p>
        </p:txBody>
      </p:sp>
      <p:sp>
        <p:nvSpPr>
          <p:cNvPr id="26628" name="Rectangle 2"/>
          <p:cNvSpPr>
            <a:spLocks noChangeArrowheads="1"/>
          </p:cNvSpPr>
          <p:nvPr/>
        </p:nvSpPr>
        <p:spPr bwMode="auto">
          <a:xfrm>
            <a:off x="2057400" y="2743200"/>
            <a:ext cx="4006850" cy="3698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1800" b="1" u="sng">
                <a:solidFill>
                  <a:srgbClr val="002060"/>
                </a:solidFill>
                <a:latin typeface="Arial" panose="020B0604020202020204" pitchFamily="34" charset="0"/>
              </a:rPr>
              <a:t>Last name:  “G” through “Mc”        </a:t>
            </a:r>
            <a:endParaRPr lang="en-US" altLang="en-US" sz="1800">
              <a:latin typeface="Arial" panose="020B0604020202020204" pitchFamily="34" charset="0"/>
            </a:endParaRPr>
          </a:p>
        </p:txBody>
      </p:sp>
      <p:sp>
        <p:nvSpPr>
          <p:cNvPr id="26629" name="Rectangle 3"/>
          <p:cNvSpPr>
            <a:spLocks noChangeArrowheads="1"/>
          </p:cNvSpPr>
          <p:nvPr/>
        </p:nvSpPr>
        <p:spPr bwMode="auto">
          <a:xfrm>
            <a:off x="2057401" y="4081464"/>
            <a:ext cx="3724275" cy="3698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1800" b="1" u="sng">
                <a:solidFill>
                  <a:srgbClr val="002060"/>
                </a:solidFill>
                <a:latin typeface="Arial" panose="020B0604020202020204" pitchFamily="34" charset="0"/>
              </a:rPr>
              <a:t>Last name:  “Me” through “Sc”  </a:t>
            </a:r>
            <a:endParaRPr lang="en-US" altLang="en-US" sz="1800">
              <a:latin typeface="Arial" panose="020B0604020202020204" pitchFamily="34" charset="0"/>
            </a:endParaRPr>
          </a:p>
        </p:txBody>
      </p:sp>
      <p:sp>
        <p:nvSpPr>
          <p:cNvPr id="26630" name="Rectangle 4"/>
          <p:cNvSpPr>
            <a:spLocks noChangeArrowheads="1"/>
          </p:cNvSpPr>
          <p:nvPr/>
        </p:nvSpPr>
        <p:spPr bwMode="auto">
          <a:xfrm>
            <a:off x="2057400" y="5475289"/>
            <a:ext cx="3479800" cy="3698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1800" b="1" u="sng">
                <a:solidFill>
                  <a:srgbClr val="002060"/>
                </a:solidFill>
                <a:latin typeface="Arial" panose="020B0604020202020204" pitchFamily="34" charset="0"/>
              </a:rPr>
              <a:t>Last name:  “Se” through “Z” </a:t>
            </a:r>
            <a:endParaRPr lang="en-US" altLang="en-US"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11963400" cy="6400799"/>
          </a:xfrm>
        </p:spPr>
        <p:txBody>
          <a:bodyPr/>
          <a:lstStyle/>
          <a:p>
            <a:r>
              <a:rPr lang="en-US" dirty="0" smtClean="0"/>
              <a:t>These graphs are quite useful to get an idea of the general patterns of a particular place.</a:t>
            </a:r>
            <a:br>
              <a:rPr lang="en-US" dirty="0" smtClean="0"/>
            </a:br>
            <a:r>
              <a:rPr lang="en-US" dirty="0" smtClean="0"/>
              <a:t>But you do not get the extremes. Some </a:t>
            </a:r>
            <a:r>
              <a:rPr lang="en-US" dirty="0" err="1" smtClean="0"/>
              <a:t>climographs</a:t>
            </a:r>
            <a:r>
              <a:rPr lang="en-US" dirty="0" smtClean="0"/>
              <a:t> give two line graphs. One for the average monthly highs and the other for the average monthly lows. This gives a little more realistic picture; however, it doesn’t show the extremes either.</a:t>
            </a:r>
            <a:endParaRPr lang="en-US" dirty="0"/>
          </a:p>
        </p:txBody>
      </p:sp>
    </p:spTree>
    <p:extLst>
      <p:ext uri="{BB962C8B-B14F-4D97-AF65-F5344CB8AC3E}">
        <p14:creationId xmlns:p14="http://schemas.microsoft.com/office/powerpoint/2010/main" val="3906394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533400" y="0"/>
            <a:ext cx="10907138" cy="6858000"/>
          </a:xfrm>
          <a:prstGeom prst="rect">
            <a:avLst/>
          </a:prstGeom>
        </p:spPr>
      </p:pic>
    </p:spTree>
    <p:extLst>
      <p:ext uri="{BB962C8B-B14F-4D97-AF65-F5344CB8AC3E}">
        <p14:creationId xmlns:p14="http://schemas.microsoft.com/office/powerpoint/2010/main" val="2915236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368998" y="381000"/>
            <a:ext cx="2784902" cy="2971800"/>
          </a:xfrm>
        </p:spPr>
        <p:txBody>
          <a:bodyPr/>
          <a:lstStyle/>
          <a:p>
            <a:r>
              <a:rPr lang="en-US" dirty="0" smtClean="0"/>
              <a:t>How about this one?</a:t>
            </a:r>
            <a:endParaRPr lang="en-US" dirty="0"/>
          </a:p>
        </p:txBody>
      </p:sp>
      <p:pic>
        <p:nvPicPr>
          <p:cNvPr id="6" name="Content Placeholder 5"/>
          <p:cNvPicPr>
            <a:picLocks noGrp="1" noChangeAspect="1"/>
          </p:cNvPicPr>
          <p:nvPr>
            <p:ph idx="1"/>
          </p:nvPr>
        </p:nvPicPr>
        <p:blipFill>
          <a:blip r:embed="rId2"/>
          <a:stretch>
            <a:fillRect/>
          </a:stretch>
        </p:blipFill>
        <p:spPr>
          <a:xfrm>
            <a:off x="-1" y="0"/>
            <a:ext cx="9368999" cy="6858000"/>
          </a:xfrm>
          <a:prstGeom prst="rect">
            <a:avLst/>
          </a:prstGeom>
        </p:spPr>
      </p:pic>
    </p:spTree>
    <p:extLst>
      <p:ext uri="{BB962C8B-B14F-4D97-AF65-F5344CB8AC3E}">
        <p14:creationId xmlns:p14="http://schemas.microsoft.com/office/powerpoint/2010/main" val="781275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084" y="1143000"/>
            <a:ext cx="10363200" cy="1362075"/>
          </a:xfrm>
        </p:spPr>
        <p:txBody>
          <a:bodyPr/>
          <a:lstStyle/>
          <a:p>
            <a:r>
              <a:rPr lang="en-US" dirty="0" smtClean="0"/>
              <a:t>A rather typical </a:t>
            </a:r>
            <a:r>
              <a:rPr lang="en-US" dirty="0" err="1" smtClean="0"/>
              <a:t>climograph</a:t>
            </a:r>
            <a:r>
              <a:rPr lang="en-US" dirty="0" smtClean="0"/>
              <a:t> is given for each of the biome types</a:t>
            </a:r>
            <a:endParaRPr lang="en-US" dirty="0"/>
          </a:p>
        </p:txBody>
      </p:sp>
      <p:sp>
        <p:nvSpPr>
          <p:cNvPr id="3" name="Text Placeholder 2"/>
          <p:cNvSpPr>
            <a:spLocks noGrp="1"/>
          </p:cNvSpPr>
          <p:nvPr>
            <p:ph type="body" idx="1"/>
          </p:nvPr>
        </p:nvSpPr>
        <p:spPr/>
        <p:txBody>
          <a:bodyPr/>
          <a:lstStyle/>
          <a:p>
            <a:r>
              <a:rPr lang="en-US" sz="2800" dirty="0" smtClean="0"/>
              <a:t>You will notice that there is a great variety among them.</a:t>
            </a:r>
            <a:endParaRPr lang="en-US" sz="2800" dirty="0"/>
          </a:p>
        </p:txBody>
      </p:sp>
    </p:spTree>
    <p:extLst>
      <p:ext uri="{BB962C8B-B14F-4D97-AF65-F5344CB8AC3E}">
        <p14:creationId xmlns:p14="http://schemas.microsoft.com/office/powerpoint/2010/main" val="2922131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b="67778"/>
          <a:stretch/>
        </p:blipFill>
        <p:spPr bwMode="auto">
          <a:xfrm>
            <a:off x="-14560" y="533399"/>
            <a:ext cx="12206560" cy="4614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t="33333" b="33333"/>
          <a:stretch/>
        </p:blipFill>
        <p:spPr>
          <a:xfrm>
            <a:off x="0" y="661064"/>
            <a:ext cx="12192000" cy="4772442"/>
          </a:xfrm>
          <a:prstGeom prst="rect">
            <a:avLst/>
          </a:prstGeom>
        </p:spPr>
      </p:pic>
    </p:spTree>
    <p:extLst>
      <p:ext uri="{BB962C8B-B14F-4D97-AF65-F5344CB8AC3E}">
        <p14:creationId xmlns:p14="http://schemas.microsoft.com/office/powerpoint/2010/main" val="1949346428"/>
      </p:ext>
    </p:extLst>
  </p:cSld>
  <p:clrMapOvr>
    <a:masterClrMapping/>
  </p:clrMapOvr>
  <p:timing>
    <p:tnLst>
      <p:par>
        <p:cTn id="1" dur="indefinite" restart="never" nodeType="tmRoot"/>
      </p:par>
    </p:tn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2454</TotalTime>
  <Words>1028</Words>
  <Application>Microsoft Office PowerPoint</Application>
  <PresentationFormat>Widescreen</PresentationFormat>
  <Paragraphs>159</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Verdana</vt:lpstr>
      <vt:lpstr>Arial</vt:lpstr>
      <vt:lpstr>Wingdings</vt:lpstr>
      <vt:lpstr>Calibri</vt:lpstr>
      <vt:lpstr>Times</vt:lpstr>
      <vt:lpstr>Globe</vt:lpstr>
      <vt:lpstr>Introduction to Biomes and Climatograms (Climographs)</vt:lpstr>
      <vt:lpstr>Climographs</vt:lpstr>
      <vt:lpstr>Climographs</vt:lpstr>
      <vt:lpstr>These graphs are quite useful to get an idea of the general patterns of a particular place. But you do not get the extremes. Some climographs give two line graphs. One for the average monthly highs and the other for the average monthly lows. This gives a little more realistic picture; however, it doesn’t show the extremes either.</vt:lpstr>
      <vt:lpstr>PowerPoint Presentation</vt:lpstr>
      <vt:lpstr>How about this one?</vt:lpstr>
      <vt:lpstr>A rather typical climograph is given for each of the biome types</vt:lpstr>
      <vt:lpstr>PowerPoint Presentation</vt:lpstr>
      <vt:lpstr>PowerPoint Presentation</vt:lpstr>
      <vt:lpstr>PowerPoint Presentation</vt:lpstr>
      <vt:lpstr>What is a biome? </vt:lpstr>
      <vt:lpstr>What is a biome?</vt:lpstr>
      <vt:lpstr>Terrestrial Biomes</vt:lpstr>
      <vt:lpstr>Terrestrial Biomes</vt:lpstr>
      <vt:lpstr>What is a climatogram?</vt:lpstr>
      <vt:lpstr>PowerPoint Presentation</vt:lpstr>
      <vt:lpstr>PowerPoint Presentation</vt:lpstr>
      <vt:lpstr>Section 3.2 Summary – pages 70-83</vt:lpstr>
      <vt:lpstr>Section 3.2 Summary – pages 70-83</vt:lpstr>
      <vt:lpstr>Section 3.2 Summary – pages 70-83</vt:lpstr>
      <vt:lpstr>Section 3.2 Summary – pages 70-83</vt:lpstr>
      <vt:lpstr>Section 3.2 Summary – pages 70-83</vt:lpstr>
      <vt:lpstr>Section 3.2 Summary – pages 70-83</vt:lpstr>
      <vt:lpstr>Section 3.2 Summary – pages 70-83</vt:lpstr>
      <vt:lpstr>Section 3.2 Summary – pages 70-83</vt:lpstr>
      <vt:lpstr>Section 3.2 Summary – pages 70-83</vt:lpstr>
      <vt:lpstr>Section 3.2 Summary – pages 70-83</vt:lpstr>
      <vt:lpstr>Section 3.2 Summary – pages 70-83</vt:lpstr>
      <vt:lpstr>Section 3.2 Summary – pages 70-83</vt:lpstr>
      <vt:lpstr>Section 3.2 Summary – pages 70-83</vt:lpstr>
      <vt:lpstr>Section 3.2 Summary – pages 70-83</vt:lpstr>
      <vt:lpstr>PowerPoint Presentation</vt:lpstr>
    </vt:vector>
  </TitlesOfParts>
  <Company>OPS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Biomes</dc:title>
  <dc:creator>preisslj</dc:creator>
  <cp:lastModifiedBy>Joseph Naumann</cp:lastModifiedBy>
  <cp:revision>81</cp:revision>
  <dcterms:created xsi:type="dcterms:W3CDTF">2007-10-08T11:46:00Z</dcterms:created>
  <dcterms:modified xsi:type="dcterms:W3CDTF">2018-08-28T04:08:06Z</dcterms:modified>
</cp:coreProperties>
</file>