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22C16"/>
    <a:srgbClr val="0C788E"/>
    <a:srgbClr val="025198"/>
    <a:srgbClr val="000099"/>
    <a:srgbClr val="1C1C1C"/>
    <a:srgbClr val="660066"/>
    <a:srgbClr val="00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100" d="100"/>
          <a:sy n="100" d="100"/>
        </p:scale>
        <p:origin x="6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D08A3-FD00-41DC-AE8A-90669BA78B8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339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7B20E-3A23-473C-A1D3-1C35DD386E4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538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B4E0C-2768-40AE-9446-72CD2541569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97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12CF1-2583-4A41-A371-6E931D20292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035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D4DCE-20D6-4702-B677-B4D9B24EF60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378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20A57-AC5D-493A-9141-9B1E2A72996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272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FAFF8-81D9-488C-988B-3539EDF2100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498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7F5C4-3E1E-4245-AC6A-C1F6F14EA05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308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9CE41-31B9-4A0A-B87D-D7C930CB0F1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662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4C8E1-0BE1-4E67-8963-0016AF8E241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507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0360B-6B98-43CD-806B-3A817E899CD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94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006DB6-F6DA-4CB0-8B8A-E371ED2EB3B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95536" y="908720"/>
            <a:ext cx="8388102" cy="1296144"/>
          </a:xfrm>
        </p:spPr>
        <p:txBody>
          <a:bodyPr/>
          <a:lstStyle/>
          <a:p>
            <a:pPr eaLnBrk="1" hangingPunct="1"/>
            <a:r>
              <a:rPr lang="es-UY" altLang="en-US" sz="3600" b="1" dirty="0" err="1" smtClean="0">
                <a:solidFill>
                  <a:srgbClr val="003300"/>
                </a:solidFill>
              </a:rPr>
              <a:t>The</a:t>
            </a:r>
            <a:r>
              <a:rPr lang="es-UY" altLang="en-US" sz="3600" b="1" dirty="0" smtClean="0">
                <a:solidFill>
                  <a:srgbClr val="003300"/>
                </a:solidFill>
              </a:rPr>
              <a:t> Natural </a:t>
            </a:r>
            <a:r>
              <a:rPr lang="es-UY" altLang="en-US" sz="3600" b="1" dirty="0" err="1" smtClean="0">
                <a:solidFill>
                  <a:srgbClr val="003300"/>
                </a:solidFill>
              </a:rPr>
              <a:t>Environment</a:t>
            </a:r>
            <a:r>
              <a:rPr lang="es-UY" altLang="en-US" sz="3600" b="1" dirty="0" smtClean="0">
                <a:solidFill>
                  <a:srgbClr val="003300"/>
                </a:solidFill>
              </a:rPr>
              <a:t> – </a:t>
            </a:r>
            <a:r>
              <a:rPr lang="es-UY" altLang="en-US" sz="3600" b="1" dirty="0" err="1" smtClean="0">
                <a:solidFill>
                  <a:srgbClr val="003300"/>
                </a:solidFill>
              </a:rPr>
              <a:t>Taking</a:t>
            </a:r>
            <a:r>
              <a:rPr lang="es-UY" altLang="en-US" sz="3600" b="1" dirty="0" smtClean="0">
                <a:solidFill>
                  <a:srgbClr val="003300"/>
                </a:solidFill>
              </a:rPr>
              <a:t> </a:t>
            </a:r>
            <a:r>
              <a:rPr lang="es-UY" altLang="en-US" sz="3600" b="1" dirty="0" err="1" smtClean="0">
                <a:solidFill>
                  <a:srgbClr val="003300"/>
                </a:solidFill>
              </a:rPr>
              <a:t>it</a:t>
            </a:r>
            <a:r>
              <a:rPr lang="es-UY" altLang="en-US" sz="3600" b="1" dirty="0" smtClean="0">
                <a:solidFill>
                  <a:srgbClr val="003300"/>
                </a:solidFill>
              </a:rPr>
              <a:t> </a:t>
            </a:r>
            <a:r>
              <a:rPr lang="es-UY" altLang="en-US" sz="3600" b="1" dirty="0" err="1" smtClean="0">
                <a:solidFill>
                  <a:srgbClr val="003300"/>
                </a:solidFill>
              </a:rPr>
              <a:t>seriously</a:t>
            </a:r>
            <a:endParaRPr lang="es-ES" altLang="en-US" sz="3600" b="1" dirty="0" smtClean="0">
              <a:solidFill>
                <a:srgbClr val="003300"/>
              </a:solidFill>
            </a:endParaRPr>
          </a:p>
        </p:txBody>
      </p:sp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3240880" y="2420888"/>
            <a:ext cx="421143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UY" altLang="en-US" sz="2000" b="1" dirty="0" err="1" smtClean="0">
                <a:solidFill>
                  <a:srgbClr val="003300"/>
                </a:solidFill>
              </a:rPr>
              <a:t>Does</a:t>
            </a:r>
            <a:r>
              <a:rPr lang="es-UY" altLang="en-US" sz="2000" b="1" dirty="0" smtClean="0">
                <a:solidFill>
                  <a:srgbClr val="003300"/>
                </a:solidFill>
              </a:rPr>
              <a:t> </a:t>
            </a:r>
            <a:r>
              <a:rPr lang="es-UY" altLang="en-US" sz="2000" b="1" dirty="0" err="1" smtClean="0">
                <a:solidFill>
                  <a:srgbClr val="003300"/>
                </a:solidFill>
              </a:rPr>
              <a:t>humanity</a:t>
            </a:r>
            <a:r>
              <a:rPr lang="es-UY" altLang="en-US" sz="2000" b="1" dirty="0" smtClean="0">
                <a:solidFill>
                  <a:srgbClr val="003300"/>
                </a:solidFill>
              </a:rPr>
              <a:t> </a:t>
            </a:r>
            <a:r>
              <a:rPr lang="es-UY" altLang="en-US" sz="2000" b="1" dirty="0" err="1" smtClean="0">
                <a:solidFill>
                  <a:srgbClr val="003300"/>
                </a:solidFill>
              </a:rPr>
              <a:t>still</a:t>
            </a:r>
            <a:r>
              <a:rPr lang="es-UY" altLang="en-US" sz="2000" b="1" dirty="0" smtClean="0">
                <a:solidFill>
                  <a:srgbClr val="003300"/>
                </a:solidFill>
              </a:rPr>
              <a:t> </a:t>
            </a:r>
            <a:r>
              <a:rPr lang="es-UY" altLang="en-US" sz="2000" b="1" dirty="0" err="1" smtClean="0">
                <a:solidFill>
                  <a:srgbClr val="003300"/>
                </a:solidFill>
              </a:rPr>
              <a:t>have</a:t>
            </a:r>
            <a:r>
              <a:rPr lang="es-UY" altLang="en-US" sz="2000" b="1" dirty="0" smtClean="0">
                <a:solidFill>
                  <a:srgbClr val="003300"/>
                </a:solidFill>
              </a:rPr>
              <a:t> time to </a:t>
            </a:r>
            <a:r>
              <a:rPr lang="es-UY" altLang="en-US" sz="2000" b="1" dirty="0" err="1" smtClean="0">
                <a:solidFill>
                  <a:srgbClr val="003300"/>
                </a:solidFill>
              </a:rPr>
              <a:t>avoid</a:t>
            </a:r>
            <a:r>
              <a:rPr lang="es-UY" altLang="en-US" sz="2000" b="1" dirty="0" smtClean="0">
                <a:solidFill>
                  <a:srgbClr val="003300"/>
                </a:solidFill>
              </a:rPr>
              <a:t> </a:t>
            </a:r>
            <a:r>
              <a:rPr lang="es-UY" altLang="en-US" sz="2000" b="1" dirty="0" err="1" smtClean="0">
                <a:solidFill>
                  <a:srgbClr val="003300"/>
                </a:solidFill>
              </a:rPr>
              <a:t>seriously</a:t>
            </a:r>
            <a:r>
              <a:rPr lang="es-UY" altLang="en-US" sz="2000" b="1" dirty="0" smtClean="0">
                <a:solidFill>
                  <a:srgbClr val="003300"/>
                </a:solidFill>
              </a:rPr>
              <a:t> </a:t>
            </a:r>
            <a:r>
              <a:rPr lang="es-UY" altLang="en-US" sz="2000" b="1" dirty="0" err="1" smtClean="0">
                <a:solidFill>
                  <a:srgbClr val="003300"/>
                </a:solidFill>
              </a:rPr>
              <a:t>dangerous</a:t>
            </a:r>
            <a:r>
              <a:rPr lang="es-UY" altLang="en-US" sz="2000" b="1" dirty="0" smtClean="0">
                <a:solidFill>
                  <a:srgbClr val="003300"/>
                </a:solidFill>
              </a:rPr>
              <a:t> </a:t>
            </a:r>
            <a:r>
              <a:rPr lang="es-UY" altLang="en-US" sz="2000" b="1" dirty="0" err="1" smtClean="0">
                <a:solidFill>
                  <a:srgbClr val="003300"/>
                </a:solidFill>
              </a:rPr>
              <a:t>consequences</a:t>
            </a:r>
            <a:r>
              <a:rPr lang="es-UY" altLang="en-US" sz="2000" b="1" dirty="0" smtClean="0">
                <a:solidFill>
                  <a:srgbClr val="003300"/>
                </a:solidFill>
              </a:rPr>
              <a:t>?</a:t>
            </a:r>
            <a:endParaRPr lang="es-ES" altLang="en-US" sz="2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n-US" dirty="0" smtClean="0"/>
              <a:t>Consider “greener” transportation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77686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58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your own compost recycles organic wastes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00" b="95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81" y="1630932"/>
            <a:ext cx="5227067" cy="522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615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r>
              <a:rPr lang="en-US" dirty="0" smtClean="0"/>
              <a:t>Be an environmentally aware consumer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17" b="94583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24" y="188640"/>
            <a:ext cx="383607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348880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 organic hemp onesie and cotton, reusable diapers (they need to be washed before reusing them) and reduce the amount of non-</a:t>
            </a:r>
            <a:r>
              <a:rPr lang="en-US" dirty="0" err="1" smtClean="0"/>
              <a:t>biogradeable</a:t>
            </a:r>
            <a:r>
              <a:rPr lang="en-US" dirty="0" smtClean="0"/>
              <a:t> materials that end up in landfills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88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are some more tips for saving energy while you cook: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896544"/>
          </a:xfrm>
        </p:spPr>
        <p:txBody>
          <a:bodyPr/>
          <a:lstStyle/>
          <a:p>
            <a:r>
              <a:rPr lang="en-US" sz="2000" dirty="0"/>
              <a:t>Thaw frozen items completely – it takes more energy to heat up a frozen chicken breast then cook it than it does to cook a thawed chicken breast.  It’s okay to let these come to JUST room temperature before you grill them, too! </a:t>
            </a:r>
            <a:r>
              <a:rPr lang="en-US" sz="2000" dirty="0" err="1" smtClean="0"/>
              <a:t>Dont</a:t>
            </a:r>
            <a:r>
              <a:rPr lang="en-US" sz="2000" dirty="0" smtClean="0"/>
              <a:t> </a:t>
            </a:r>
            <a:r>
              <a:rPr lang="en-US" sz="2000" dirty="0"/>
              <a:t>put a tiny pot on a large burner on your stove.  The heat and energy is wasted as it goes around the pot instead of through it!</a:t>
            </a:r>
          </a:p>
          <a:p>
            <a:r>
              <a:rPr lang="en-US" sz="2000" dirty="0"/>
              <a:t>Cooking something small? Consider a toaster oven instead of heating the big oven up and cooling it down</a:t>
            </a:r>
          </a:p>
          <a:p>
            <a:r>
              <a:rPr lang="en-US" sz="2000" dirty="0"/>
              <a:t>Keep your pans </a:t>
            </a:r>
            <a:r>
              <a:rPr lang="en-US" sz="2000" dirty="0" smtClean="0"/>
              <a:t>&amp; sheets </a:t>
            </a:r>
            <a:r>
              <a:rPr lang="en-US" sz="2000" dirty="0"/>
              <a:t>clean – pans with build up take longer to heat and longer to cook – </a:t>
            </a:r>
            <a:r>
              <a:rPr lang="en-US" sz="2000" dirty="0" smtClean="0"/>
              <a:t> </a:t>
            </a:r>
            <a:r>
              <a:rPr lang="en-US" sz="2000" dirty="0"/>
              <a:t>the heat energy has to be passed through the buildup!</a:t>
            </a:r>
          </a:p>
          <a:p>
            <a:r>
              <a:rPr lang="en-US" sz="2000" dirty="0"/>
              <a:t>Heating the oven? Consider cooking a few things at once to take advantage of the energy expenditure</a:t>
            </a:r>
          </a:p>
          <a:p>
            <a:r>
              <a:rPr lang="en-US" sz="2000" dirty="0"/>
              <a:t>Use a pressure cooker!  This old-fashioned kitchen tool is an energy conscious cook’s best friend! Make a roast with potatoes, carrots and all the fixings in less than an hour on the stovetop!  Cooks fast and retains nutrients!</a:t>
            </a:r>
          </a:p>
        </p:txBody>
      </p:sp>
    </p:spTree>
    <p:extLst>
      <p:ext uri="{BB962C8B-B14F-4D97-AF65-F5344CB8AC3E}">
        <p14:creationId xmlns:p14="http://schemas.microsoft.com/office/powerpoint/2010/main" val="31098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08720"/>
          </a:xfrm>
        </p:spPr>
        <p:txBody>
          <a:bodyPr/>
          <a:lstStyle/>
          <a:p>
            <a:r>
              <a:rPr lang="en-US" dirty="0" smtClean="0"/>
              <a:t>Wise lawn care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" y="906480"/>
            <a:ext cx="9127760" cy="591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68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Lawn care considerations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3744"/>
            <a:ext cx="9144000" cy="389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020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75" y="0"/>
            <a:ext cx="7622525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409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" y="1"/>
            <a:ext cx="91442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729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031"/>
            <a:ext cx="9144000" cy="536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944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2729"/>
            <a:ext cx="8229600" cy="777433"/>
          </a:xfrm>
        </p:spPr>
        <p:txBody>
          <a:bodyPr/>
          <a:lstStyle/>
          <a:p>
            <a:r>
              <a:rPr lang="en-US" dirty="0" smtClean="0"/>
              <a:t>Facts about Synthetics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7227719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92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64"/>
            <a:ext cx="9144000" cy="617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984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 Disposable Products with Reusable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79" y="1700808"/>
            <a:ext cx="5225128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80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 only when you have to!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5821" cy="467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990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Conserve Water and Reuse When Possible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45" b="99597" l="4000" r="99667">
                        <a14:backgroundMark x1="27667" y1="64516" x2="27667" y2="64516"/>
                        <a14:backgroundMark x1="81333" y1="75000" x2="81333" y2="75000"/>
                        <a14:backgroundMark x1="85667" y1="75806" x2="85667" y2="75806"/>
                        <a14:backgroundMark x1="89000" y1="74194" x2="89000" y2="74194"/>
                        <a14:backgroundMark x1="86333" y1="72581" x2="86333" y2="72581"/>
                        <a14:backgroundMark x1="89667" y1="71371" x2="89667" y2="71371"/>
                        <a14:backgroundMark x1="89333" y1="64516" x2="89333" y2="64516"/>
                        <a14:backgroundMark x1="87333" y1="69758" x2="87333" y2="69758"/>
                        <a14:backgroundMark x1="85000" y1="68145" x2="85000" y2="68145"/>
                        <a14:backgroundMark x1="86333" y1="64919" x2="86333" y2="64919"/>
                        <a14:backgroundMark x1="84000" y1="71371" x2="84000" y2="71371"/>
                        <a14:backgroundMark x1="81333" y1="70161" x2="81333" y2="70161"/>
                        <a14:backgroundMark x1="84333" y1="79032" x2="84333" y2="79032"/>
                        <a14:backgroundMark x1="78333" y1="79032" x2="78333" y2="79032"/>
                        <a14:backgroundMark x1="81000" y1="80645" x2="81000" y2="80645"/>
                        <a14:backgroundMark x1="79333" y1="76613" x2="79333" y2="76613"/>
                        <a14:backgroundMark x1="75667" y1="78629" x2="75667" y2="78629"/>
                        <a14:backgroundMark x1="76667" y1="75000" x2="76667" y2="75000"/>
                        <a14:backgroundMark x1="74333" y1="73387" x2="74333" y2="73387"/>
                        <a14:backgroundMark x1="77667" y1="72177" x2="77667" y2="72177"/>
                        <a14:backgroundMark x1="94667" y1="56048" x2="94667" y2="56048"/>
                        <a14:backgroundMark x1="87333" y1="37500" x2="87333" y2="37500"/>
                        <a14:backgroundMark x1="89333" y1="35484" x2="89333" y2="35484"/>
                        <a14:backgroundMark x1="86667" y1="34274" x2="86667" y2="34274"/>
                        <a14:backgroundMark x1="93000" y1="41532" x2="93000" y2="41532"/>
                        <a14:backgroundMark x1="92667" y1="45565" x2="92667" y2="45565"/>
                        <a14:backgroundMark x1="91000" y1="39919" x2="91000" y2="39919"/>
                        <a14:backgroundMark x1="93000" y1="38710" x2="93000" y2="38710"/>
                        <a14:backgroundMark x1="89333" y1="40323" x2="89333" y2="40323"/>
                        <a14:backgroundMark x1="85667" y1="36694" x2="85667" y2="36694"/>
                        <a14:backgroundMark x1="85000" y1="34677" x2="85000" y2="34677"/>
                        <a14:backgroundMark x1="84000" y1="37903" x2="84000" y2="37903"/>
                        <a14:backgroundMark x1="90000" y1="42339" x2="90000" y2="42339"/>
                        <a14:backgroundMark x1="69667" y1="81855" x2="69667" y2="81855"/>
                        <a14:backgroundMark x1="70667" y1="78629" x2="70667" y2="78629"/>
                        <a14:backgroundMark x1="65333" y1="83065" x2="65333" y2="83065"/>
                        <a14:backgroundMark x1="67667" y1="81452" x2="67667" y2="81452"/>
                        <a14:backgroundMark x1="67333" y1="83871" x2="67333" y2="83871"/>
                        <a14:backgroundMark x1="63333" y1="81855" x2="63333" y2="81855"/>
                        <a14:backgroundMark x1="68667" y1="79032" x2="68667" y2="79032"/>
                        <a14:backgroundMark x1="69333" y1="77823" x2="69333" y2="77823"/>
                        <a14:backgroundMark x1="23333" y1="56452" x2="23333" y2="56452"/>
                        <a14:backgroundMark x1="26000" y1="56452" x2="26000" y2="56452"/>
                        <a14:backgroundMark x1="36000" y1="30242" x2="36000" y2="30242"/>
                        <a14:backgroundMark x1="56333" y1="29839" x2="56333" y2="29839"/>
                        <a14:backgroundMark x1="55333" y1="26210" x2="55333" y2="26210"/>
                        <a14:backgroundMark x1="39000" y1="25806" x2="39000" y2="2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87001"/>
            <a:ext cx="6336704" cy="523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467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Creating Unnecessary Trash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053431"/>
            <a:ext cx="4041998" cy="404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137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less trash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r>
              <a:rPr lang="en-US" sz="2400" dirty="0"/>
              <a:t>When ordering food, avoid getting unnecessary plastic utensils, straws, etc.</a:t>
            </a:r>
          </a:p>
          <a:p>
            <a:r>
              <a:rPr lang="en-US" sz="2400" dirty="0"/>
              <a:t>Bring reusable shopping bags instead of using plastic bags</a:t>
            </a:r>
          </a:p>
          <a:p>
            <a:r>
              <a:rPr lang="en-US" sz="2400" dirty="0"/>
              <a:t>Buy your ice cream in a cone instead of a cup</a:t>
            </a:r>
          </a:p>
          <a:p>
            <a:r>
              <a:rPr lang="en-US" sz="2400" dirty="0"/>
              <a:t>Don’t accept “free” promotional products</a:t>
            </a:r>
          </a:p>
          <a:p>
            <a:r>
              <a:rPr lang="en-US" sz="2400" dirty="0"/>
              <a:t>Buy products with minimal packaging</a:t>
            </a:r>
          </a:p>
          <a:p>
            <a:r>
              <a:rPr lang="en-US" sz="2400" dirty="0"/>
              <a:t>Refill your water bottle instead of buying plastic</a:t>
            </a:r>
          </a:p>
          <a:p>
            <a:r>
              <a:rPr lang="en-US" sz="2400" dirty="0"/>
              <a:t>Don’t take plastic bags at the grocery store for your produce</a:t>
            </a:r>
          </a:p>
          <a:p>
            <a:r>
              <a:rPr lang="en-US" sz="2400" dirty="0"/>
              <a:t>Only get a glass of water at a restaurant if you’re going to drink it</a:t>
            </a:r>
          </a:p>
          <a:p>
            <a:r>
              <a:rPr lang="en-US" sz="2400" dirty="0"/>
              <a:t>Buy larger packages – individual packages of chips or cookies uses a lot of pa</a:t>
            </a:r>
            <a:r>
              <a:rPr lang="en-US" sz="2800" dirty="0"/>
              <a:t>ckaging waste</a:t>
            </a:r>
          </a:p>
        </p:txBody>
      </p:sp>
    </p:spTree>
    <p:extLst>
      <p:ext uri="{BB962C8B-B14F-4D97-AF65-F5344CB8AC3E}">
        <p14:creationId xmlns:p14="http://schemas.microsoft.com/office/powerpoint/2010/main" val="203750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61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132856"/>
            <a:ext cx="2016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cannot continue to produce quality food without showing respect for nature and the natural processes, connections, and cycles.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7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060848"/>
            <a:ext cx="2088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Erosion is a natural process, but human activities can speed up the process and increase its negative consequences.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2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47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2060848"/>
            <a:ext cx="2232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Humans need to reverse their actions and work to maintain biological diversity. Exposure to the beauty in nature helps people maintain a healthy balance in their lives.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6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 Practices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7" b="97880" l="3667" r="96000">
                        <a14:foregroundMark x1="32667" y1="10954" x2="32667" y2="10954"/>
                        <a14:foregroundMark x1="41333" y1="8127" x2="41333" y2="8127"/>
                        <a14:foregroundMark x1="46667" y1="6714" x2="46667" y2="6714"/>
                        <a14:foregroundMark x1="55333" y1="7774" x2="55333" y2="7774"/>
                        <a14:foregroundMark x1="63667" y1="9187" x2="63667" y2="9187"/>
                        <a14:foregroundMark x1="69667" y1="11661" x2="69667" y2="11661"/>
                        <a14:foregroundMark x1="12667" y1="54417" x2="12667" y2="54417"/>
                        <a14:foregroundMark x1="13667" y1="60424" x2="13667" y2="60424"/>
                        <a14:foregroundMark x1="14667" y1="66078" x2="14667" y2="66078"/>
                        <a14:foregroundMark x1="15667" y1="73145" x2="15667" y2="73145"/>
                        <a14:foregroundMark x1="21333" y1="78799" x2="21333" y2="78799"/>
                        <a14:foregroundMark x1="25667" y1="84452" x2="25667" y2="84452"/>
                        <a14:foregroundMark x1="32333" y1="90106" x2="32333" y2="90106"/>
                        <a14:foregroundMark x1="76333" y1="88693" x2="76333" y2="88693"/>
                        <a14:foregroundMark x1="78000" y1="84099" x2="78000" y2="84099"/>
                        <a14:foregroundMark x1="82667" y1="77032" x2="82667" y2="77032"/>
                        <a14:foregroundMark x1="89000" y1="70671" x2="89000" y2="70671"/>
                        <a14:foregroundMark x1="93667" y1="63604" x2="93667" y2="63604"/>
                        <a14:foregroundMark x1="8000" y1="55830" x2="8000" y2="55830"/>
                        <a14:foregroundMark x1="20333" y1="81979" x2="20333" y2="81979"/>
                        <a14:foregroundMark x1="66667" y1="6360" x2="66667" y2="6360"/>
                        <a14:foregroundMark x1="48667" y1="3887" x2="48667" y2="3887"/>
                        <a14:foregroundMark x1="46333" y1="3887" x2="46333" y2="3887"/>
                        <a14:backgroundMark x1="49000" y1="6714" x2="49000" y2="6714"/>
                        <a14:backgroundMark x1="93000" y1="65018" x2="93000" y2="65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21" y="1484784"/>
            <a:ext cx="5695988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46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suggestions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8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05916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7889</TotalTime>
  <Words>471</Words>
  <Application>Microsoft Office PowerPoint</Application>
  <PresentationFormat>On-screen Show (4:3)</PresentationFormat>
  <Paragraphs>34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Arial</vt:lpstr>
      <vt:lpstr>Diseño predeterminado</vt:lpstr>
      <vt:lpstr>The Natural Environment – Taking it seriously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Wise Practices</vt:lpstr>
      <vt:lpstr>Some suggestions</vt:lpstr>
      <vt:lpstr>PowerPoint Presentation</vt:lpstr>
      <vt:lpstr>Consider “greener” transportation</vt:lpstr>
      <vt:lpstr>Making your own compost recycles organic wastes</vt:lpstr>
      <vt:lpstr>Be an environmentally aware consumer</vt:lpstr>
      <vt:lpstr>Here are some more tips for saving energy while you cook:</vt:lpstr>
      <vt:lpstr>Wise lawn care</vt:lpstr>
      <vt:lpstr>Lawn care considerations</vt:lpstr>
      <vt:lpstr>PowerPoint Presentation</vt:lpstr>
      <vt:lpstr>PowerPoint Presentation</vt:lpstr>
      <vt:lpstr>PowerPoint Presentation</vt:lpstr>
      <vt:lpstr>Facts about Synthetics</vt:lpstr>
      <vt:lpstr>PowerPoint Presentation</vt:lpstr>
      <vt:lpstr>Replace Disposable Products with Reusable</vt:lpstr>
      <vt:lpstr>Fly only when you have to!</vt:lpstr>
      <vt:lpstr>Conserve Water and Reuse When Possible</vt:lpstr>
      <vt:lpstr>Avoid Creating Unnecessary Trash</vt:lpstr>
      <vt:lpstr>Creating less trash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Joseph Naumann</cp:lastModifiedBy>
  <cp:revision>720</cp:revision>
  <dcterms:created xsi:type="dcterms:W3CDTF">2010-05-23T14:28:12Z</dcterms:created>
  <dcterms:modified xsi:type="dcterms:W3CDTF">2018-06-25T15:58:37Z</dcterms:modified>
</cp:coreProperties>
</file>