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58" r:id="rId4"/>
    <p:sldId id="280" r:id="rId5"/>
    <p:sldId id="262" r:id="rId6"/>
    <p:sldId id="263" r:id="rId7"/>
    <p:sldId id="260" r:id="rId8"/>
    <p:sldId id="265" r:id="rId9"/>
    <p:sldId id="284" r:id="rId10"/>
    <p:sldId id="266" r:id="rId11"/>
    <p:sldId id="267" r:id="rId12"/>
    <p:sldId id="270" r:id="rId13"/>
    <p:sldId id="285" r:id="rId14"/>
    <p:sldId id="268" r:id="rId15"/>
    <p:sldId id="288" r:id="rId16"/>
    <p:sldId id="269" r:id="rId17"/>
    <p:sldId id="271" r:id="rId18"/>
    <p:sldId id="272" r:id="rId19"/>
    <p:sldId id="289" r:id="rId20"/>
    <p:sldId id="259" r:id="rId21"/>
    <p:sldId id="286" r:id="rId22"/>
    <p:sldId id="274" r:id="rId23"/>
    <p:sldId id="275" r:id="rId24"/>
    <p:sldId id="276" r:id="rId25"/>
    <p:sldId id="277" r:id="rId26"/>
    <p:sldId id="287" r:id="rId27"/>
    <p:sldId id="278" r:id="rId28"/>
    <p:sldId id="281" r:id="rId29"/>
    <p:sldId id="279" r:id="rId30"/>
    <p:sldId id="273" r:id="rId31"/>
    <p:sldId id="261" r:id="rId32"/>
    <p:sldId id="282"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45" autoAdjust="0"/>
  </p:normalViewPr>
  <p:slideViewPr>
    <p:cSldViewPr snapToGrid="0">
      <p:cViewPr varScale="1">
        <p:scale>
          <a:sx n="53" d="100"/>
          <a:sy n="53" d="100"/>
        </p:scale>
        <p:origin x="7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503E9-0462-4C21-A894-ABB44E6366CF}" type="datetimeFigureOut">
              <a:rPr lang="en-US" smtClean="0"/>
              <a:t>6/18/2018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00865-21D2-4661-8B22-FDFD28138C78}" type="slidenum">
              <a:rPr lang="en-US" smtClean="0"/>
              <a:t>‹#›</a:t>
            </a:fld>
            <a:endParaRPr lang="en-US"/>
          </a:p>
        </p:txBody>
      </p:sp>
    </p:spTree>
    <p:extLst>
      <p:ext uri="{BB962C8B-B14F-4D97-AF65-F5344CB8AC3E}">
        <p14:creationId xmlns:p14="http://schemas.microsoft.com/office/powerpoint/2010/main" val="10716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Chapter 9 Opener</a:t>
            </a:r>
          </a:p>
        </p:txBody>
      </p:sp>
      <p:sp>
        <p:nvSpPr>
          <p:cNvPr id="4" name="Slide Number Placeholder 3"/>
          <p:cNvSpPr>
            <a:spLocks noGrp="1"/>
          </p:cNvSpPr>
          <p:nvPr>
            <p:ph type="sldNum" sz="quarter" idx="10"/>
          </p:nvPr>
        </p:nvSpPr>
        <p:spPr/>
        <p:txBody>
          <a:bodyPr/>
          <a:lstStyle/>
          <a:p>
            <a:fld id="{42B00865-21D2-4661-8B22-FDFD28138C78}" type="slidenum">
              <a:rPr lang="en-US" smtClean="0"/>
              <a:t>1</a:t>
            </a:fld>
            <a:endParaRPr lang="en-US"/>
          </a:p>
        </p:txBody>
      </p:sp>
    </p:spTree>
    <p:extLst>
      <p:ext uri="{BB962C8B-B14F-4D97-AF65-F5344CB8AC3E}">
        <p14:creationId xmlns:p14="http://schemas.microsoft.com/office/powerpoint/2010/main" val="324676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a:t>
            </a:r>
            <a:r>
              <a:rPr lang="en-US" baseline="0" dirty="0"/>
              <a:t> 9.7</a:t>
            </a:r>
            <a:endParaRPr lang="en-US" dirty="0"/>
          </a:p>
        </p:txBody>
      </p:sp>
      <p:sp>
        <p:nvSpPr>
          <p:cNvPr id="4" name="Slide Number Placeholder 3"/>
          <p:cNvSpPr>
            <a:spLocks noGrp="1"/>
          </p:cNvSpPr>
          <p:nvPr>
            <p:ph type="sldNum" sz="quarter" idx="10"/>
          </p:nvPr>
        </p:nvSpPr>
        <p:spPr/>
        <p:txBody>
          <a:bodyPr/>
          <a:lstStyle/>
          <a:p>
            <a:fld id="{42B00865-21D2-4661-8B22-FDFD28138C78}" type="slidenum">
              <a:rPr lang="en-US" smtClean="0"/>
              <a:t>18</a:t>
            </a:fld>
            <a:endParaRPr lang="en-US"/>
          </a:p>
        </p:txBody>
      </p:sp>
    </p:spTree>
    <p:extLst>
      <p:ext uri="{BB962C8B-B14F-4D97-AF65-F5344CB8AC3E}">
        <p14:creationId xmlns:p14="http://schemas.microsoft.com/office/powerpoint/2010/main" val="113119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Box 9.1</a:t>
            </a:r>
            <a:r>
              <a:rPr lang="en-US" baseline="0" dirty="0"/>
              <a:t> Figure</a:t>
            </a:r>
            <a:endParaRPr lang="en-US" b="1" dirty="0"/>
          </a:p>
          <a:p>
            <a:endParaRPr lang="en-US" dirty="0"/>
          </a:p>
        </p:txBody>
      </p:sp>
      <p:sp>
        <p:nvSpPr>
          <p:cNvPr id="4" name="Slide Number Placeholder 3"/>
          <p:cNvSpPr>
            <a:spLocks noGrp="1"/>
          </p:cNvSpPr>
          <p:nvPr>
            <p:ph type="sldNum" sz="quarter" idx="10"/>
          </p:nvPr>
        </p:nvSpPr>
        <p:spPr/>
        <p:txBody>
          <a:bodyPr/>
          <a:lstStyle/>
          <a:p>
            <a:fld id="{42B00865-21D2-4661-8B22-FDFD28138C78}" type="slidenum">
              <a:rPr lang="en-US" smtClean="0"/>
              <a:t>21</a:t>
            </a:fld>
            <a:endParaRPr lang="en-US"/>
          </a:p>
        </p:txBody>
      </p:sp>
    </p:spTree>
    <p:extLst>
      <p:ext uri="{BB962C8B-B14F-4D97-AF65-F5344CB8AC3E}">
        <p14:creationId xmlns:p14="http://schemas.microsoft.com/office/powerpoint/2010/main" val="382257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9.9</a:t>
            </a:r>
          </a:p>
        </p:txBody>
      </p:sp>
      <p:sp>
        <p:nvSpPr>
          <p:cNvPr id="4" name="Slide Number Placeholder 3"/>
          <p:cNvSpPr>
            <a:spLocks noGrp="1"/>
          </p:cNvSpPr>
          <p:nvPr>
            <p:ph type="sldNum" sz="quarter" idx="10"/>
          </p:nvPr>
        </p:nvSpPr>
        <p:spPr/>
        <p:txBody>
          <a:bodyPr/>
          <a:lstStyle/>
          <a:p>
            <a:fld id="{42B00865-21D2-4661-8B22-FDFD28138C78}" type="slidenum">
              <a:rPr lang="en-US" smtClean="0"/>
              <a:t>23</a:t>
            </a:fld>
            <a:endParaRPr lang="en-US"/>
          </a:p>
        </p:txBody>
      </p:sp>
    </p:spTree>
    <p:extLst>
      <p:ext uri="{BB962C8B-B14F-4D97-AF65-F5344CB8AC3E}">
        <p14:creationId xmlns:p14="http://schemas.microsoft.com/office/powerpoint/2010/main" val="49966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9.9</a:t>
            </a:r>
          </a:p>
        </p:txBody>
      </p:sp>
      <p:sp>
        <p:nvSpPr>
          <p:cNvPr id="4" name="Slide Number Placeholder 3"/>
          <p:cNvSpPr>
            <a:spLocks noGrp="1"/>
          </p:cNvSpPr>
          <p:nvPr>
            <p:ph type="sldNum" sz="quarter" idx="10"/>
          </p:nvPr>
        </p:nvSpPr>
        <p:spPr/>
        <p:txBody>
          <a:bodyPr/>
          <a:lstStyle/>
          <a:p>
            <a:fld id="{42B00865-21D2-4661-8B22-FDFD28138C78}" type="slidenum">
              <a:rPr lang="en-US" smtClean="0"/>
              <a:t>24</a:t>
            </a:fld>
            <a:endParaRPr lang="en-US"/>
          </a:p>
        </p:txBody>
      </p:sp>
    </p:spTree>
    <p:extLst>
      <p:ext uri="{BB962C8B-B14F-4D97-AF65-F5344CB8AC3E}">
        <p14:creationId xmlns:p14="http://schemas.microsoft.com/office/powerpoint/2010/main" val="284415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9.10</a:t>
            </a:r>
          </a:p>
        </p:txBody>
      </p:sp>
      <p:sp>
        <p:nvSpPr>
          <p:cNvPr id="4" name="Slide Number Placeholder 3"/>
          <p:cNvSpPr>
            <a:spLocks noGrp="1"/>
          </p:cNvSpPr>
          <p:nvPr>
            <p:ph type="sldNum" sz="quarter" idx="10"/>
          </p:nvPr>
        </p:nvSpPr>
        <p:spPr/>
        <p:txBody>
          <a:bodyPr/>
          <a:lstStyle/>
          <a:p>
            <a:fld id="{42B00865-21D2-4661-8B22-FDFD28138C78}" type="slidenum">
              <a:rPr lang="en-US" smtClean="0"/>
              <a:t>26</a:t>
            </a:fld>
            <a:endParaRPr lang="en-US"/>
          </a:p>
        </p:txBody>
      </p:sp>
    </p:spTree>
    <p:extLst>
      <p:ext uri="{BB962C8B-B14F-4D97-AF65-F5344CB8AC3E}">
        <p14:creationId xmlns:p14="http://schemas.microsoft.com/office/powerpoint/2010/main" val="325040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9.11</a:t>
            </a:r>
          </a:p>
        </p:txBody>
      </p:sp>
      <p:sp>
        <p:nvSpPr>
          <p:cNvPr id="4" name="Slide Number Placeholder 3"/>
          <p:cNvSpPr>
            <a:spLocks noGrp="1"/>
          </p:cNvSpPr>
          <p:nvPr>
            <p:ph type="sldNum" sz="quarter" idx="10"/>
          </p:nvPr>
        </p:nvSpPr>
        <p:spPr/>
        <p:txBody>
          <a:bodyPr/>
          <a:lstStyle/>
          <a:p>
            <a:fld id="{42B00865-21D2-4661-8B22-FDFD28138C78}" type="slidenum">
              <a:rPr lang="en-US" smtClean="0"/>
              <a:t>27</a:t>
            </a:fld>
            <a:endParaRPr lang="en-US"/>
          </a:p>
        </p:txBody>
      </p:sp>
    </p:spTree>
    <p:extLst>
      <p:ext uri="{BB962C8B-B14F-4D97-AF65-F5344CB8AC3E}">
        <p14:creationId xmlns:p14="http://schemas.microsoft.com/office/powerpoint/2010/main" val="256645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9.12</a:t>
            </a:r>
          </a:p>
        </p:txBody>
      </p:sp>
      <p:sp>
        <p:nvSpPr>
          <p:cNvPr id="4" name="Slide Number Placeholder 3"/>
          <p:cNvSpPr>
            <a:spLocks noGrp="1"/>
          </p:cNvSpPr>
          <p:nvPr>
            <p:ph type="sldNum" sz="quarter" idx="10"/>
          </p:nvPr>
        </p:nvSpPr>
        <p:spPr/>
        <p:txBody>
          <a:bodyPr/>
          <a:lstStyle/>
          <a:p>
            <a:fld id="{42B00865-21D2-4661-8B22-FDFD28138C78}" type="slidenum">
              <a:rPr lang="en-US" smtClean="0"/>
              <a:t>29</a:t>
            </a:fld>
            <a:endParaRPr lang="en-US"/>
          </a:p>
        </p:txBody>
      </p:sp>
    </p:spTree>
    <p:extLst>
      <p:ext uri="{BB962C8B-B14F-4D97-AF65-F5344CB8AC3E}">
        <p14:creationId xmlns:p14="http://schemas.microsoft.com/office/powerpoint/2010/main" val="14887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9.1</a:t>
            </a:r>
          </a:p>
        </p:txBody>
      </p:sp>
      <p:sp>
        <p:nvSpPr>
          <p:cNvPr id="4" name="Slide Number Placeholder 3"/>
          <p:cNvSpPr>
            <a:spLocks noGrp="1"/>
          </p:cNvSpPr>
          <p:nvPr>
            <p:ph type="sldNum" sz="quarter" idx="10"/>
          </p:nvPr>
        </p:nvSpPr>
        <p:spPr/>
        <p:txBody>
          <a:bodyPr/>
          <a:lstStyle/>
          <a:p>
            <a:fld id="{42B00865-21D2-4661-8B22-FDFD28138C78}" type="slidenum">
              <a:rPr lang="en-US" smtClean="0"/>
              <a:t>3</a:t>
            </a:fld>
            <a:endParaRPr lang="en-US"/>
          </a:p>
        </p:txBody>
      </p:sp>
    </p:spTree>
    <p:extLst>
      <p:ext uri="{BB962C8B-B14F-4D97-AF65-F5344CB8AC3E}">
        <p14:creationId xmlns:p14="http://schemas.microsoft.com/office/powerpoint/2010/main" val="186391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9.1</a:t>
            </a:r>
          </a:p>
        </p:txBody>
      </p:sp>
      <p:sp>
        <p:nvSpPr>
          <p:cNvPr id="4" name="Slide Number Placeholder 3"/>
          <p:cNvSpPr>
            <a:spLocks noGrp="1"/>
          </p:cNvSpPr>
          <p:nvPr>
            <p:ph type="sldNum" sz="quarter" idx="10"/>
          </p:nvPr>
        </p:nvSpPr>
        <p:spPr/>
        <p:txBody>
          <a:bodyPr/>
          <a:lstStyle/>
          <a:p>
            <a:fld id="{42B00865-21D2-4661-8B22-FDFD28138C78}" type="slidenum">
              <a:rPr lang="en-US" smtClean="0"/>
              <a:t>4</a:t>
            </a:fld>
            <a:endParaRPr lang="en-US"/>
          </a:p>
        </p:txBody>
      </p:sp>
    </p:spTree>
    <p:extLst>
      <p:ext uri="{BB962C8B-B14F-4D97-AF65-F5344CB8AC3E}">
        <p14:creationId xmlns:p14="http://schemas.microsoft.com/office/powerpoint/2010/main" val="358578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9.2</a:t>
            </a:r>
          </a:p>
        </p:txBody>
      </p:sp>
      <p:sp>
        <p:nvSpPr>
          <p:cNvPr id="4" name="Slide Number Placeholder 3"/>
          <p:cNvSpPr>
            <a:spLocks noGrp="1"/>
          </p:cNvSpPr>
          <p:nvPr>
            <p:ph type="sldNum" sz="quarter" idx="10"/>
          </p:nvPr>
        </p:nvSpPr>
        <p:spPr/>
        <p:txBody>
          <a:bodyPr/>
          <a:lstStyle/>
          <a:p>
            <a:fld id="{42B00865-21D2-4661-8B22-FDFD28138C78}" type="slidenum">
              <a:rPr lang="en-US" smtClean="0"/>
              <a:t>5</a:t>
            </a:fld>
            <a:endParaRPr lang="en-US"/>
          </a:p>
        </p:txBody>
      </p:sp>
    </p:spTree>
    <p:extLst>
      <p:ext uri="{BB962C8B-B14F-4D97-AF65-F5344CB8AC3E}">
        <p14:creationId xmlns:p14="http://schemas.microsoft.com/office/powerpoint/2010/main" val="317222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9.3</a:t>
            </a:r>
          </a:p>
        </p:txBody>
      </p:sp>
      <p:sp>
        <p:nvSpPr>
          <p:cNvPr id="4" name="Slide Number Placeholder 3"/>
          <p:cNvSpPr>
            <a:spLocks noGrp="1"/>
          </p:cNvSpPr>
          <p:nvPr>
            <p:ph type="sldNum" sz="quarter" idx="10"/>
          </p:nvPr>
        </p:nvSpPr>
        <p:spPr/>
        <p:txBody>
          <a:bodyPr/>
          <a:lstStyle/>
          <a:p>
            <a:fld id="{42B00865-21D2-4661-8B22-FDFD28138C78}" type="slidenum">
              <a:rPr lang="en-US" smtClean="0"/>
              <a:t>6</a:t>
            </a:fld>
            <a:endParaRPr lang="en-US"/>
          </a:p>
        </p:txBody>
      </p:sp>
    </p:spTree>
    <p:extLst>
      <p:ext uri="{BB962C8B-B14F-4D97-AF65-F5344CB8AC3E}">
        <p14:creationId xmlns:p14="http://schemas.microsoft.com/office/powerpoint/2010/main" val="142804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9.1</a:t>
            </a:r>
          </a:p>
        </p:txBody>
      </p:sp>
      <p:sp>
        <p:nvSpPr>
          <p:cNvPr id="4" name="Slide Number Placeholder 3"/>
          <p:cNvSpPr>
            <a:spLocks noGrp="1"/>
          </p:cNvSpPr>
          <p:nvPr>
            <p:ph type="sldNum" sz="quarter" idx="10"/>
          </p:nvPr>
        </p:nvSpPr>
        <p:spPr/>
        <p:txBody>
          <a:bodyPr/>
          <a:lstStyle/>
          <a:p>
            <a:fld id="{42B00865-21D2-4661-8B22-FDFD28138C78}" type="slidenum">
              <a:rPr lang="en-US" smtClean="0"/>
              <a:t>7</a:t>
            </a:fld>
            <a:endParaRPr lang="en-US"/>
          </a:p>
        </p:txBody>
      </p:sp>
    </p:spTree>
    <p:extLst>
      <p:ext uri="{BB962C8B-B14F-4D97-AF65-F5344CB8AC3E}">
        <p14:creationId xmlns:p14="http://schemas.microsoft.com/office/powerpoint/2010/main" val="405379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a:t>
            </a:r>
            <a:r>
              <a:rPr lang="en-US" baseline="0" dirty="0"/>
              <a:t> 9.4</a:t>
            </a:r>
            <a:endParaRPr lang="en-US" dirty="0"/>
          </a:p>
        </p:txBody>
      </p:sp>
      <p:sp>
        <p:nvSpPr>
          <p:cNvPr id="4" name="Slide Number Placeholder 3"/>
          <p:cNvSpPr>
            <a:spLocks noGrp="1"/>
          </p:cNvSpPr>
          <p:nvPr>
            <p:ph type="sldNum" sz="quarter" idx="10"/>
          </p:nvPr>
        </p:nvSpPr>
        <p:spPr/>
        <p:txBody>
          <a:bodyPr/>
          <a:lstStyle/>
          <a:p>
            <a:fld id="{42B00865-21D2-4661-8B22-FDFD28138C78}" type="slidenum">
              <a:rPr lang="en-US" smtClean="0"/>
              <a:t>9</a:t>
            </a:fld>
            <a:endParaRPr lang="en-US"/>
          </a:p>
        </p:txBody>
      </p:sp>
    </p:spTree>
    <p:extLst>
      <p:ext uri="{BB962C8B-B14F-4D97-AF65-F5344CB8AC3E}">
        <p14:creationId xmlns:p14="http://schemas.microsoft.com/office/powerpoint/2010/main" val="418765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a:t>
            </a:r>
            <a:r>
              <a:rPr lang="en-US" baseline="0" dirty="0"/>
              <a:t> 9.5</a:t>
            </a:r>
            <a:endParaRPr lang="en-US" dirty="0"/>
          </a:p>
        </p:txBody>
      </p:sp>
      <p:sp>
        <p:nvSpPr>
          <p:cNvPr id="4" name="Slide Number Placeholder 3"/>
          <p:cNvSpPr>
            <a:spLocks noGrp="1"/>
          </p:cNvSpPr>
          <p:nvPr>
            <p:ph type="sldNum" sz="quarter" idx="10"/>
          </p:nvPr>
        </p:nvSpPr>
        <p:spPr/>
        <p:txBody>
          <a:bodyPr/>
          <a:lstStyle/>
          <a:p>
            <a:fld id="{42B00865-21D2-4661-8B22-FDFD28138C78}" type="slidenum">
              <a:rPr lang="en-US" smtClean="0"/>
              <a:t>11</a:t>
            </a:fld>
            <a:endParaRPr lang="en-US"/>
          </a:p>
        </p:txBody>
      </p:sp>
    </p:spTree>
    <p:extLst>
      <p:ext uri="{BB962C8B-B14F-4D97-AF65-F5344CB8AC3E}">
        <p14:creationId xmlns:p14="http://schemas.microsoft.com/office/powerpoint/2010/main" val="131185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a:t>
            </a:r>
            <a:r>
              <a:rPr lang="en-US" baseline="0" dirty="0"/>
              <a:t> 9.6</a:t>
            </a:r>
            <a:endParaRPr lang="en-US" dirty="0"/>
          </a:p>
        </p:txBody>
      </p:sp>
      <p:sp>
        <p:nvSpPr>
          <p:cNvPr id="4" name="Slide Number Placeholder 3"/>
          <p:cNvSpPr>
            <a:spLocks noGrp="1"/>
          </p:cNvSpPr>
          <p:nvPr>
            <p:ph type="sldNum" sz="quarter" idx="10"/>
          </p:nvPr>
        </p:nvSpPr>
        <p:spPr/>
        <p:txBody>
          <a:bodyPr/>
          <a:lstStyle/>
          <a:p>
            <a:fld id="{42B00865-21D2-4661-8B22-FDFD28138C78}" type="slidenum">
              <a:rPr lang="en-US" smtClean="0"/>
              <a:t>13</a:t>
            </a:fld>
            <a:endParaRPr lang="en-US"/>
          </a:p>
        </p:txBody>
      </p:sp>
    </p:spTree>
    <p:extLst>
      <p:ext uri="{BB962C8B-B14F-4D97-AF65-F5344CB8AC3E}">
        <p14:creationId xmlns:p14="http://schemas.microsoft.com/office/powerpoint/2010/main" val="27139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Chapter 9: The Geography of Population</a:t>
            </a:r>
          </a:p>
        </p:txBody>
      </p:sp>
      <p:sp>
        <p:nvSpPr>
          <p:cNvPr id="5" name="Text Placeholder 4"/>
          <p:cNvSpPr>
            <a:spLocks noGrp="1"/>
          </p:cNvSpPr>
          <p:nvPr>
            <p:ph type="body" sz="quarter" idx="11"/>
          </p:nvPr>
        </p:nvSpPr>
        <p:spPr>
          <a:xfrm>
            <a:off x="0" y="5581994"/>
            <a:ext cx="4800600" cy="522914"/>
          </a:xfrm>
        </p:spPr>
        <p:txBody>
          <a:bodyPr/>
          <a:lstStyle/>
          <a:p>
            <a:pPr algn="ctr"/>
            <a:r>
              <a:rPr lang="en-US" dirty="0"/>
              <a:t>Women in Medan, Indonesia.</a:t>
            </a:r>
          </a:p>
        </p:txBody>
      </p:sp>
      <p:sp>
        <p:nvSpPr>
          <p:cNvPr id="7" name="Content Placeholder 6"/>
          <p:cNvSpPr>
            <a:spLocks noGrp="1"/>
          </p:cNvSpPr>
          <p:nvPr>
            <p:ph sz="quarter" idx="13"/>
          </p:nvPr>
        </p:nvSpPr>
        <p:spPr>
          <a:xfrm>
            <a:off x="6595144" y="1276006"/>
            <a:ext cx="5412371" cy="3371935"/>
          </a:xfrm>
        </p:spPr>
        <p:txBody>
          <a:bodyPr>
            <a:normAutofit fontScale="92500" lnSpcReduction="20000"/>
          </a:bodyPr>
          <a:lstStyle/>
          <a:p>
            <a:r>
              <a:rPr lang="en-US" dirty="0"/>
              <a:t>The population is composed of different categories of gender, age, race, ethnicity and other factors of social difference. The social construction and spatial distribution of these categories reveals how social and cultural geographies are created and maintained.</a:t>
            </a:r>
          </a:p>
        </p:txBody>
      </p:sp>
      <p:pic>
        <p:nvPicPr>
          <p:cNvPr id="1026" name="Picture 2" descr="L:\Higher Education Editorial\Kaveney\Short, Human Geography, 2e\Supplements\Figure JPEGs\Chapter 09\Chapter 09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6006"/>
            <a:ext cx="6426848" cy="4305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06E16F-6202-4DBB-8FB2-442F24C82058}"/>
              </a:ext>
            </a:extLst>
          </p:cNvPr>
          <p:cNvSpPr txBox="1"/>
          <p:nvPr/>
        </p:nvSpPr>
        <p:spPr>
          <a:xfrm>
            <a:off x="7062537" y="5161547"/>
            <a:ext cx="4824663" cy="461665"/>
          </a:xfrm>
          <a:prstGeom prst="rect">
            <a:avLst/>
          </a:prstGeom>
          <a:noFill/>
        </p:spPr>
        <p:txBody>
          <a:bodyPr wrap="square" rtlCol="0">
            <a:spAutoFit/>
          </a:bodyPr>
          <a:lstStyle/>
          <a:p>
            <a:r>
              <a:rPr lang="en-US" sz="2400" b="1" dirty="0"/>
              <a:t>Expanded by Joe Naumann UMSL</a:t>
            </a:r>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1143000"/>
            <a:ext cx="12192000" cy="5029200"/>
          </a:xfrm>
        </p:spPr>
        <p:txBody>
          <a:bodyPr>
            <a:normAutofit/>
          </a:bodyPr>
          <a:lstStyle/>
          <a:p>
            <a:r>
              <a:rPr lang="en-US" dirty="0"/>
              <a:t>“Population” is an aggregate term that covers different types of people</a:t>
            </a:r>
          </a:p>
          <a:p>
            <a:pPr lvl="1"/>
            <a:r>
              <a:rPr lang="en-US" dirty="0"/>
              <a:t>Many sources of difference, some biological vs. social</a:t>
            </a:r>
          </a:p>
          <a:p>
            <a:r>
              <a:rPr lang="en-US" dirty="0"/>
              <a:t>Social difference</a:t>
            </a:r>
          </a:p>
          <a:p>
            <a:pPr lvl="1"/>
            <a:r>
              <a:rPr lang="en-US" dirty="0"/>
              <a:t>Product of social relations that are coded, reinforced, policed</a:t>
            </a:r>
          </a:p>
          <a:p>
            <a:pPr lvl="1"/>
            <a:r>
              <a:rPr lang="en-US" dirty="0"/>
              <a:t>Subject to change</a:t>
            </a:r>
          </a:p>
          <a:p>
            <a:r>
              <a:rPr lang="en-US" dirty="0"/>
              <a:t>Three major sources</a:t>
            </a:r>
          </a:p>
          <a:p>
            <a:pPr lvl="1"/>
            <a:r>
              <a:rPr lang="en-US" dirty="0"/>
              <a:t>Gender</a:t>
            </a:r>
          </a:p>
          <a:p>
            <a:pPr lvl="1"/>
            <a:r>
              <a:rPr lang="en-US" dirty="0"/>
              <a:t>Age</a:t>
            </a:r>
          </a:p>
          <a:p>
            <a:pPr lvl="1"/>
            <a:r>
              <a:rPr lang="en-US" dirty="0"/>
              <a:t>Race/ethnicity (ability of minority cultures to assimilate varies)</a:t>
            </a:r>
          </a:p>
        </p:txBody>
      </p:sp>
      <p:sp>
        <p:nvSpPr>
          <p:cNvPr id="4" name="Title 3"/>
          <p:cNvSpPr>
            <a:spLocks noGrp="1"/>
          </p:cNvSpPr>
          <p:nvPr>
            <p:ph type="title"/>
          </p:nvPr>
        </p:nvSpPr>
        <p:spPr/>
        <p:txBody>
          <a:bodyPr/>
          <a:lstStyle/>
          <a:p>
            <a:pPr>
              <a:tabLst>
                <a:tab pos="1485900" algn="l"/>
              </a:tabLst>
            </a:pPr>
            <a:r>
              <a:rPr lang="en-US" dirty="0"/>
              <a:t>Population Differences</a:t>
            </a:r>
          </a:p>
        </p:txBody>
      </p:sp>
    </p:spTree>
    <p:extLst>
      <p:ext uri="{BB962C8B-B14F-4D97-AF65-F5344CB8AC3E}">
        <p14:creationId xmlns:p14="http://schemas.microsoft.com/office/powerpoint/2010/main" val="130453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8253" y="119832"/>
            <a:ext cx="11333747" cy="777875"/>
          </a:xfrm>
        </p:spPr>
        <p:txBody>
          <a:bodyPr/>
          <a:lstStyle/>
          <a:p>
            <a:pPr>
              <a:tabLst>
                <a:tab pos="1485900" algn="l"/>
              </a:tabLst>
            </a:pPr>
            <a:r>
              <a:rPr lang="en-US" dirty="0"/>
              <a:t>Population Differences</a:t>
            </a:r>
          </a:p>
        </p:txBody>
      </p:sp>
      <p:sp>
        <p:nvSpPr>
          <p:cNvPr id="5" name="Content Placeholder 4"/>
          <p:cNvSpPr>
            <a:spLocks noGrp="1"/>
          </p:cNvSpPr>
          <p:nvPr>
            <p:ph sz="quarter" idx="11"/>
          </p:nvPr>
        </p:nvSpPr>
        <p:spPr>
          <a:xfrm>
            <a:off x="88231" y="680812"/>
            <a:ext cx="6769769" cy="5029200"/>
          </a:xfrm>
        </p:spPr>
        <p:txBody>
          <a:bodyPr>
            <a:normAutofit/>
          </a:bodyPr>
          <a:lstStyle/>
          <a:p>
            <a:pPr marL="0" indent="0">
              <a:buNone/>
            </a:pPr>
            <a:r>
              <a:rPr lang="en-US" u="sng" dirty="0"/>
              <a:t>GENDER</a:t>
            </a:r>
          </a:p>
          <a:p>
            <a:r>
              <a:rPr lang="en-US" b="1" dirty="0"/>
              <a:t>Gendering of space and place</a:t>
            </a:r>
            <a:endParaRPr lang="en-US" dirty="0"/>
          </a:p>
          <a:p>
            <a:pPr lvl="1"/>
            <a:r>
              <a:rPr lang="en-US" dirty="0"/>
              <a:t>Gender occupies space differently</a:t>
            </a:r>
          </a:p>
          <a:p>
            <a:pPr lvl="1"/>
            <a:r>
              <a:rPr lang="en-US" dirty="0"/>
              <a:t>Gender distinctions and cultural identity</a:t>
            </a:r>
          </a:p>
          <a:p>
            <a:r>
              <a:rPr lang="en-US" dirty="0"/>
              <a:t>Gender roles in the economy highly influenced by culture</a:t>
            </a:r>
          </a:p>
          <a:p>
            <a:pPr lvl="1"/>
            <a:r>
              <a:rPr lang="en-US" dirty="0"/>
              <a:t>Vary across public and private spheres</a:t>
            </a:r>
          </a:p>
          <a:p>
            <a:pPr lvl="1"/>
            <a:r>
              <a:rPr lang="en-US" dirty="0"/>
              <a:t>Vary over time – some cultures accept change more easily than others</a:t>
            </a:r>
          </a:p>
        </p:txBody>
      </p:sp>
      <p:sp>
        <p:nvSpPr>
          <p:cNvPr id="7" name="Text Placeholder 6"/>
          <p:cNvSpPr>
            <a:spLocks noGrp="1"/>
          </p:cNvSpPr>
          <p:nvPr>
            <p:ph type="body" sz="quarter" idx="13"/>
          </p:nvPr>
        </p:nvSpPr>
        <p:spPr>
          <a:xfrm>
            <a:off x="6412832" y="5360219"/>
            <a:ext cx="5779168" cy="1057273"/>
          </a:xfrm>
        </p:spPr>
        <p:txBody>
          <a:bodyPr/>
          <a:lstStyle/>
          <a:p>
            <a:pPr algn="ctr"/>
            <a:r>
              <a:rPr lang="en-US" dirty="0"/>
              <a:t>Rosie the Riveter, an image of female muscular power, was used to recruit women.</a:t>
            </a:r>
          </a:p>
        </p:txBody>
      </p:sp>
      <p:pic>
        <p:nvPicPr>
          <p:cNvPr id="8194" name="Picture 2" descr="L:\Higher Education Editorial\Kaveney\Short, Human Geography, 2e\Supplements\Figure JPEGs\Chapter 09\Figure 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637" y="897707"/>
            <a:ext cx="3378636" cy="436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4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85900" algn="l"/>
              </a:tabLst>
            </a:pPr>
            <a:r>
              <a:rPr lang="en-US" dirty="0"/>
              <a:t>Population Differences</a:t>
            </a:r>
          </a:p>
        </p:txBody>
      </p:sp>
      <p:sp>
        <p:nvSpPr>
          <p:cNvPr id="5" name="Content Placeholder 4"/>
          <p:cNvSpPr>
            <a:spLocks noGrp="1"/>
          </p:cNvSpPr>
          <p:nvPr>
            <p:ph sz="quarter" idx="11"/>
          </p:nvPr>
        </p:nvSpPr>
        <p:spPr>
          <a:xfrm>
            <a:off x="168442" y="1143000"/>
            <a:ext cx="11899232" cy="5029200"/>
          </a:xfrm>
        </p:spPr>
        <p:txBody>
          <a:bodyPr>
            <a:normAutofit/>
          </a:bodyPr>
          <a:lstStyle/>
          <a:p>
            <a:pPr marL="0" indent="0">
              <a:buNone/>
            </a:pPr>
            <a:r>
              <a:rPr lang="en-US" u="sng" dirty="0"/>
              <a:t>GENDER</a:t>
            </a:r>
          </a:p>
          <a:p>
            <a:r>
              <a:rPr lang="en-US" dirty="0"/>
              <a:t>Women in economy</a:t>
            </a:r>
          </a:p>
          <a:p>
            <a:pPr lvl="1"/>
            <a:r>
              <a:rPr lang="en-US" b="1" dirty="0"/>
              <a:t>Female participation rates </a:t>
            </a:r>
            <a:r>
              <a:rPr lang="en-US" dirty="0"/>
              <a:t>higher in peasant and service economies</a:t>
            </a:r>
          </a:p>
          <a:p>
            <a:pPr lvl="1"/>
            <a:r>
              <a:rPr lang="en-US" dirty="0"/>
              <a:t>Double bind of work in formal and domestic economies</a:t>
            </a:r>
          </a:p>
          <a:p>
            <a:pPr lvl="1"/>
            <a:r>
              <a:rPr lang="en-US" b="1" dirty="0"/>
              <a:t>Patriarchal societies </a:t>
            </a:r>
            <a:r>
              <a:rPr lang="en-US" dirty="0"/>
              <a:t>and the </a:t>
            </a:r>
            <a:r>
              <a:rPr lang="en-US" b="1" dirty="0"/>
              <a:t>male gaze – Machismo</a:t>
            </a:r>
          </a:p>
          <a:p>
            <a:pPr lvl="2"/>
            <a:r>
              <a:rPr lang="en-US" dirty="0"/>
              <a:t>Women as chattel </a:t>
            </a:r>
          </a:p>
          <a:p>
            <a:pPr lvl="2"/>
            <a:r>
              <a:rPr lang="en-US" dirty="0"/>
              <a:t>Submissive role for women</a:t>
            </a:r>
          </a:p>
          <a:p>
            <a:pPr lvl="2"/>
            <a:r>
              <a:rPr lang="en-US" dirty="0"/>
              <a:t>Women as equal individuals (resisted in patriarchal societies)</a:t>
            </a:r>
          </a:p>
          <a:p>
            <a:r>
              <a:rPr lang="en-US" dirty="0"/>
              <a:t>Gendered relations intersect with other relations of power</a:t>
            </a:r>
          </a:p>
        </p:txBody>
      </p:sp>
    </p:spTree>
    <p:extLst>
      <p:ext uri="{BB962C8B-B14F-4D97-AF65-F5344CB8AC3E}">
        <p14:creationId xmlns:p14="http://schemas.microsoft.com/office/powerpoint/2010/main" val="189633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68" y="84586"/>
            <a:ext cx="11582400" cy="777875"/>
          </a:xfrm>
        </p:spPr>
        <p:txBody>
          <a:bodyPr/>
          <a:lstStyle/>
          <a:p>
            <a:r>
              <a:rPr lang="en-US" dirty="0"/>
              <a:t>Population Differences</a:t>
            </a:r>
          </a:p>
        </p:txBody>
      </p:sp>
      <p:pic>
        <p:nvPicPr>
          <p:cNvPr id="10242" name="Picture 2" descr="L:\Higher Education Editorial\Kaveney\Short, Human Geography, 2e\Supplements\Figure JPEGs\Chapter 09\Figure 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65" y="862461"/>
            <a:ext cx="11789828" cy="599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5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04800" y="1143000"/>
            <a:ext cx="11887200" cy="5029200"/>
          </a:xfrm>
        </p:spPr>
        <p:txBody>
          <a:bodyPr>
            <a:normAutofit/>
          </a:bodyPr>
          <a:lstStyle/>
          <a:p>
            <a:pPr marL="0" indent="0">
              <a:buNone/>
            </a:pPr>
            <a:r>
              <a:rPr lang="en-US" u="sng" dirty="0"/>
              <a:t>AGE</a:t>
            </a:r>
          </a:p>
          <a:p>
            <a:r>
              <a:rPr lang="en-US" dirty="0"/>
              <a:t>Life cycle stages vary across space and time</a:t>
            </a:r>
          </a:p>
          <a:p>
            <a:pPr lvl="1"/>
            <a:r>
              <a:rPr lang="en-US" dirty="0"/>
              <a:t>Historically (agrarian) children seen as labor (economic asset), today (urban/industrial) as receptacles of formal education (economic liability)</a:t>
            </a:r>
          </a:p>
          <a:p>
            <a:pPr lvl="1"/>
            <a:r>
              <a:rPr lang="en-US" dirty="0"/>
              <a:t>Social acceptability of age of childrearing varies around the world</a:t>
            </a:r>
          </a:p>
          <a:p>
            <a:r>
              <a:rPr lang="en-US" dirty="0"/>
              <a:t>Each society has different religious beliefs (influences </a:t>
            </a:r>
            <a:r>
              <a:rPr lang="en-US" b="1" dirty="0">
                <a:solidFill>
                  <a:srgbClr val="FF0000"/>
                </a:solidFill>
              </a:rPr>
              <a:t>attitudes, world view,</a:t>
            </a:r>
            <a:r>
              <a:rPr lang="en-US" dirty="0"/>
              <a:t> and </a:t>
            </a:r>
            <a:r>
              <a:rPr lang="en-US" b="1" dirty="0">
                <a:solidFill>
                  <a:srgbClr val="FF0000"/>
                </a:solidFill>
              </a:rPr>
              <a:t>objectives</a:t>
            </a:r>
            <a:r>
              <a:rPr lang="en-US" dirty="0"/>
              <a:t>) and levels of modernity (technical skills)</a:t>
            </a:r>
          </a:p>
          <a:p>
            <a:pPr lvl="1"/>
            <a:r>
              <a:rPr lang="en-US" dirty="0"/>
              <a:t>Impacts meaning and </a:t>
            </a:r>
            <a:r>
              <a:rPr lang="en-US" b="1" dirty="0">
                <a:solidFill>
                  <a:srgbClr val="FF0000"/>
                </a:solidFill>
              </a:rPr>
              <a:t>attitude</a:t>
            </a:r>
            <a:r>
              <a:rPr lang="en-US" dirty="0"/>
              <a:t> toward life stages</a:t>
            </a:r>
          </a:p>
        </p:txBody>
      </p:sp>
      <p:sp>
        <p:nvSpPr>
          <p:cNvPr id="4" name="Title 3"/>
          <p:cNvSpPr>
            <a:spLocks noGrp="1"/>
          </p:cNvSpPr>
          <p:nvPr>
            <p:ph type="title"/>
          </p:nvPr>
        </p:nvSpPr>
        <p:spPr/>
        <p:txBody>
          <a:bodyPr/>
          <a:lstStyle/>
          <a:p>
            <a:pPr>
              <a:tabLst>
                <a:tab pos="1485900" algn="l"/>
              </a:tabLst>
            </a:pPr>
            <a:r>
              <a:rPr lang="en-US" dirty="0"/>
              <a:t>Population Differences</a:t>
            </a:r>
          </a:p>
        </p:txBody>
      </p:sp>
    </p:spTree>
    <p:extLst>
      <p:ext uri="{BB962C8B-B14F-4D97-AF65-F5344CB8AC3E}">
        <p14:creationId xmlns:p14="http://schemas.microsoft.com/office/powerpoint/2010/main" val="426497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F7258A-06F5-4A3C-8853-AD3C699D47E8}"/>
              </a:ext>
            </a:extLst>
          </p:cNvPr>
          <p:cNvPicPr>
            <a:picLocks noGrp="1" noChangeAspect="1"/>
          </p:cNvPicPr>
          <p:nvPr>
            <p:ph sz="quarter" idx="11"/>
          </p:nvPr>
        </p:nvPicPr>
        <p:blipFill>
          <a:blip r:embed="rId2"/>
          <a:stretch>
            <a:fillRect/>
          </a:stretch>
        </p:blipFill>
        <p:spPr>
          <a:xfrm>
            <a:off x="0" y="221314"/>
            <a:ext cx="12192000" cy="6152896"/>
          </a:xfrm>
          <a:prstGeom prst="rect">
            <a:avLst/>
          </a:prstGeom>
        </p:spPr>
      </p:pic>
    </p:spTree>
    <p:extLst>
      <p:ext uri="{BB962C8B-B14F-4D97-AF65-F5344CB8AC3E}">
        <p14:creationId xmlns:p14="http://schemas.microsoft.com/office/powerpoint/2010/main" val="392133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685800"/>
            <a:ext cx="12192000" cy="5807074"/>
          </a:xfrm>
        </p:spPr>
        <p:txBody>
          <a:bodyPr>
            <a:normAutofit/>
          </a:bodyPr>
          <a:lstStyle/>
          <a:p>
            <a:pPr marL="0" indent="0">
              <a:buNone/>
            </a:pPr>
            <a:r>
              <a:rPr lang="en-US" u="sng" dirty="0"/>
              <a:t>RACE/ETHNICITY</a:t>
            </a:r>
          </a:p>
          <a:p>
            <a:r>
              <a:rPr lang="en-US" dirty="0"/>
              <a:t>Social constructions are result of socioeconomic, not biological processes</a:t>
            </a:r>
          </a:p>
          <a:p>
            <a:pPr lvl="1"/>
            <a:r>
              <a:rPr lang="en-US" dirty="0"/>
              <a:t>Races are identified in relation to other races – really not very useful </a:t>
            </a:r>
          </a:p>
          <a:p>
            <a:pPr lvl="1"/>
            <a:r>
              <a:rPr lang="en-US" b="1" dirty="0"/>
              <a:t>Racialized groups</a:t>
            </a:r>
            <a:r>
              <a:rPr lang="en-US" dirty="0"/>
              <a:t> refers to social construction in order to classify and control</a:t>
            </a:r>
          </a:p>
          <a:p>
            <a:pPr lvl="1"/>
            <a:r>
              <a:rPr lang="en-US" dirty="0"/>
              <a:t>REALITY: all are members of homo sapiens </a:t>
            </a:r>
            <a:r>
              <a:rPr lang="en-US" dirty="0" err="1"/>
              <a:t>sapiens</a:t>
            </a:r>
            <a:r>
              <a:rPr lang="en-US" dirty="0"/>
              <a:t> – one species – one race</a:t>
            </a:r>
          </a:p>
          <a:p>
            <a:r>
              <a:rPr lang="en-US" dirty="0"/>
              <a:t>Ethnicity refers to different collective identities (different cultures)</a:t>
            </a:r>
          </a:p>
          <a:p>
            <a:pPr lvl="1"/>
            <a:r>
              <a:rPr lang="en-US" b="1" dirty="0"/>
              <a:t>Imposed ethnicity</a:t>
            </a:r>
            <a:r>
              <a:rPr lang="en-US" dirty="0"/>
              <a:t> is a group named and treated as ethnically different</a:t>
            </a:r>
            <a:endParaRPr lang="en-US" b="1" dirty="0"/>
          </a:p>
          <a:p>
            <a:pPr lvl="1"/>
            <a:r>
              <a:rPr lang="en-US" b="1" dirty="0"/>
              <a:t>Adopted</a:t>
            </a:r>
            <a:r>
              <a:rPr lang="en-US" dirty="0"/>
              <a:t> or</a:t>
            </a:r>
            <a:r>
              <a:rPr lang="en-US" b="1" dirty="0"/>
              <a:t> symbolic ethnicity </a:t>
            </a:r>
            <a:r>
              <a:rPr lang="en-US" dirty="0"/>
              <a:t>is an individual’s choice to express an ethnic identity</a:t>
            </a:r>
            <a:endParaRPr lang="en-US" b="1" dirty="0"/>
          </a:p>
          <a:p>
            <a:endParaRPr lang="en-US" dirty="0"/>
          </a:p>
        </p:txBody>
      </p:sp>
      <p:sp>
        <p:nvSpPr>
          <p:cNvPr id="4" name="Title 3"/>
          <p:cNvSpPr>
            <a:spLocks noGrp="1"/>
          </p:cNvSpPr>
          <p:nvPr>
            <p:ph type="title"/>
          </p:nvPr>
        </p:nvSpPr>
        <p:spPr/>
        <p:txBody>
          <a:bodyPr/>
          <a:lstStyle/>
          <a:p>
            <a:pPr>
              <a:tabLst>
                <a:tab pos="1485900" algn="l"/>
              </a:tabLst>
            </a:pPr>
            <a:r>
              <a:rPr lang="en-US" dirty="0"/>
              <a:t>Population Differences</a:t>
            </a:r>
          </a:p>
        </p:txBody>
      </p:sp>
    </p:spTree>
    <p:extLst>
      <p:ext uri="{BB962C8B-B14F-4D97-AF65-F5344CB8AC3E}">
        <p14:creationId xmlns:p14="http://schemas.microsoft.com/office/powerpoint/2010/main" val="379842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marL="0" indent="0">
              <a:buNone/>
            </a:pPr>
            <a:r>
              <a:rPr lang="en-US" u="sng" dirty="0"/>
              <a:t>RACE/ETHNICITY</a:t>
            </a:r>
          </a:p>
          <a:p>
            <a:r>
              <a:rPr lang="en-US" b="1" dirty="0"/>
              <a:t>Racial/ethnic clustering</a:t>
            </a:r>
          </a:p>
          <a:p>
            <a:pPr lvl="1"/>
            <a:r>
              <a:rPr lang="en-US" dirty="0"/>
              <a:t>Support systems and platforms to new society</a:t>
            </a:r>
          </a:p>
          <a:p>
            <a:pPr lvl="1"/>
            <a:r>
              <a:rPr lang="en-US" dirty="0"/>
              <a:t>Degree of clustering is a function of degree of difference between group and dominant population</a:t>
            </a:r>
          </a:p>
          <a:p>
            <a:pPr lvl="1"/>
            <a:r>
              <a:rPr lang="en-US" dirty="0"/>
              <a:t>May also result from discrimination</a:t>
            </a:r>
          </a:p>
          <a:p>
            <a:r>
              <a:rPr lang="en-US" dirty="0"/>
              <a:t>Created and maintained by acts of power</a:t>
            </a:r>
          </a:p>
          <a:p>
            <a:pPr lvl="1"/>
            <a:r>
              <a:rPr lang="en-US" dirty="0"/>
              <a:t>Evolution of Chinatown in Vancouver, BC is a result of institutional power</a:t>
            </a:r>
          </a:p>
          <a:p>
            <a:r>
              <a:rPr lang="en-US" b="1" dirty="0"/>
              <a:t>Melting pot </a:t>
            </a:r>
            <a:r>
              <a:rPr lang="en-US" dirty="0"/>
              <a:t>gives way to different forms of </a:t>
            </a:r>
            <a:r>
              <a:rPr lang="en-US" b="1" dirty="0"/>
              <a:t>polyculturalism </a:t>
            </a:r>
            <a:r>
              <a:rPr lang="en-US" dirty="0"/>
              <a:t>as various groups interact and change one another</a:t>
            </a:r>
          </a:p>
        </p:txBody>
      </p:sp>
      <p:sp>
        <p:nvSpPr>
          <p:cNvPr id="4" name="Title 3"/>
          <p:cNvSpPr>
            <a:spLocks noGrp="1"/>
          </p:cNvSpPr>
          <p:nvPr>
            <p:ph type="title"/>
          </p:nvPr>
        </p:nvSpPr>
        <p:spPr/>
        <p:txBody>
          <a:bodyPr/>
          <a:lstStyle/>
          <a:p>
            <a:pPr>
              <a:tabLst>
                <a:tab pos="1485900" algn="l"/>
              </a:tabLst>
            </a:pPr>
            <a:r>
              <a:rPr lang="en-US" dirty="0"/>
              <a:t>Population Differences</a:t>
            </a:r>
          </a:p>
        </p:txBody>
      </p:sp>
    </p:spTree>
    <p:extLst>
      <p:ext uri="{BB962C8B-B14F-4D97-AF65-F5344CB8AC3E}">
        <p14:creationId xmlns:p14="http://schemas.microsoft.com/office/powerpoint/2010/main" val="361925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7392"/>
            <a:ext cx="11582400" cy="777875"/>
          </a:xfrm>
        </p:spPr>
        <p:txBody>
          <a:bodyPr/>
          <a:lstStyle/>
          <a:p>
            <a:pPr>
              <a:tabLst>
                <a:tab pos="1485900" algn="l"/>
              </a:tabLst>
            </a:pPr>
            <a:r>
              <a:rPr lang="en-US" dirty="0"/>
              <a:t>The Movement of Population</a:t>
            </a:r>
          </a:p>
        </p:txBody>
      </p:sp>
      <p:sp>
        <p:nvSpPr>
          <p:cNvPr id="5" name="Content Placeholder 4"/>
          <p:cNvSpPr>
            <a:spLocks noGrp="1"/>
          </p:cNvSpPr>
          <p:nvPr>
            <p:ph sz="quarter" idx="11"/>
          </p:nvPr>
        </p:nvSpPr>
        <p:spPr>
          <a:xfrm>
            <a:off x="0" y="1024255"/>
            <a:ext cx="4343400" cy="5029200"/>
          </a:xfrm>
        </p:spPr>
        <p:txBody>
          <a:bodyPr>
            <a:normAutofit fontScale="85000" lnSpcReduction="10000"/>
          </a:bodyPr>
          <a:lstStyle/>
          <a:p>
            <a:r>
              <a:rPr lang="en-US" dirty="0"/>
              <a:t>People always on the move</a:t>
            </a:r>
          </a:p>
          <a:p>
            <a:r>
              <a:rPr lang="en-US" dirty="0"/>
              <a:t>Daily Space-Time Paths</a:t>
            </a:r>
          </a:p>
          <a:p>
            <a:pPr lvl="1"/>
            <a:r>
              <a:rPr lang="en-US" dirty="0"/>
              <a:t>Daily rituals constrained by time and access</a:t>
            </a:r>
          </a:p>
          <a:p>
            <a:r>
              <a:rPr lang="en-US" dirty="0"/>
              <a:t>Seasonal Movements</a:t>
            </a:r>
          </a:p>
          <a:p>
            <a:pPr lvl="1"/>
            <a:r>
              <a:rPr lang="en-US" b="1" dirty="0"/>
              <a:t>Transhumance</a:t>
            </a:r>
            <a:r>
              <a:rPr lang="en-US" dirty="0"/>
              <a:t> of mountain herds move from summer to winter pasture</a:t>
            </a:r>
            <a:endParaRPr lang="en-US" b="1" dirty="0"/>
          </a:p>
          <a:p>
            <a:pPr lvl="1"/>
            <a:r>
              <a:rPr lang="en-US" b="1" dirty="0"/>
              <a:t>Rural to urban migration</a:t>
            </a:r>
            <a:r>
              <a:rPr lang="en-US" dirty="0"/>
              <a:t> can be permanent or seasonally circular</a:t>
            </a:r>
          </a:p>
          <a:p>
            <a:pPr lvl="1"/>
            <a:r>
              <a:rPr lang="en-US" dirty="0"/>
              <a:t>Ritual of vacation for the affluent</a:t>
            </a:r>
          </a:p>
        </p:txBody>
      </p:sp>
      <p:sp>
        <p:nvSpPr>
          <p:cNvPr id="7" name="Text Placeholder 6"/>
          <p:cNvSpPr>
            <a:spLocks noGrp="1"/>
          </p:cNvSpPr>
          <p:nvPr>
            <p:ph type="body" sz="quarter" idx="13"/>
          </p:nvPr>
        </p:nvSpPr>
        <p:spPr>
          <a:xfrm>
            <a:off x="4848727" y="5446302"/>
            <a:ext cx="7343273" cy="1214306"/>
          </a:xfrm>
        </p:spPr>
        <p:txBody>
          <a:bodyPr/>
          <a:lstStyle/>
          <a:p>
            <a:pPr algn="ctr"/>
            <a:r>
              <a:rPr lang="en-US" dirty="0"/>
              <a:t>Traces the path of two people who leave their homes to go to work, then meet up in a café.</a:t>
            </a:r>
          </a:p>
        </p:txBody>
      </p:sp>
      <p:pic>
        <p:nvPicPr>
          <p:cNvPr id="11266" name="Picture 2" descr="L:\Higher Education Editorial\Kaveney\Short, Human Geography, 2e\Supplements\Figure JPEGs\Chapter 09\Figure 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662" y="1024255"/>
            <a:ext cx="5919537" cy="441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2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0065FD-F0FC-4052-981F-6B95947F44CB}"/>
              </a:ext>
            </a:extLst>
          </p:cNvPr>
          <p:cNvSpPr>
            <a:spLocks noGrp="1"/>
          </p:cNvSpPr>
          <p:nvPr>
            <p:ph type="title"/>
          </p:nvPr>
        </p:nvSpPr>
        <p:spPr/>
        <p:txBody>
          <a:bodyPr>
            <a:normAutofit/>
          </a:bodyPr>
          <a:lstStyle/>
          <a:p>
            <a:r>
              <a:rPr lang="en-US" dirty="0"/>
              <a:t>Migration (it takes a lot to overcome inertia)</a:t>
            </a:r>
          </a:p>
        </p:txBody>
      </p:sp>
      <p:sp>
        <p:nvSpPr>
          <p:cNvPr id="7" name="Content Placeholder 6">
            <a:extLst>
              <a:ext uri="{FF2B5EF4-FFF2-40B4-BE49-F238E27FC236}">
                <a16:creationId xmlns:a16="http://schemas.microsoft.com/office/drawing/2014/main" id="{FAD8BF8E-755B-4DFF-8B53-727072644EF0}"/>
              </a:ext>
            </a:extLst>
          </p:cNvPr>
          <p:cNvSpPr>
            <a:spLocks noGrp="1"/>
          </p:cNvSpPr>
          <p:nvPr>
            <p:ph sz="quarter" idx="11"/>
          </p:nvPr>
        </p:nvSpPr>
        <p:spPr>
          <a:xfrm>
            <a:off x="304800" y="1143000"/>
            <a:ext cx="5791200" cy="3922295"/>
          </a:xfrm>
        </p:spPr>
        <p:txBody>
          <a:bodyPr>
            <a:normAutofit lnSpcReduction="10000"/>
          </a:bodyPr>
          <a:lstStyle/>
          <a:p>
            <a:r>
              <a:rPr lang="en-US" dirty="0"/>
              <a:t>Push factors (what’s wrong with where you </a:t>
            </a:r>
            <a:r>
              <a:rPr lang="en-US" dirty="0" err="1"/>
              <a:t>arf</a:t>
            </a:r>
            <a:r>
              <a:rPr lang="en-US" dirty="0"/>
              <a:t>?</a:t>
            </a:r>
          </a:p>
          <a:p>
            <a:pPr lvl="1"/>
            <a:r>
              <a:rPr lang="en-US" dirty="0"/>
              <a:t>Famine</a:t>
            </a:r>
          </a:p>
          <a:p>
            <a:pPr lvl="1"/>
            <a:r>
              <a:rPr lang="en-US" dirty="0"/>
              <a:t>War </a:t>
            </a:r>
          </a:p>
          <a:p>
            <a:pPr lvl="1"/>
            <a:r>
              <a:rPr lang="en-US" dirty="0"/>
              <a:t>Lack of job opportunities</a:t>
            </a:r>
          </a:p>
          <a:p>
            <a:pPr lvl="1"/>
            <a:r>
              <a:rPr lang="en-US" dirty="0"/>
              <a:t>Repressive social or political system</a:t>
            </a:r>
          </a:p>
          <a:p>
            <a:pPr lvl="1"/>
            <a:r>
              <a:rPr lang="en-US" dirty="0"/>
              <a:t>Persecution </a:t>
            </a:r>
          </a:p>
        </p:txBody>
      </p:sp>
      <p:sp>
        <p:nvSpPr>
          <p:cNvPr id="8" name="Content Placeholder 7">
            <a:extLst>
              <a:ext uri="{FF2B5EF4-FFF2-40B4-BE49-F238E27FC236}">
                <a16:creationId xmlns:a16="http://schemas.microsoft.com/office/drawing/2014/main" id="{7FA94678-A8B1-4861-9D1F-7C752198844D}"/>
              </a:ext>
            </a:extLst>
          </p:cNvPr>
          <p:cNvSpPr>
            <a:spLocks noGrp="1"/>
          </p:cNvSpPr>
          <p:nvPr>
            <p:ph sz="quarter" idx="12"/>
          </p:nvPr>
        </p:nvSpPr>
        <p:spPr/>
        <p:txBody>
          <a:bodyPr/>
          <a:lstStyle/>
          <a:p>
            <a:r>
              <a:rPr lang="en-US" dirty="0"/>
              <a:t>Pull factors (what seems better somewhere else)</a:t>
            </a:r>
          </a:p>
          <a:p>
            <a:pPr lvl="1"/>
            <a:r>
              <a:rPr lang="en-US" dirty="0"/>
              <a:t>Greater freedom</a:t>
            </a:r>
          </a:p>
          <a:p>
            <a:pPr lvl="1"/>
            <a:r>
              <a:rPr lang="en-US" dirty="0"/>
              <a:t>Greater economic opportunities</a:t>
            </a:r>
          </a:p>
          <a:p>
            <a:pPr lvl="1"/>
            <a:r>
              <a:rPr lang="en-US" dirty="0"/>
              <a:t>Greater social opportunities</a:t>
            </a:r>
          </a:p>
          <a:p>
            <a:pPr lvl="1"/>
            <a:r>
              <a:rPr lang="en-US" dirty="0"/>
              <a:t>More desirable climate</a:t>
            </a:r>
          </a:p>
        </p:txBody>
      </p:sp>
      <p:sp>
        <p:nvSpPr>
          <p:cNvPr id="9" name="TextBox 8">
            <a:extLst>
              <a:ext uri="{FF2B5EF4-FFF2-40B4-BE49-F238E27FC236}">
                <a16:creationId xmlns:a16="http://schemas.microsoft.com/office/drawing/2014/main" id="{FB117548-D8D9-4C82-AA35-F3DAEF2C9969}"/>
              </a:ext>
            </a:extLst>
          </p:cNvPr>
          <p:cNvSpPr txBox="1"/>
          <p:nvPr/>
        </p:nvSpPr>
        <p:spPr>
          <a:xfrm>
            <a:off x="304800" y="5065295"/>
            <a:ext cx="5927558" cy="1200329"/>
          </a:xfrm>
          <a:prstGeom prst="rect">
            <a:avLst/>
          </a:prstGeom>
          <a:noFill/>
        </p:spPr>
        <p:txBody>
          <a:bodyPr wrap="square" rtlCol="0">
            <a:spAutoFit/>
          </a:bodyPr>
          <a:lstStyle/>
          <a:p>
            <a:r>
              <a:rPr lang="en-US" sz="2400" b="1" dirty="0">
                <a:solidFill>
                  <a:srgbClr val="FF0000"/>
                </a:solidFill>
              </a:rPr>
              <a:t>If the possibility of improvement seems real, it will take greater pull factors to overcome inertia.</a:t>
            </a:r>
          </a:p>
        </p:txBody>
      </p:sp>
    </p:spTree>
    <p:extLst>
      <p:ext uri="{BB962C8B-B14F-4D97-AF65-F5344CB8AC3E}">
        <p14:creationId xmlns:p14="http://schemas.microsoft.com/office/powerpoint/2010/main" val="374305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lvl="0"/>
            <a:r>
              <a:rPr lang="en-US" dirty="0"/>
              <a:t>Identify the current population of the world, and describe its distribution and associated attributes.</a:t>
            </a:r>
          </a:p>
          <a:p>
            <a:pPr lvl="0"/>
            <a:r>
              <a:rPr lang="en-US" dirty="0"/>
              <a:t>Consider the power and meaning ascribed to national populations within countries and between countries.</a:t>
            </a:r>
          </a:p>
          <a:p>
            <a:pPr lvl="0"/>
            <a:r>
              <a:rPr lang="en-US" dirty="0"/>
              <a:t>Recognize the social categories by which populations differ and reflect the experience of difference within a population.</a:t>
            </a:r>
          </a:p>
          <a:p>
            <a:pPr lvl="0"/>
            <a:r>
              <a:rPr lang="en-US" dirty="0"/>
              <a:t>Explain the forms and reasons for movement of populations in a variety of scales and contexts.</a:t>
            </a:r>
          </a:p>
          <a:p>
            <a:pPr lvl="0"/>
            <a:r>
              <a:rPr lang="en-US" dirty="0"/>
              <a:t>Identify and evaluate the different models of population movement.</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Age of Distraction</a:t>
            </a:r>
          </a:p>
        </p:txBody>
      </p:sp>
      <p:sp>
        <p:nvSpPr>
          <p:cNvPr id="7" name="Content Placeholder 6"/>
          <p:cNvSpPr>
            <a:spLocks noGrp="1"/>
          </p:cNvSpPr>
          <p:nvPr>
            <p:ph sz="quarter" idx="11"/>
          </p:nvPr>
        </p:nvSpPr>
        <p:spPr>
          <a:xfrm>
            <a:off x="108284" y="1143000"/>
            <a:ext cx="12083716" cy="4800600"/>
          </a:xfrm>
          <a:noFill/>
        </p:spPr>
        <p:txBody>
          <a:bodyPr>
            <a:normAutofit lnSpcReduction="10000"/>
          </a:bodyPr>
          <a:lstStyle/>
          <a:p>
            <a:r>
              <a:rPr lang="en-US" dirty="0"/>
              <a:t>People occupy space while communicating with people and things in other places</a:t>
            </a:r>
          </a:p>
          <a:p>
            <a:r>
              <a:rPr lang="en-US" b="1" dirty="0"/>
              <a:t>Age of distraction</a:t>
            </a:r>
            <a:endParaRPr lang="en-US" dirty="0"/>
          </a:p>
          <a:p>
            <a:pPr lvl="1"/>
            <a:r>
              <a:rPr lang="en-US" dirty="0"/>
              <a:t>Dangers</a:t>
            </a:r>
          </a:p>
          <a:p>
            <a:pPr lvl="1"/>
            <a:r>
              <a:rPr lang="en-US" dirty="0"/>
              <a:t>Suboptimal multitasking</a:t>
            </a:r>
          </a:p>
          <a:p>
            <a:r>
              <a:rPr lang="en-US" dirty="0" err="1"/>
              <a:t>Rushkoff’s</a:t>
            </a:r>
            <a:r>
              <a:rPr lang="en-US" dirty="0"/>
              <a:t> </a:t>
            </a:r>
            <a:r>
              <a:rPr lang="en-US" b="1" dirty="0"/>
              <a:t>digiphrenia </a:t>
            </a:r>
            <a:r>
              <a:rPr lang="en-US" dirty="0"/>
              <a:t>(digital schizophrenia: digiphrenia - the constant, insane dual personalities people are immersed in between their phones and the real life ..)</a:t>
            </a:r>
          </a:p>
          <a:p>
            <a:pPr lvl="1"/>
            <a:r>
              <a:rPr lang="en-US" dirty="0"/>
              <a:t>Social media-created</a:t>
            </a:r>
          </a:p>
          <a:p>
            <a:pPr lvl="1"/>
            <a:r>
              <a:rPr lang="en-US" dirty="0"/>
              <a:t>Multiple places and more than one self all at one</a:t>
            </a:r>
          </a:p>
        </p:txBody>
      </p:sp>
      <p:sp>
        <p:nvSpPr>
          <p:cNvPr id="4" name="Rectangle 3">
            <a:extLst>
              <a:ext uri="{FF2B5EF4-FFF2-40B4-BE49-F238E27FC236}">
                <a16:creationId xmlns:a16="http://schemas.microsoft.com/office/drawing/2014/main" id="{5337B40D-965B-4C57-A504-0039E622A8DE}"/>
              </a:ext>
            </a:extLst>
          </p:cNvPr>
          <p:cNvSpPr>
            <a:spLocks noChangeArrowheads="1"/>
          </p:cNvSpPr>
          <p:nvPr/>
        </p:nvSpPr>
        <p:spPr bwMode="auto">
          <a:xfrm>
            <a:off x="304800" y="120134"/>
            <a:ext cx="3642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di</a:t>
            </a:r>
          </a:p>
        </p:txBody>
      </p:sp>
      <p:sp>
        <p:nvSpPr>
          <p:cNvPr id="5" name="Rectangle 4">
            <a:extLst>
              <a:ext uri="{FF2B5EF4-FFF2-40B4-BE49-F238E27FC236}">
                <a16:creationId xmlns:a16="http://schemas.microsoft.com/office/drawing/2014/main" id="{C3ABB1EB-CD21-4C36-8C83-F56189A52314}"/>
              </a:ext>
            </a:extLst>
          </p:cNvPr>
          <p:cNvSpPr>
            <a:spLocks noChangeArrowheads="1"/>
          </p:cNvSpPr>
          <p:nvPr/>
        </p:nvSpPr>
        <p:spPr bwMode="auto">
          <a:xfrm>
            <a:off x="457200" y="272534"/>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61583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98" y="426486"/>
            <a:ext cx="11582400" cy="777875"/>
          </a:xfrm>
        </p:spPr>
        <p:txBody>
          <a:bodyPr/>
          <a:lstStyle/>
          <a:p>
            <a:pPr algn="l"/>
            <a:r>
              <a:rPr lang="en-US" dirty="0"/>
              <a:t>The Age of Distraction</a:t>
            </a:r>
          </a:p>
        </p:txBody>
      </p:sp>
      <p:pic>
        <p:nvPicPr>
          <p:cNvPr id="12290" name="Picture 2" descr="L:\Higher Education Editorial\Kaveney\Short, Human Geography, 2e\Supplements\Figure JPEGs\Chapter 09\Box 9.1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299" y="0"/>
            <a:ext cx="594466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p:cNvSpPr>
            <a:spLocks noGrp="1"/>
          </p:cNvSpPr>
          <p:nvPr>
            <p:ph type="body" sz="quarter" idx="13"/>
          </p:nvPr>
        </p:nvSpPr>
        <p:spPr>
          <a:xfrm>
            <a:off x="304800" y="2752495"/>
            <a:ext cx="4343400" cy="1143000"/>
          </a:xfrm>
          <a:noFill/>
        </p:spPr>
        <p:txBody>
          <a:bodyPr/>
          <a:lstStyle/>
          <a:p>
            <a:r>
              <a:rPr lang="en-US" dirty="0"/>
              <a:t>Amend daily space-time paths to include virtual activities occurring in different places.</a:t>
            </a:r>
          </a:p>
        </p:txBody>
      </p:sp>
    </p:spTree>
    <p:extLst>
      <p:ext uri="{BB962C8B-B14F-4D97-AF65-F5344CB8AC3E}">
        <p14:creationId xmlns:p14="http://schemas.microsoft.com/office/powerpoint/2010/main" val="230670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1143000"/>
            <a:ext cx="12192000" cy="5029200"/>
          </a:xfrm>
        </p:spPr>
        <p:txBody>
          <a:bodyPr>
            <a:normAutofit lnSpcReduction="10000"/>
          </a:bodyPr>
          <a:lstStyle/>
          <a:p>
            <a:r>
              <a:rPr lang="en-US" dirty="0"/>
              <a:t>Metropolitan redistributions</a:t>
            </a:r>
          </a:p>
          <a:p>
            <a:pPr lvl="1"/>
            <a:r>
              <a:rPr lang="en-US" dirty="0"/>
              <a:t>Movement between and within metro areas</a:t>
            </a:r>
          </a:p>
          <a:p>
            <a:pPr lvl="1"/>
            <a:r>
              <a:rPr lang="en-US" b="1" dirty="0"/>
              <a:t>Suburbanization </a:t>
            </a:r>
            <a:r>
              <a:rPr lang="en-US" dirty="0"/>
              <a:t>and recent shift back to the city (gentrification)</a:t>
            </a:r>
            <a:endParaRPr lang="en-US" b="1" dirty="0"/>
          </a:p>
          <a:p>
            <a:r>
              <a:rPr lang="en-US" dirty="0"/>
              <a:t>Rural to Urban</a:t>
            </a:r>
          </a:p>
          <a:p>
            <a:pPr lvl="1"/>
            <a:r>
              <a:rPr lang="en-US" dirty="0"/>
              <a:t>Largest permanent relocation in world of last 50 years</a:t>
            </a:r>
          </a:p>
          <a:p>
            <a:pPr lvl="1"/>
            <a:r>
              <a:rPr lang="en-US" dirty="0"/>
              <a:t>Pronounced in countries with rapid population growth, industrialization, and modernization</a:t>
            </a:r>
          </a:p>
          <a:p>
            <a:pPr lvl="1"/>
            <a:r>
              <a:rPr lang="en-US" dirty="0"/>
              <a:t>Remakes cultural identities and the study of immigrant cities by the </a:t>
            </a:r>
            <a:r>
              <a:rPr lang="en-US" b="1" dirty="0"/>
              <a:t>Chicago School </a:t>
            </a:r>
            <a:endParaRPr lang="en-US" dirty="0"/>
          </a:p>
          <a:p>
            <a:pPr lvl="1"/>
            <a:r>
              <a:rPr lang="en-US" dirty="0"/>
              <a:t>An </a:t>
            </a:r>
            <a:r>
              <a:rPr lang="en-US" b="1" dirty="0"/>
              <a:t>assimilationist model </a:t>
            </a:r>
            <a:r>
              <a:rPr lang="en-US" dirty="0"/>
              <a:t>of change saw immigrants as the raw material in creation of a new urban society</a:t>
            </a:r>
          </a:p>
        </p:txBody>
      </p:sp>
      <p:sp>
        <p:nvSpPr>
          <p:cNvPr id="4" name="Title 3"/>
          <p:cNvSpPr>
            <a:spLocks noGrp="1"/>
          </p:cNvSpPr>
          <p:nvPr>
            <p:ph type="title"/>
          </p:nvPr>
        </p:nvSpPr>
        <p:spPr/>
        <p:txBody>
          <a:bodyPr/>
          <a:lstStyle/>
          <a:p>
            <a:pPr>
              <a:tabLst>
                <a:tab pos="1485900" algn="l"/>
              </a:tabLst>
            </a:pPr>
            <a:r>
              <a:rPr lang="en-US" dirty="0"/>
              <a:t>The Movement of Population</a:t>
            </a:r>
          </a:p>
        </p:txBody>
      </p:sp>
    </p:spTree>
    <p:extLst>
      <p:ext uri="{BB962C8B-B14F-4D97-AF65-F5344CB8AC3E}">
        <p14:creationId xmlns:p14="http://schemas.microsoft.com/office/powerpoint/2010/main" val="352978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6"/>
            <a:ext cx="5087332" cy="777875"/>
          </a:xfrm>
        </p:spPr>
        <p:txBody>
          <a:bodyPr/>
          <a:lstStyle/>
          <a:p>
            <a:pPr>
              <a:tabLst>
                <a:tab pos="1485900" algn="l"/>
              </a:tabLst>
            </a:pPr>
            <a:r>
              <a:rPr lang="en-US" dirty="0"/>
              <a:t>Forced Migrations</a:t>
            </a:r>
          </a:p>
        </p:txBody>
      </p:sp>
      <p:sp>
        <p:nvSpPr>
          <p:cNvPr id="5" name="Content Placeholder 4"/>
          <p:cNvSpPr>
            <a:spLocks noGrp="1"/>
          </p:cNvSpPr>
          <p:nvPr>
            <p:ph sz="quarter" idx="11"/>
          </p:nvPr>
        </p:nvSpPr>
        <p:spPr>
          <a:xfrm>
            <a:off x="0" y="1143001"/>
            <a:ext cx="4343400" cy="5029200"/>
          </a:xfrm>
        </p:spPr>
        <p:txBody>
          <a:bodyPr>
            <a:normAutofit fontScale="85000" lnSpcReduction="20000"/>
          </a:bodyPr>
          <a:lstStyle/>
          <a:p>
            <a:r>
              <a:rPr lang="en-US" b="1" dirty="0"/>
              <a:t>Forced migrations </a:t>
            </a:r>
            <a:r>
              <a:rPr lang="en-US" dirty="0"/>
              <a:t>occur when people are forced to move</a:t>
            </a:r>
            <a:endParaRPr lang="en-US" b="1" dirty="0"/>
          </a:p>
          <a:p>
            <a:r>
              <a:rPr lang="en-US" dirty="0"/>
              <a:t>Globally significant </a:t>
            </a:r>
            <a:r>
              <a:rPr lang="en-US" b="1" dirty="0"/>
              <a:t>slave trade</a:t>
            </a:r>
            <a:endParaRPr lang="en-US" dirty="0"/>
          </a:p>
          <a:p>
            <a:pPr lvl="1"/>
            <a:r>
              <a:rPr lang="en-US" b="1" dirty="0"/>
              <a:t>Triangular trade </a:t>
            </a:r>
            <a:r>
              <a:rPr lang="en-US" dirty="0"/>
              <a:t>pattern</a:t>
            </a:r>
          </a:p>
          <a:p>
            <a:pPr lvl="1"/>
            <a:r>
              <a:rPr lang="en-US" dirty="0"/>
              <a:t>Accumulated wealth in Europe and the Americas</a:t>
            </a:r>
          </a:p>
          <a:p>
            <a:r>
              <a:rPr lang="en-US" dirty="0"/>
              <a:t>Common causes today</a:t>
            </a:r>
          </a:p>
          <a:p>
            <a:pPr lvl="1"/>
            <a:r>
              <a:rPr lang="en-US" dirty="0"/>
              <a:t>War, political conflict, social unrest create both international refugees and internally displaced persons</a:t>
            </a:r>
          </a:p>
          <a:p>
            <a:pPr lvl="1"/>
            <a:r>
              <a:rPr lang="en-US" dirty="0"/>
              <a:t>Economic refugees</a:t>
            </a:r>
          </a:p>
        </p:txBody>
      </p:sp>
      <p:sp>
        <p:nvSpPr>
          <p:cNvPr id="7" name="Text Placeholder 6"/>
          <p:cNvSpPr>
            <a:spLocks noGrp="1"/>
          </p:cNvSpPr>
          <p:nvPr>
            <p:ph type="body" sz="quarter" idx="13"/>
          </p:nvPr>
        </p:nvSpPr>
        <p:spPr>
          <a:xfrm>
            <a:off x="5656082" y="5568601"/>
            <a:ext cx="6484227" cy="870372"/>
          </a:xfrm>
        </p:spPr>
        <p:txBody>
          <a:bodyPr/>
          <a:lstStyle/>
          <a:p>
            <a:r>
              <a:rPr lang="en-US" dirty="0"/>
              <a:t>The largest refugee camps in the world are in the Horn of Africa.</a:t>
            </a:r>
          </a:p>
        </p:txBody>
      </p:sp>
      <p:pic>
        <p:nvPicPr>
          <p:cNvPr id="13314" name="Picture 2" descr="L:\Higher Education Editorial\Kaveney\Short, Human Geography, 2e\Supplements\Figure JPEGs\Chapter 09\Figure 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991" y="0"/>
            <a:ext cx="5571155" cy="54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726" y="296861"/>
            <a:ext cx="11582400" cy="777875"/>
          </a:xfrm>
        </p:spPr>
        <p:txBody>
          <a:bodyPr/>
          <a:lstStyle/>
          <a:p>
            <a:pPr>
              <a:tabLst>
                <a:tab pos="1485900" algn="l"/>
              </a:tabLst>
            </a:pPr>
            <a:r>
              <a:rPr lang="en-US" dirty="0"/>
              <a:t>International Migration</a:t>
            </a:r>
          </a:p>
        </p:txBody>
      </p:sp>
      <p:sp>
        <p:nvSpPr>
          <p:cNvPr id="5" name="Content Placeholder 4"/>
          <p:cNvSpPr>
            <a:spLocks noGrp="1"/>
          </p:cNvSpPr>
          <p:nvPr>
            <p:ph sz="quarter" idx="11"/>
          </p:nvPr>
        </p:nvSpPr>
        <p:spPr>
          <a:xfrm>
            <a:off x="17299" y="982746"/>
            <a:ext cx="12275253" cy="5418054"/>
          </a:xfrm>
        </p:spPr>
        <p:txBody>
          <a:bodyPr>
            <a:normAutofit/>
          </a:bodyPr>
          <a:lstStyle/>
          <a:p>
            <a:r>
              <a:rPr lang="en-US" dirty="0"/>
              <a:t>Characteristics</a:t>
            </a:r>
          </a:p>
          <a:p>
            <a:pPr lvl="1"/>
            <a:r>
              <a:rPr lang="en-US" dirty="0"/>
              <a:t>Voluntary forms</a:t>
            </a:r>
          </a:p>
          <a:p>
            <a:pPr lvl="1"/>
            <a:r>
              <a:rPr lang="en-US" dirty="0"/>
              <a:t>Half are women</a:t>
            </a:r>
          </a:p>
          <a:p>
            <a:pPr lvl="1"/>
            <a:r>
              <a:rPr lang="en-US" dirty="0"/>
              <a:t>Temporary migrants and </a:t>
            </a:r>
            <a:r>
              <a:rPr lang="en-US" b="1" dirty="0"/>
              <a:t>remittances </a:t>
            </a:r>
            <a:r>
              <a:rPr lang="en-US" dirty="0"/>
              <a:t>(guest workers)</a:t>
            </a:r>
          </a:p>
          <a:p>
            <a:pPr lvl="1"/>
            <a:r>
              <a:rPr lang="en-US" dirty="0"/>
              <a:t>Permanent migrants and cultural change</a:t>
            </a:r>
          </a:p>
          <a:p>
            <a:r>
              <a:rPr lang="en-US" dirty="0"/>
              <a:t>Push-and-pull factors</a:t>
            </a:r>
          </a:p>
          <a:p>
            <a:pPr lvl="1"/>
            <a:r>
              <a:rPr lang="en-US" dirty="0"/>
              <a:t>Countries respond with varying </a:t>
            </a:r>
            <a:r>
              <a:rPr lang="en-US" b="1" dirty="0"/>
              <a:t>immigration regimes</a:t>
            </a:r>
          </a:p>
          <a:p>
            <a:pPr lvl="2"/>
            <a:r>
              <a:rPr lang="en-US" dirty="0"/>
              <a:t>Brexit</a:t>
            </a:r>
          </a:p>
          <a:p>
            <a:pPr lvl="2"/>
            <a:r>
              <a:rPr lang="en-US" dirty="0"/>
              <a:t>European resistance to massive exodus of refugees from Syria</a:t>
            </a:r>
          </a:p>
        </p:txBody>
      </p:sp>
    </p:spTree>
    <p:extLst>
      <p:ext uri="{BB962C8B-B14F-4D97-AF65-F5344CB8AC3E}">
        <p14:creationId xmlns:p14="http://schemas.microsoft.com/office/powerpoint/2010/main" val="29805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85900" algn="l"/>
              </a:tabLst>
            </a:pPr>
            <a:r>
              <a:rPr lang="en-US" dirty="0"/>
              <a:t>International Migration</a:t>
            </a:r>
          </a:p>
        </p:txBody>
      </p:sp>
      <p:sp>
        <p:nvSpPr>
          <p:cNvPr id="5" name="Content Placeholder 4"/>
          <p:cNvSpPr>
            <a:spLocks noGrp="1"/>
          </p:cNvSpPr>
          <p:nvPr>
            <p:ph sz="quarter" idx="11"/>
          </p:nvPr>
        </p:nvSpPr>
        <p:spPr>
          <a:xfrm>
            <a:off x="304801" y="1224618"/>
            <a:ext cx="11774904" cy="5029200"/>
          </a:xfrm>
        </p:spPr>
        <p:txBody>
          <a:bodyPr>
            <a:normAutofit/>
          </a:bodyPr>
          <a:lstStyle/>
          <a:p>
            <a:r>
              <a:rPr lang="en-US" dirty="0"/>
              <a:t>Affects both origin and destination countries</a:t>
            </a:r>
          </a:p>
          <a:p>
            <a:endParaRPr lang="en-US" sz="2400" dirty="0"/>
          </a:p>
          <a:p>
            <a:r>
              <a:rPr lang="en-US" dirty="0"/>
              <a:t>Periods of increased globalization</a:t>
            </a:r>
          </a:p>
          <a:p>
            <a:pPr lvl="1"/>
            <a:r>
              <a:rPr lang="en-US" dirty="0"/>
              <a:t>US immigration history – not always welcoming to some</a:t>
            </a:r>
          </a:p>
          <a:p>
            <a:pPr lvl="1"/>
            <a:r>
              <a:rPr lang="en-US" dirty="0"/>
              <a:t>Substantial waves of international movement</a:t>
            </a:r>
          </a:p>
          <a:p>
            <a:pPr marL="457200" lvl="1" indent="0">
              <a:buNone/>
            </a:pPr>
            <a:endParaRPr lang="en-US" sz="2400" dirty="0"/>
          </a:p>
          <a:p>
            <a:r>
              <a:rPr lang="en-US" dirty="0"/>
              <a:t>Countries with very low foreign-born population – a prevalent attitude</a:t>
            </a:r>
          </a:p>
          <a:p>
            <a:pPr lvl="1"/>
            <a:r>
              <a:rPr lang="en-US" dirty="0"/>
              <a:t>Mixture of limits by opportunity or policy</a:t>
            </a:r>
          </a:p>
        </p:txBody>
      </p:sp>
    </p:spTree>
    <p:extLst>
      <p:ext uri="{BB962C8B-B14F-4D97-AF65-F5344CB8AC3E}">
        <p14:creationId xmlns:p14="http://schemas.microsoft.com/office/powerpoint/2010/main" val="179286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73" y="109355"/>
            <a:ext cx="11582400" cy="777875"/>
          </a:xfrm>
        </p:spPr>
        <p:txBody>
          <a:bodyPr/>
          <a:lstStyle/>
          <a:p>
            <a:r>
              <a:rPr lang="en-US" dirty="0"/>
              <a:t>International Migration</a:t>
            </a:r>
          </a:p>
        </p:txBody>
      </p:sp>
      <p:pic>
        <p:nvPicPr>
          <p:cNvPr id="14338" name="Picture 2" descr="L:\Higher Education Editorial\Kaveney\Short, Human Geography, 2e\Supplements\Figure JPEGs\Chapter 09\Figure 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3" y="777875"/>
            <a:ext cx="11159006" cy="6080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524000" y="5543550"/>
            <a:ext cx="9144000" cy="571500"/>
          </a:xfrm>
        </p:spPr>
        <p:txBody>
          <a:bodyPr/>
          <a:lstStyle/>
          <a:p>
            <a:pPr algn="ctr"/>
            <a:endParaRPr lang="en-US" dirty="0"/>
          </a:p>
        </p:txBody>
      </p:sp>
    </p:spTree>
    <p:extLst>
      <p:ext uri="{BB962C8B-B14F-4D97-AF65-F5344CB8AC3E}">
        <p14:creationId xmlns:p14="http://schemas.microsoft.com/office/powerpoint/2010/main" val="19466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85900" algn="l"/>
              </a:tabLst>
            </a:pPr>
            <a:r>
              <a:rPr lang="en-US" dirty="0"/>
              <a:t>International Migration</a:t>
            </a:r>
          </a:p>
        </p:txBody>
      </p:sp>
      <p:sp>
        <p:nvSpPr>
          <p:cNvPr id="5" name="Content Placeholder 4"/>
          <p:cNvSpPr>
            <a:spLocks noGrp="1"/>
          </p:cNvSpPr>
          <p:nvPr>
            <p:ph sz="quarter" idx="11"/>
          </p:nvPr>
        </p:nvSpPr>
        <p:spPr>
          <a:xfrm>
            <a:off x="177000" y="1149415"/>
            <a:ext cx="8281200" cy="5029200"/>
          </a:xfrm>
        </p:spPr>
        <p:txBody>
          <a:bodyPr>
            <a:normAutofit/>
          </a:bodyPr>
          <a:lstStyle/>
          <a:p>
            <a:r>
              <a:rPr lang="en-US" dirty="0"/>
              <a:t>Diverse experiences</a:t>
            </a:r>
          </a:p>
          <a:p>
            <a:pPr lvl="1"/>
            <a:r>
              <a:rPr lang="en-US" dirty="0"/>
              <a:t>Investors and </a:t>
            </a:r>
            <a:r>
              <a:rPr lang="en-US" b="1" dirty="0"/>
              <a:t>flight capital</a:t>
            </a:r>
          </a:p>
          <a:p>
            <a:pPr lvl="1"/>
            <a:r>
              <a:rPr lang="en-US" dirty="0"/>
              <a:t>Construction migrants</a:t>
            </a:r>
          </a:p>
          <a:p>
            <a:pPr lvl="1"/>
            <a:r>
              <a:rPr lang="en-US" dirty="0"/>
              <a:t>Expatriate communities</a:t>
            </a:r>
          </a:p>
          <a:p>
            <a:r>
              <a:rPr lang="en-US" dirty="0"/>
              <a:t>Gateway cities</a:t>
            </a:r>
          </a:p>
          <a:p>
            <a:pPr lvl="1"/>
            <a:r>
              <a:rPr lang="en-US" dirty="0"/>
              <a:t>Large portions of foreign-born</a:t>
            </a:r>
          </a:p>
          <a:p>
            <a:r>
              <a:rPr lang="en-US" dirty="0"/>
              <a:t>Global cities are places of:</a:t>
            </a:r>
          </a:p>
          <a:p>
            <a:pPr lvl="1"/>
            <a:r>
              <a:rPr lang="en-US" dirty="0"/>
              <a:t>Minority, </a:t>
            </a:r>
            <a:r>
              <a:rPr lang="en-US" b="1" dirty="0"/>
              <a:t>diasporic communities </a:t>
            </a:r>
            <a:r>
              <a:rPr lang="en-US" dirty="0"/>
              <a:t>and </a:t>
            </a:r>
            <a:r>
              <a:rPr lang="en-US" b="1" dirty="0"/>
              <a:t>hybrid identities</a:t>
            </a:r>
            <a:endParaRPr lang="en-US" dirty="0"/>
          </a:p>
        </p:txBody>
      </p:sp>
      <p:sp>
        <p:nvSpPr>
          <p:cNvPr id="7" name="Text Placeholder 6"/>
          <p:cNvSpPr>
            <a:spLocks noGrp="1"/>
          </p:cNvSpPr>
          <p:nvPr>
            <p:ph type="body" sz="quarter" idx="13"/>
          </p:nvPr>
        </p:nvSpPr>
        <p:spPr>
          <a:xfrm>
            <a:off x="8567773" y="5344798"/>
            <a:ext cx="4085439" cy="942975"/>
          </a:xfrm>
        </p:spPr>
        <p:txBody>
          <a:bodyPr/>
          <a:lstStyle/>
          <a:p>
            <a:r>
              <a:rPr lang="en-US" dirty="0"/>
              <a:t>Ethnic homogeneity in Seoul, South Korea.</a:t>
            </a:r>
          </a:p>
        </p:txBody>
      </p:sp>
      <p:pic>
        <p:nvPicPr>
          <p:cNvPr id="15362" name="Picture 2" descr="L:\Higher Education Editorial\Kaveney\Short, Human Geography, 2e\Supplements\Figure JPEGs\Chapter 09\Figure 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904" y="561537"/>
            <a:ext cx="3192783" cy="479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2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04799" y="1143000"/>
            <a:ext cx="11582399" cy="5029200"/>
          </a:xfrm>
        </p:spPr>
        <p:txBody>
          <a:bodyPr>
            <a:normAutofit fontScale="92500" lnSpcReduction="10000"/>
          </a:bodyPr>
          <a:lstStyle/>
          <a:p>
            <a:pPr marL="0" indent="0">
              <a:buNone/>
            </a:pPr>
            <a:r>
              <a:rPr lang="en-US" u="sng" dirty="0"/>
              <a:t>RAVENSTEIN’S LAWS OF MIGRATION</a:t>
            </a:r>
          </a:p>
          <a:p>
            <a:r>
              <a:rPr lang="en-US" dirty="0"/>
              <a:t>Generalizations of a particular time and context</a:t>
            </a:r>
          </a:p>
          <a:p>
            <a:pPr marL="971550" lvl="1" indent="-514350">
              <a:buFont typeface="+mj-lt"/>
              <a:buAutoNum type="arabicPeriod"/>
            </a:pPr>
            <a:r>
              <a:rPr lang="en-US" dirty="0"/>
              <a:t>Most migrants move only a short distance, towards the nearest city.</a:t>
            </a:r>
          </a:p>
          <a:p>
            <a:pPr marL="971550" lvl="1" indent="-514350">
              <a:buFont typeface="+mj-lt"/>
              <a:buAutoNum type="arabicPeriod"/>
            </a:pPr>
            <a:r>
              <a:rPr lang="en-US" dirty="0"/>
              <a:t>Migration is stepped. Growing cities attract migrants from nearby rural areas, which then draw migrants from more distant areas.</a:t>
            </a:r>
          </a:p>
          <a:p>
            <a:pPr marL="971550" lvl="1" indent="-514350">
              <a:buFont typeface="+mj-lt"/>
              <a:buAutoNum type="arabicPeriod"/>
            </a:pPr>
            <a:r>
              <a:rPr lang="en-US" dirty="0"/>
              <a:t>Each current of migration produces a countercurrent.</a:t>
            </a:r>
          </a:p>
          <a:p>
            <a:pPr marL="971550" lvl="1" indent="-514350">
              <a:buFont typeface="+mj-lt"/>
              <a:buAutoNum type="arabicPeriod"/>
            </a:pPr>
            <a:r>
              <a:rPr lang="en-US" dirty="0"/>
              <a:t>Long-distance migrants tend to move to major cities.</a:t>
            </a:r>
          </a:p>
          <a:p>
            <a:pPr marL="971550" lvl="1" indent="-514350">
              <a:buFont typeface="+mj-lt"/>
              <a:buAutoNum type="arabicPeriod"/>
            </a:pPr>
            <a:r>
              <a:rPr lang="en-US" dirty="0"/>
              <a:t>Rural people have higher propensity to migrate than urban people.</a:t>
            </a:r>
          </a:p>
          <a:p>
            <a:pPr marL="971550" lvl="1" indent="-514350">
              <a:buFont typeface="+mj-lt"/>
              <a:buAutoNum type="arabicPeriod"/>
            </a:pPr>
            <a:r>
              <a:rPr lang="en-US" dirty="0"/>
              <a:t>Women have higher propensity than men to migrate within countries, and more men tend to move internationally.</a:t>
            </a:r>
          </a:p>
          <a:p>
            <a:pPr marL="971550" lvl="1" indent="-514350">
              <a:buFont typeface="+mj-lt"/>
              <a:buAutoNum type="arabicPeriod"/>
            </a:pPr>
            <a:r>
              <a:rPr lang="en-US" b="1" dirty="0">
                <a:solidFill>
                  <a:srgbClr val="FF0000"/>
                </a:solidFill>
              </a:rPr>
              <a:t>Migration is driven in largest part by economic forces</a:t>
            </a:r>
            <a:r>
              <a:rPr lang="en-US" dirty="0"/>
              <a:t>.</a:t>
            </a:r>
          </a:p>
        </p:txBody>
      </p:sp>
      <p:sp>
        <p:nvSpPr>
          <p:cNvPr id="4" name="Title 3"/>
          <p:cNvSpPr>
            <a:spLocks noGrp="1"/>
          </p:cNvSpPr>
          <p:nvPr>
            <p:ph type="title"/>
          </p:nvPr>
        </p:nvSpPr>
        <p:spPr/>
        <p:txBody>
          <a:bodyPr/>
          <a:lstStyle/>
          <a:p>
            <a:pPr>
              <a:tabLst>
                <a:tab pos="1485900" algn="l"/>
              </a:tabLst>
            </a:pPr>
            <a:r>
              <a:rPr lang="en-US" dirty="0"/>
              <a:t>Models of Population Movement</a:t>
            </a:r>
          </a:p>
        </p:txBody>
      </p:sp>
    </p:spTree>
    <p:extLst>
      <p:ext uri="{BB962C8B-B14F-4D97-AF65-F5344CB8AC3E}">
        <p14:creationId xmlns:p14="http://schemas.microsoft.com/office/powerpoint/2010/main" val="179667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85900" algn="l"/>
              </a:tabLst>
            </a:pPr>
            <a:r>
              <a:rPr lang="en-US" dirty="0"/>
              <a:t>Models of Population Movement</a:t>
            </a:r>
          </a:p>
        </p:txBody>
      </p:sp>
      <p:sp>
        <p:nvSpPr>
          <p:cNvPr id="5" name="Content Placeholder 4"/>
          <p:cNvSpPr>
            <a:spLocks noGrp="1"/>
          </p:cNvSpPr>
          <p:nvPr>
            <p:ph sz="quarter" idx="11"/>
          </p:nvPr>
        </p:nvSpPr>
        <p:spPr>
          <a:xfrm>
            <a:off x="157368" y="1019262"/>
            <a:ext cx="4343400" cy="5029200"/>
          </a:xfrm>
        </p:spPr>
        <p:txBody>
          <a:bodyPr>
            <a:normAutofit fontScale="92500" lnSpcReduction="10000"/>
          </a:bodyPr>
          <a:lstStyle/>
          <a:p>
            <a:r>
              <a:rPr lang="en-US" sz="2800" dirty="0"/>
              <a:t>Gravity models</a:t>
            </a:r>
          </a:p>
          <a:p>
            <a:pPr lvl="1"/>
            <a:r>
              <a:rPr lang="en-US" sz="2400" dirty="0"/>
              <a:t>Movement related to population size and distance between areas</a:t>
            </a:r>
          </a:p>
          <a:p>
            <a:pPr lvl="1"/>
            <a:r>
              <a:rPr lang="en-US" sz="2400" dirty="0"/>
              <a:t>Space-time is warped and full of </a:t>
            </a:r>
            <a:r>
              <a:rPr lang="en-US" sz="2400" b="1" dirty="0"/>
              <a:t>intervening opportunities</a:t>
            </a:r>
            <a:endParaRPr lang="en-US" sz="2400" dirty="0"/>
          </a:p>
          <a:p>
            <a:r>
              <a:rPr lang="en-US" sz="2800" dirty="0"/>
              <a:t>Lee’s Push-Pull Model</a:t>
            </a:r>
          </a:p>
          <a:p>
            <a:pPr lvl="1"/>
            <a:r>
              <a:rPr lang="en-US" sz="2400" dirty="0"/>
              <a:t>Origin and destination areas have range of factors</a:t>
            </a:r>
          </a:p>
          <a:p>
            <a:pPr lvl="1"/>
            <a:r>
              <a:rPr lang="en-US" sz="2400" dirty="0"/>
              <a:t>Case of the </a:t>
            </a:r>
            <a:r>
              <a:rPr lang="en-US" sz="2400" b="1" dirty="0"/>
              <a:t>Great Migration</a:t>
            </a:r>
            <a:r>
              <a:rPr lang="en-US" sz="2400" dirty="0"/>
              <a:t> in the US</a:t>
            </a:r>
          </a:p>
          <a:p>
            <a:pPr lvl="1"/>
            <a:r>
              <a:rPr lang="en-US" sz="2400" dirty="0"/>
              <a:t>People’s strong affect to friends and relatives explains existence of </a:t>
            </a:r>
            <a:r>
              <a:rPr lang="en-US" sz="2400" b="1" dirty="0"/>
              <a:t>chain migration</a:t>
            </a:r>
            <a:endParaRPr lang="en-US" sz="2400" dirty="0"/>
          </a:p>
        </p:txBody>
      </p:sp>
      <p:sp>
        <p:nvSpPr>
          <p:cNvPr id="7" name="Text Placeholder 6"/>
          <p:cNvSpPr>
            <a:spLocks noGrp="1"/>
          </p:cNvSpPr>
          <p:nvPr>
            <p:ph type="body" sz="quarter" idx="13"/>
          </p:nvPr>
        </p:nvSpPr>
        <p:spPr>
          <a:xfrm>
            <a:off x="5005137" y="5270586"/>
            <a:ext cx="7029495" cy="777875"/>
          </a:xfrm>
        </p:spPr>
        <p:txBody>
          <a:bodyPr/>
          <a:lstStyle/>
          <a:p>
            <a:r>
              <a:rPr lang="en-US" dirty="0"/>
              <a:t>Lee’s push-pull model refers to specific forces between origins and destinations.</a:t>
            </a:r>
          </a:p>
        </p:txBody>
      </p:sp>
      <p:pic>
        <p:nvPicPr>
          <p:cNvPr id="16386" name="Picture 2" descr="L:\Higher Education Editorial\Kaveney\Short, Human Geography, 2e\Supplements\Figure JPEGs\Chapter 09\Figure 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358" y="1575992"/>
            <a:ext cx="7528642" cy="29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34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World Population</a:t>
            </a:r>
          </a:p>
        </p:txBody>
      </p:sp>
      <p:sp>
        <p:nvSpPr>
          <p:cNvPr id="5" name="Content Placeholder 4"/>
          <p:cNvSpPr>
            <a:spLocks noGrp="1"/>
          </p:cNvSpPr>
          <p:nvPr>
            <p:ph sz="quarter" idx="11"/>
          </p:nvPr>
        </p:nvSpPr>
        <p:spPr/>
        <p:txBody>
          <a:bodyPr/>
          <a:lstStyle/>
          <a:p>
            <a:r>
              <a:rPr lang="en-US" dirty="0"/>
              <a:t>Close to 7.5 billion</a:t>
            </a:r>
          </a:p>
          <a:p>
            <a:r>
              <a:rPr lang="en-US" dirty="0"/>
              <a:t>Distribution</a:t>
            </a:r>
          </a:p>
          <a:p>
            <a:pPr lvl="1"/>
            <a:r>
              <a:rPr lang="en-US" dirty="0"/>
              <a:t>Landmass </a:t>
            </a:r>
          </a:p>
          <a:p>
            <a:pPr lvl="1"/>
            <a:r>
              <a:rPr lang="en-US" dirty="0"/>
              <a:t>Northern mid-latitudes concentration</a:t>
            </a:r>
          </a:p>
          <a:p>
            <a:pPr lvl="1"/>
            <a:r>
              <a:rPr lang="en-US" dirty="0"/>
              <a:t>Reflects our historical reliance on agriculture</a:t>
            </a:r>
          </a:p>
          <a:p>
            <a:pPr lvl="1"/>
            <a:r>
              <a:rPr lang="en-US" dirty="0"/>
              <a:t>Currently population concentrated in industrial areas</a:t>
            </a:r>
          </a:p>
        </p:txBody>
      </p:sp>
      <p:sp>
        <p:nvSpPr>
          <p:cNvPr id="7" name="Text Placeholder 6"/>
          <p:cNvSpPr>
            <a:spLocks noGrp="1"/>
          </p:cNvSpPr>
          <p:nvPr>
            <p:ph type="body" sz="quarter" idx="13"/>
          </p:nvPr>
        </p:nvSpPr>
        <p:spPr>
          <a:xfrm>
            <a:off x="1263317" y="6316579"/>
            <a:ext cx="10928684" cy="541420"/>
          </a:xfrm>
        </p:spPr>
        <p:txBody>
          <a:bodyPr/>
          <a:lstStyle/>
          <a:p>
            <a:r>
              <a:rPr lang="en-US" dirty="0">
                <a:solidFill>
                  <a:schemeClr val="bg1"/>
                </a:solidFill>
              </a:rPr>
              <a:t>Global distribution of population (courtesy of Bill Rankin, www.radicalcartography.net).</a:t>
            </a:r>
          </a:p>
        </p:txBody>
      </p:sp>
      <p:pic>
        <p:nvPicPr>
          <p:cNvPr id="8" name="Picture 2" descr="L:\Higher Education Editorial\Kaveney\Short, Human Geography, 2e\Supplements\Figure JPEGs\Chapter 09\Figure 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554" y="-31581"/>
            <a:ext cx="6036176" cy="607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a:t>
            </a:r>
            <a:r>
              <a:rPr lang="en-US" dirty="0" err="1"/>
              <a:t>Zelinsky</a:t>
            </a:r>
            <a:r>
              <a:rPr lang="en-US" dirty="0"/>
              <a:t> and Metz Models</a:t>
            </a:r>
          </a:p>
        </p:txBody>
      </p:sp>
      <p:sp>
        <p:nvSpPr>
          <p:cNvPr id="7" name="Content Placeholder 6"/>
          <p:cNvSpPr>
            <a:spLocks noGrp="1"/>
          </p:cNvSpPr>
          <p:nvPr>
            <p:ph sz="quarter" idx="11"/>
          </p:nvPr>
        </p:nvSpPr>
        <p:spPr>
          <a:xfrm>
            <a:off x="304800" y="1143000"/>
            <a:ext cx="11750842" cy="4800600"/>
          </a:xfrm>
          <a:noFill/>
        </p:spPr>
        <p:txBody>
          <a:bodyPr>
            <a:normAutofit/>
          </a:bodyPr>
          <a:lstStyle/>
          <a:p>
            <a:r>
              <a:rPr lang="en-US" dirty="0"/>
              <a:t>Transition model for mobility</a:t>
            </a:r>
          </a:p>
          <a:p>
            <a:pPr lvl="1"/>
            <a:r>
              <a:rPr lang="en-US" dirty="0"/>
              <a:t>Technology’s impacts</a:t>
            </a:r>
          </a:p>
          <a:p>
            <a:r>
              <a:rPr lang="en-US" b="1" dirty="0" err="1"/>
              <a:t>Zelinsky</a:t>
            </a:r>
            <a:r>
              <a:rPr lang="en-US" b="1" dirty="0"/>
              <a:t> Model</a:t>
            </a:r>
          </a:p>
          <a:p>
            <a:pPr lvl="1"/>
            <a:r>
              <a:rPr lang="en-US" dirty="0"/>
              <a:t>3 phases of increasing residential mobility</a:t>
            </a:r>
          </a:p>
          <a:p>
            <a:r>
              <a:rPr lang="en-US" b="1" dirty="0"/>
              <a:t>Metz model</a:t>
            </a:r>
          </a:p>
          <a:p>
            <a:pPr lvl="1"/>
            <a:r>
              <a:rPr lang="en-US" dirty="0"/>
              <a:t>4 eras start with hunter-gatherers and ends with “peak car” areas</a:t>
            </a:r>
          </a:p>
        </p:txBody>
      </p:sp>
    </p:spTree>
    <p:extLst>
      <p:ext uri="{BB962C8B-B14F-4D97-AF65-F5344CB8AC3E}">
        <p14:creationId xmlns:p14="http://schemas.microsoft.com/office/powerpoint/2010/main" val="382778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0" y="1143000"/>
            <a:ext cx="12192000" cy="5029200"/>
          </a:xfrm>
        </p:spPr>
        <p:txBody>
          <a:bodyPr>
            <a:noAutofit/>
          </a:bodyPr>
          <a:lstStyle/>
          <a:p>
            <a:pPr lvl="0"/>
            <a:r>
              <a:rPr lang="en-US" sz="2400" dirty="0"/>
              <a:t>Bulk of the world’s population is in the Northern Hemisphere, centered on the Tropic of Cancer. It is distributed and demarcated in cultural, political, and economic space.</a:t>
            </a:r>
          </a:p>
          <a:p>
            <a:pPr lvl="0"/>
            <a:r>
              <a:rPr lang="en-US" sz="2400" dirty="0"/>
              <a:t>More than a third of the world’s population lives in just 2 countries, China and India. Half live in just 6 countries. The 10 largest countries contain almost 58 percent of world population.</a:t>
            </a:r>
          </a:p>
          <a:p>
            <a:pPr lvl="0"/>
            <a:r>
              <a:rPr lang="en-US" sz="2400" dirty="0"/>
              <a:t>Population size is an important element of national power. Very small countries tend to wield less power than larger countries.</a:t>
            </a:r>
          </a:p>
          <a:p>
            <a:pPr lvl="0"/>
            <a:r>
              <a:rPr lang="en-US" sz="2400" dirty="0"/>
              <a:t>Population distribution often connects with national imaginaries.</a:t>
            </a:r>
          </a:p>
          <a:p>
            <a:pPr lvl="0"/>
            <a:r>
              <a:rPr lang="en-US" sz="2400" dirty="0"/>
              <a:t>There are disparities between population distribution and political representation in a number of countries across the globe, including in the major global powers of Japan and the US.</a:t>
            </a:r>
          </a:p>
        </p:txBody>
      </p:sp>
    </p:spTree>
    <p:extLst>
      <p:ext uri="{BB962C8B-B14F-4D97-AF65-F5344CB8AC3E}">
        <p14:creationId xmlns:p14="http://schemas.microsoft.com/office/powerpoint/2010/main" val="277678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400" dirty="0"/>
              <a:t>As cumulative causation, movement of people to areas of greater economic opportunity can widen regional disparities.</a:t>
            </a:r>
          </a:p>
          <a:p>
            <a:pPr lvl="0"/>
            <a:r>
              <a:rPr lang="en-US" sz="2400" dirty="0"/>
              <a:t>Gender roles in an economy vary over time and space, partly influenced by rarely stable and unfixed gender identities.</a:t>
            </a:r>
          </a:p>
          <a:p>
            <a:pPr lvl="0"/>
            <a:r>
              <a:rPr lang="en-US" sz="2400" dirty="0"/>
              <a:t>Although there are definitive biological definitions for various ages, what it means to be at different stages in life varies across the world and throughout history.</a:t>
            </a:r>
          </a:p>
          <a:p>
            <a:pPr lvl="0"/>
            <a:r>
              <a:rPr lang="en-US" sz="2400" dirty="0"/>
              <a:t>Race and ethnicity are neither natural categories nor are they unchanging. The very definitions of race and ethnicity are social constructions, not biological processes.</a:t>
            </a:r>
          </a:p>
          <a:p>
            <a:pPr lvl="0"/>
            <a:endParaRPr lang="en-US" sz="2400" dirty="0"/>
          </a:p>
        </p:txBody>
      </p:sp>
    </p:spTree>
    <p:extLst>
      <p:ext uri="{BB962C8B-B14F-4D97-AF65-F5344CB8AC3E}">
        <p14:creationId xmlns:p14="http://schemas.microsoft.com/office/powerpoint/2010/main" val="2416079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pPr lvl="0"/>
            <a:r>
              <a:rPr lang="en-US" sz="2400" dirty="0"/>
              <a:t>Population movement takes place on daily, weekly, seasonal, and annual basis in circular and noncircular patterns, sometimes involving permanent relocations.  Sometimes people are forced to move, as was the case in the slave trade. Today political conflict and lack of economic opportunities drive forced movement. </a:t>
            </a:r>
          </a:p>
          <a:p>
            <a:pPr lvl="0"/>
            <a:r>
              <a:rPr lang="en-US" sz="2400" dirty="0"/>
              <a:t>International migration channels are often routed very largely, although not exclusively, through major metropolitan areas known as gateway cities. Examples include New York, Amsterdam, Dublin</a:t>
            </a:r>
            <a:r>
              <a:rPr lang="en-US" sz="2400"/>
              <a:t>, Washington </a:t>
            </a:r>
            <a:r>
              <a:rPr lang="en-US" sz="2400" dirty="0"/>
              <a:t>DC, and Riyadh.</a:t>
            </a:r>
          </a:p>
          <a:p>
            <a:r>
              <a:rPr lang="en-US" sz="2400" dirty="0"/>
              <a:t>There are numerous models of population movement: </a:t>
            </a:r>
            <a:r>
              <a:rPr lang="en-US" sz="2400" dirty="0" err="1"/>
              <a:t>Ravenstein’s</a:t>
            </a:r>
            <a:r>
              <a:rPr lang="en-US" sz="2400" dirty="0"/>
              <a:t> model; the gravity models that focus on size and distance between places; and Lee’s push-pull model, which focuses on a comparative assessment between locations.</a:t>
            </a:r>
          </a:p>
        </p:txBody>
      </p:sp>
    </p:spTree>
    <p:extLst>
      <p:ext uri="{BB962C8B-B14F-4D97-AF65-F5344CB8AC3E}">
        <p14:creationId xmlns:p14="http://schemas.microsoft.com/office/powerpoint/2010/main" val="182102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4C7F11-3FE0-47C9-9427-D5E3781B466F}"/>
              </a:ext>
            </a:extLst>
          </p:cNvPr>
          <p:cNvSpPr>
            <a:spLocks noGrp="1"/>
          </p:cNvSpPr>
          <p:nvPr>
            <p:ph type="title"/>
          </p:nvPr>
        </p:nvSpPr>
        <p:spPr>
          <a:xfrm>
            <a:off x="304800" y="365126"/>
            <a:ext cx="5013158" cy="1559927"/>
          </a:xfrm>
        </p:spPr>
        <p:txBody>
          <a:bodyPr>
            <a:normAutofit/>
          </a:bodyPr>
          <a:lstStyle/>
          <a:p>
            <a:r>
              <a:rPr lang="en-US" dirty="0"/>
              <a:t>Basic Distribution of World Population</a:t>
            </a:r>
          </a:p>
        </p:txBody>
      </p:sp>
      <p:sp>
        <p:nvSpPr>
          <p:cNvPr id="10" name="Text Placeholder 9">
            <a:extLst>
              <a:ext uri="{FF2B5EF4-FFF2-40B4-BE49-F238E27FC236}">
                <a16:creationId xmlns:a16="http://schemas.microsoft.com/office/drawing/2014/main" id="{69B89A13-B7E9-4AC8-939B-3B090D3392C9}"/>
              </a:ext>
            </a:extLst>
          </p:cNvPr>
          <p:cNvSpPr>
            <a:spLocks noGrp="1"/>
          </p:cNvSpPr>
          <p:nvPr>
            <p:ph type="body" sz="quarter" idx="13"/>
          </p:nvPr>
        </p:nvSpPr>
        <p:spPr>
          <a:xfrm>
            <a:off x="156007" y="4539115"/>
            <a:ext cx="3745950" cy="1371600"/>
          </a:xfrm>
        </p:spPr>
        <p:txBody>
          <a:bodyPr/>
          <a:lstStyle/>
          <a:p>
            <a:r>
              <a:rPr lang="en-US" dirty="0"/>
              <a:t>Global distribution of population (courtesy of Bill Rankin, www.radicalcartography.net).</a:t>
            </a:r>
          </a:p>
          <a:p>
            <a:endParaRPr lang="en-US" dirty="0"/>
          </a:p>
        </p:txBody>
      </p:sp>
      <p:pic>
        <p:nvPicPr>
          <p:cNvPr id="2050" name="Picture 2" descr="L:\Higher Education Editorial\Kaveney\Short, Human Geography, 2e\Supplements\Figure JPEGs\Chapter 09\Figure 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971" y="26928"/>
            <a:ext cx="6791402" cy="6831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ED579E-01B0-4727-AD5E-88E1D3912E3A}"/>
              </a:ext>
            </a:extLst>
          </p:cNvPr>
          <p:cNvSpPr txBox="1"/>
          <p:nvPr/>
        </p:nvSpPr>
        <p:spPr>
          <a:xfrm>
            <a:off x="577516" y="2201779"/>
            <a:ext cx="4463716" cy="1200329"/>
          </a:xfrm>
          <a:prstGeom prst="rect">
            <a:avLst/>
          </a:prstGeom>
          <a:noFill/>
        </p:spPr>
        <p:txBody>
          <a:bodyPr wrap="square" rtlCol="0">
            <a:spAutoFit/>
          </a:bodyPr>
          <a:lstStyle/>
          <a:p>
            <a:r>
              <a:rPr lang="en-US" sz="2400" b="1" dirty="0"/>
              <a:t>More than 50% of the world population is considered to be living in urban areas</a:t>
            </a:r>
          </a:p>
        </p:txBody>
      </p:sp>
    </p:spTree>
    <p:extLst>
      <p:ext uri="{BB962C8B-B14F-4D97-AF65-F5344CB8AC3E}">
        <p14:creationId xmlns:p14="http://schemas.microsoft.com/office/powerpoint/2010/main" val="47630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3148" y="155011"/>
            <a:ext cx="9849853" cy="777875"/>
          </a:xfrm>
        </p:spPr>
        <p:txBody>
          <a:bodyPr/>
          <a:lstStyle/>
          <a:p>
            <a:r>
              <a:rPr lang="en-US" dirty="0"/>
              <a:t>The Distribution of Population</a:t>
            </a:r>
          </a:p>
        </p:txBody>
      </p:sp>
      <p:sp>
        <p:nvSpPr>
          <p:cNvPr id="5" name="Content Placeholder 4"/>
          <p:cNvSpPr>
            <a:spLocks noGrp="1"/>
          </p:cNvSpPr>
          <p:nvPr>
            <p:ph sz="quarter" idx="11"/>
          </p:nvPr>
        </p:nvSpPr>
        <p:spPr>
          <a:xfrm>
            <a:off x="0" y="1318727"/>
            <a:ext cx="4343400" cy="5029200"/>
          </a:xfrm>
        </p:spPr>
        <p:txBody>
          <a:bodyPr>
            <a:normAutofit fontScale="92500" lnSpcReduction="20000"/>
          </a:bodyPr>
          <a:lstStyle/>
          <a:p>
            <a:r>
              <a:rPr lang="en-US" dirty="0"/>
              <a:t>Variant of </a:t>
            </a:r>
            <a:r>
              <a:rPr lang="en-US" b="1" dirty="0"/>
              <a:t>Tobler’s Law</a:t>
            </a:r>
            <a:r>
              <a:rPr lang="en-US" dirty="0"/>
              <a:t>: who you are depends on where you are</a:t>
            </a:r>
          </a:p>
          <a:p>
            <a:pPr lvl="1"/>
            <a:r>
              <a:rPr lang="en-US" dirty="0"/>
              <a:t>International differences</a:t>
            </a:r>
          </a:p>
          <a:p>
            <a:pPr lvl="1"/>
            <a:r>
              <a:rPr lang="en-US" dirty="0"/>
              <a:t>Population and power</a:t>
            </a:r>
          </a:p>
          <a:p>
            <a:r>
              <a:rPr lang="en-US" dirty="0"/>
              <a:t>Advantages and disadvantages</a:t>
            </a:r>
          </a:p>
          <a:p>
            <a:pPr lvl="1"/>
            <a:r>
              <a:rPr lang="en-US" dirty="0"/>
              <a:t>Large countries have greater weight, but less national coherence</a:t>
            </a:r>
          </a:p>
          <a:p>
            <a:pPr lvl="1"/>
            <a:r>
              <a:rPr lang="en-US" dirty="0"/>
              <a:t>Small countries have homogeneity, but are more vulnerable</a:t>
            </a:r>
          </a:p>
          <a:p>
            <a:pPr lvl="1"/>
            <a:endParaRPr lang="en-US" dirty="0"/>
          </a:p>
        </p:txBody>
      </p:sp>
      <p:sp>
        <p:nvSpPr>
          <p:cNvPr id="7" name="Text Placeholder 6"/>
          <p:cNvSpPr>
            <a:spLocks noGrp="1"/>
          </p:cNvSpPr>
          <p:nvPr>
            <p:ph type="body" sz="quarter" idx="13"/>
          </p:nvPr>
        </p:nvSpPr>
        <p:spPr>
          <a:xfrm>
            <a:off x="6584548" y="6340772"/>
            <a:ext cx="4471332" cy="517228"/>
          </a:xfrm>
        </p:spPr>
        <p:txBody>
          <a:bodyPr/>
          <a:lstStyle/>
          <a:p>
            <a:pPr algn="ctr"/>
            <a:r>
              <a:rPr lang="en-US" dirty="0">
                <a:solidFill>
                  <a:schemeClr val="bg1"/>
                </a:solidFill>
              </a:rPr>
              <a:t>Population distribution by country.</a:t>
            </a:r>
          </a:p>
        </p:txBody>
      </p:sp>
      <p:pic>
        <p:nvPicPr>
          <p:cNvPr id="3074" name="Picture 2" descr="L:\Higher Education Editorial\Kaveney\Short, Human Geography, 2e\Supplements\Figure JPEGs\Chapter 09\Figure 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242" y="914032"/>
            <a:ext cx="6765758" cy="540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Higher Education Editorial\Kaveney\Short, Human Geography, 2e\Supplements\Figure JPEGs\Chapter 09\Figure 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073" y="0"/>
            <a:ext cx="8073927" cy="55283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The Distribution of Population</a:t>
            </a:r>
          </a:p>
        </p:txBody>
      </p:sp>
      <p:sp>
        <p:nvSpPr>
          <p:cNvPr id="5" name="Content Placeholder 4"/>
          <p:cNvSpPr>
            <a:spLocks noGrp="1"/>
          </p:cNvSpPr>
          <p:nvPr>
            <p:ph sz="quarter" idx="11"/>
          </p:nvPr>
        </p:nvSpPr>
        <p:spPr>
          <a:xfrm>
            <a:off x="0" y="1143001"/>
            <a:ext cx="4343400" cy="5029200"/>
          </a:xfrm>
        </p:spPr>
        <p:txBody>
          <a:bodyPr/>
          <a:lstStyle/>
          <a:p>
            <a:r>
              <a:rPr lang="en-US" b="1" dirty="0"/>
              <a:t>National imaginaries</a:t>
            </a:r>
          </a:p>
          <a:p>
            <a:pPr lvl="1"/>
            <a:r>
              <a:rPr lang="en-US" dirty="0"/>
              <a:t>Refer to spatial nature and representation of the nation state </a:t>
            </a:r>
          </a:p>
          <a:p>
            <a:r>
              <a:rPr lang="en-US" dirty="0"/>
              <a:t>Difference in demographic reality and political representation</a:t>
            </a:r>
          </a:p>
          <a:p>
            <a:pPr lvl="1"/>
            <a:r>
              <a:rPr lang="en-US" dirty="0"/>
              <a:t>US Senate and House</a:t>
            </a:r>
          </a:p>
          <a:p>
            <a:pPr lvl="1"/>
            <a:r>
              <a:rPr lang="en-US" dirty="0"/>
              <a:t>Other countries</a:t>
            </a:r>
          </a:p>
        </p:txBody>
      </p:sp>
      <p:sp>
        <p:nvSpPr>
          <p:cNvPr id="7" name="Text Placeholder 6"/>
          <p:cNvSpPr>
            <a:spLocks noGrp="1"/>
          </p:cNvSpPr>
          <p:nvPr>
            <p:ph type="body" sz="quarter" idx="13"/>
          </p:nvPr>
        </p:nvSpPr>
        <p:spPr>
          <a:xfrm>
            <a:off x="4463716" y="5721471"/>
            <a:ext cx="7303168" cy="901460"/>
          </a:xfrm>
        </p:spPr>
        <p:txBody>
          <a:bodyPr/>
          <a:lstStyle/>
          <a:p>
            <a:pPr algn="ctr"/>
            <a:r>
              <a:rPr lang="en-US" dirty="0"/>
              <a:t>Population map of USA shows its metropolitan nature.</a:t>
            </a:r>
          </a:p>
        </p:txBody>
      </p:sp>
    </p:spTree>
    <p:extLst>
      <p:ext uri="{BB962C8B-B14F-4D97-AF65-F5344CB8AC3E}">
        <p14:creationId xmlns:p14="http://schemas.microsoft.com/office/powerpoint/2010/main" val="200281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0284" y="148547"/>
            <a:ext cx="11582400" cy="777875"/>
          </a:xfrm>
        </p:spPr>
        <p:txBody>
          <a:bodyPr>
            <a:noAutofit/>
          </a:bodyPr>
          <a:lstStyle/>
          <a:p>
            <a:r>
              <a:rPr lang="en-US" sz="2800" dirty="0"/>
              <a:t>Population and Political Representation in the US Senate</a:t>
            </a:r>
          </a:p>
        </p:txBody>
      </p:sp>
      <p:sp>
        <p:nvSpPr>
          <p:cNvPr id="8" name="Text Placeholder 7"/>
          <p:cNvSpPr>
            <a:spLocks noGrp="1"/>
          </p:cNvSpPr>
          <p:nvPr>
            <p:ph type="body" sz="quarter" idx="13"/>
          </p:nvPr>
        </p:nvSpPr>
        <p:spPr>
          <a:xfrm>
            <a:off x="1786070" y="4706830"/>
            <a:ext cx="8379229" cy="516596"/>
          </a:xfrm>
        </p:spPr>
        <p:txBody>
          <a:bodyPr/>
          <a:lstStyle/>
          <a:p>
            <a:pPr algn="ctr"/>
            <a:r>
              <a:rPr lang="en-US" dirty="0"/>
              <a:t>Shows the disparity between the top most populous states.</a:t>
            </a:r>
          </a:p>
        </p:txBody>
      </p:sp>
      <p:pic>
        <p:nvPicPr>
          <p:cNvPr id="5122" name="Picture 2" descr="L:\Higher Education Editorial\Kaveney\Short, Human Geography, 2e\Supplements\Figure JPEGs\Chapter 09\Table 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787972"/>
            <a:ext cx="12192000" cy="39188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313" y="391777"/>
            <a:ext cx="1694577" cy="584775"/>
          </a:xfrm>
          <a:prstGeom prst="rect">
            <a:avLst/>
          </a:prstGeom>
          <a:noFill/>
        </p:spPr>
        <p:txBody>
          <a:bodyPr wrap="square" rtlCol="0">
            <a:spAutoFit/>
          </a:bodyPr>
          <a:lstStyle/>
          <a:p>
            <a:r>
              <a:rPr lang="en-US" sz="3200" dirty="0"/>
              <a:t>Table 9.1</a:t>
            </a:r>
          </a:p>
        </p:txBody>
      </p:sp>
      <p:sp>
        <p:nvSpPr>
          <p:cNvPr id="2" name="TextBox 1">
            <a:extLst>
              <a:ext uri="{FF2B5EF4-FFF2-40B4-BE49-F238E27FC236}">
                <a16:creationId xmlns:a16="http://schemas.microsoft.com/office/drawing/2014/main" id="{27026340-ED2F-4B64-AAC3-8D95812BA341}"/>
              </a:ext>
            </a:extLst>
          </p:cNvPr>
          <p:cNvSpPr txBox="1"/>
          <p:nvPr/>
        </p:nvSpPr>
        <p:spPr>
          <a:xfrm>
            <a:off x="84221" y="5486400"/>
            <a:ext cx="12103768" cy="523220"/>
          </a:xfrm>
          <a:prstGeom prst="rect">
            <a:avLst/>
          </a:prstGeom>
          <a:noFill/>
        </p:spPr>
        <p:txBody>
          <a:bodyPr wrap="square" rtlCol="0">
            <a:spAutoFit/>
          </a:bodyPr>
          <a:lstStyle/>
          <a:p>
            <a:r>
              <a:rPr lang="en-US" sz="2800" b="1" dirty="0"/>
              <a:t>The House of Representatives is apportioned on the basis of population</a:t>
            </a:r>
          </a:p>
        </p:txBody>
      </p:sp>
    </p:spTree>
    <p:extLst>
      <p:ext uri="{BB962C8B-B14F-4D97-AF65-F5344CB8AC3E}">
        <p14:creationId xmlns:p14="http://schemas.microsoft.com/office/powerpoint/2010/main" val="365094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Populations</a:t>
            </a:r>
          </a:p>
        </p:txBody>
      </p:sp>
      <p:sp>
        <p:nvSpPr>
          <p:cNvPr id="5" name="Content Placeholder 4"/>
          <p:cNvSpPr>
            <a:spLocks noGrp="1"/>
          </p:cNvSpPr>
          <p:nvPr>
            <p:ph sz="quarter" idx="11"/>
          </p:nvPr>
        </p:nvSpPr>
        <p:spPr>
          <a:xfrm>
            <a:off x="84220" y="1210112"/>
            <a:ext cx="12107779" cy="5029200"/>
          </a:xfrm>
        </p:spPr>
        <p:txBody>
          <a:bodyPr>
            <a:normAutofit/>
          </a:bodyPr>
          <a:lstStyle/>
          <a:p>
            <a:r>
              <a:rPr lang="en-US" b="1" dirty="0"/>
              <a:t>Demographic Cumulative Causation</a:t>
            </a:r>
          </a:p>
          <a:p>
            <a:pPr lvl="1"/>
            <a:r>
              <a:rPr lang="en-US" dirty="0"/>
              <a:t>Redistribution of people to areas of greater economic opportunity</a:t>
            </a:r>
          </a:p>
          <a:p>
            <a:pPr lvl="1"/>
            <a:r>
              <a:rPr lang="en-US" dirty="0"/>
              <a:t>Reinforces differences between receiving and sending regions</a:t>
            </a:r>
          </a:p>
          <a:p>
            <a:pPr marL="457200" lvl="1" indent="0">
              <a:buNone/>
            </a:pPr>
            <a:endParaRPr lang="en-US" dirty="0"/>
          </a:p>
          <a:p>
            <a:r>
              <a:rPr lang="en-US" dirty="0"/>
              <a:t>Governments address regional differences through policy</a:t>
            </a:r>
          </a:p>
          <a:p>
            <a:pPr lvl="1"/>
            <a:r>
              <a:rPr lang="en-US" dirty="0"/>
              <a:t>Should work better in federal republics</a:t>
            </a:r>
          </a:p>
        </p:txBody>
      </p:sp>
    </p:spTree>
    <p:extLst>
      <p:ext uri="{BB962C8B-B14F-4D97-AF65-F5344CB8AC3E}">
        <p14:creationId xmlns:p14="http://schemas.microsoft.com/office/powerpoint/2010/main" val="327867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516" y="91083"/>
            <a:ext cx="5276969" cy="777875"/>
          </a:xfrm>
        </p:spPr>
        <p:txBody>
          <a:bodyPr/>
          <a:lstStyle/>
          <a:p>
            <a:r>
              <a:rPr lang="en-US" dirty="0"/>
              <a:t>National Populations</a:t>
            </a:r>
          </a:p>
        </p:txBody>
      </p:sp>
      <p:pic>
        <p:nvPicPr>
          <p:cNvPr id="7170" name="Picture 2" descr="L:\Higher Education Editorial\Kaveney\Short, Human Geography, 2e\Supplements\Figure JPEGs\Chapter 09\Figure 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775" y="1029184"/>
            <a:ext cx="9224733" cy="5348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245453" y="6287258"/>
            <a:ext cx="7808053" cy="777876"/>
          </a:xfrm>
        </p:spPr>
        <p:txBody>
          <a:bodyPr/>
          <a:lstStyle/>
          <a:p>
            <a:pPr algn="ctr"/>
            <a:r>
              <a:rPr lang="en-US" dirty="0">
                <a:solidFill>
                  <a:schemeClr val="bg1"/>
                </a:solidFill>
              </a:rPr>
              <a:t>Demographic Cumulative Causation</a:t>
            </a:r>
          </a:p>
        </p:txBody>
      </p:sp>
      <p:sp>
        <p:nvSpPr>
          <p:cNvPr id="3" name="TextBox 2">
            <a:extLst>
              <a:ext uri="{FF2B5EF4-FFF2-40B4-BE49-F238E27FC236}">
                <a16:creationId xmlns:a16="http://schemas.microsoft.com/office/drawing/2014/main" id="{EEECF561-D87D-4D8D-AB37-43F74CB752D7}"/>
              </a:ext>
            </a:extLst>
          </p:cNvPr>
          <p:cNvSpPr txBox="1"/>
          <p:nvPr/>
        </p:nvSpPr>
        <p:spPr>
          <a:xfrm>
            <a:off x="1739775" y="607348"/>
            <a:ext cx="2134393" cy="523220"/>
          </a:xfrm>
          <a:prstGeom prst="rect">
            <a:avLst/>
          </a:prstGeom>
          <a:noFill/>
        </p:spPr>
        <p:txBody>
          <a:bodyPr wrap="square" rtlCol="0">
            <a:spAutoFit/>
          </a:bodyPr>
          <a:lstStyle/>
          <a:p>
            <a:r>
              <a:rPr lang="en-US" sz="2800" b="1" dirty="0"/>
              <a:t>Immigrant</a:t>
            </a:r>
          </a:p>
        </p:txBody>
      </p:sp>
      <p:sp>
        <p:nvSpPr>
          <p:cNvPr id="4" name="TextBox 3">
            <a:extLst>
              <a:ext uri="{FF2B5EF4-FFF2-40B4-BE49-F238E27FC236}">
                <a16:creationId xmlns:a16="http://schemas.microsoft.com/office/drawing/2014/main" id="{FCF6D62C-5277-461D-AA21-BB5788B3E171}"/>
              </a:ext>
            </a:extLst>
          </p:cNvPr>
          <p:cNvSpPr txBox="1"/>
          <p:nvPr/>
        </p:nvSpPr>
        <p:spPr>
          <a:xfrm>
            <a:off x="9697453" y="537924"/>
            <a:ext cx="1876926" cy="461665"/>
          </a:xfrm>
          <a:prstGeom prst="rect">
            <a:avLst/>
          </a:prstGeom>
          <a:noFill/>
        </p:spPr>
        <p:txBody>
          <a:bodyPr wrap="square" rtlCol="0">
            <a:spAutoFit/>
          </a:bodyPr>
          <a:lstStyle/>
          <a:p>
            <a:r>
              <a:rPr lang="en-US" sz="2400" b="1" dirty="0"/>
              <a:t>Emigrant</a:t>
            </a:r>
          </a:p>
        </p:txBody>
      </p:sp>
    </p:spTree>
    <p:extLst>
      <p:ext uri="{BB962C8B-B14F-4D97-AF65-F5344CB8AC3E}">
        <p14:creationId xmlns:p14="http://schemas.microsoft.com/office/powerpoint/2010/main" val="3204007951"/>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2577</TotalTime>
  <Words>1883</Words>
  <Application>Microsoft Office PowerPoint</Application>
  <PresentationFormat>Widescreen</PresentationFormat>
  <Paragraphs>261</Paragraphs>
  <Slides>33</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Short2e</vt:lpstr>
      <vt:lpstr>Chapter 9: The Geography of Population</vt:lpstr>
      <vt:lpstr>Chapter Learning Objectives</vt:lpstr>
      <vt:lpstr>World Population</vt:lpstr>
      <vt:lpstr>Basic Distribution of World Population</vt:lpstr>
      <vt:lpstr>The Distribution of Population</vt:lpstr>
      <vt:lpstr>The Distribution of Population</vt:lpstr>
      <vt:lpstr>Population and Political Representation in the US Senate</vt:lpstr>
      <vt:lpstr>National Populations</vt:lpstr>
      <vt:lpstr>National Populations</vt:lpstr>
      <vt:lpstr>Population Differences</vt:lpstr>
      <vt:lpstr>Population Differences</vt:lpstr>
      <vt:lpstr>Population Differences</vt:lpstr>
      <vt:lpstr>Population Differences</vt:lpstr>
      <vt:lpstr>Population Differences</vt:lpstr>
      <vt:lpstr>PowerPoint Presentation</vt:lpstr>
      <vt:lpstr>Population Differences</vt:lpstr>
      <vt:lpstr>Population Differences</vt:lpstr>
      <vt:lpstr>The Movement of Population</vt:lpstr>
      <vt:lpstr>Migration (it takes a lot to overcome inertia)</vt:lpstr>
      <vt:lpstr>The Age of Distraction</vt:lpstr>
      <vt:lpstr>The Age of Distraction</vt:lpstr>
      <vt:lpstr>The Movement of Population</vt:lpstr>
      <vt:lpstr>Forced Migrations</vt:lpstr>
      <vt:lpstr>International Migration</vt:lpstr>
      <vt:lpstr>International Migration</vt:lpstr>
      <vt:lpstr>International Migration</vt:lpstr>
      <vt:lpstr>International Migration</vt:lpstr>
      <vt:lpstr>Models of Population Movement</vt:lpstr>
      <vt:lpstr>Models of Population Movement</vt:lpstr>
      <vt:lpstr>The Zelinsky and Metz Models</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63</cp:revision>
  <dcterms:created xsi:type="dcterms:W3CDTF">2017-04-19T13:45:11Z</dcterms:created>
  <dcterms:modified xsi:type="dcterms:W3CDTF">2018-06-18T18:23:43Z</dcterms:modified>
</cp:coreProperties>
</file>