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58" r:id="rId4"/>
    <p:sldId id="283" r:id="rId5"/>
    <p:sldId id="275" r:id="rId6"/>
    <p:sldId id="286" r:id="rId7"/>
    <p:sldId id="287" r:id="rId8"/>
    <p:sldId id="288" r:id="rId9"/>
    <p:sldId id="259" r:id="rId10"/>
    <p:sldId id="264" r:id="rId11"/>
    <p:sldId id="265" r:id="rId12"/>
    <p:sldId id="284" r:id="rId13"/>
    <p:sldId id="277" r:id="rId14"/>
    <p:sldId id="276" r:id="rId15"/>
    <p:sldId id="285" r:id="rId16"/>
    <p:sldId id="267" r:id="rId17"/>
    <p:sldId id="268" r:id="rId18"/>
    <p:sldId id="289" r:id="rId19"/>
    <p:sldId id="290" r:id="rId20"/>
    <p:sldId id="291" r:id="rId21"/>
    <p:sldId id="269" r:id="rId22"/>
    <p:sldId id="271" r:id="rId23"/>
    <p:sldId id="272" r:id="rId24"/>
    <p:sldId id="273" r:id="rId25"/>
    <p:sldId id="279" r:id="rId26"/>
    <p:sldId id="278" r:id="rId27"/>
    <p:sldId id="274" r:id="rId28"/>
    <p:sldId id="263" r:id="rId29"/>
    <p:sldId id="261"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45" autoAdjust="0"/>
  </p:normalViewPr>
  <p:slideViewPr>
    <p:cSldViewPr snapToGrid="0">
      <p:cViewPr varScale="1">
        <p:scale>
          <a:sx n="43" d="100"/>
          <a:sy n="43" d="100"/>
        </p:scale>
        <p:origin x="68" y="2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5050F1-2AA1-43C5-A32C-76C234DEF1AE}" type="datetimeFigureOut">
              <a:rPr lang="en-US" smtClean="0"/>
              <a:t>6/18/2018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8610A-0BCC-4077-B29B-DC9ED554D994}" type="slidenum">
              <a:rPr lang="en-US" smtClean="0"/>
              <a:t>‹#›</a:t>
            </a:fld>
            <a:endParaRPr lang="en-US"/>
          </a:p>
        </p:txBody>
      </p:sp>
    </p:spTree>
    <p:extLst>
      <p:ext uri="{BB962C8B-B14F-4D97-AF65-F5344CB8AC3E}">
        <p14:creationId xmlns:p14="http://schemas.microsoft.com/office/powerpoint/2010/main" val="152101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Chapter 8 Opener</a:t>
            </a:r>
          </a:p>
        </p:txBody>
      </p:sp>
      <p:sp>
        <p:nvSpPr>
          <p:cNvPr id="4" name="Slide Number Placeholder 3"/>
          <p:cNvSpPr>
            <a:spLocks noGrp="1"/>
          </p:cNvSpPr>
          <p:nvPr>
            <p:ph type="sldNum" sz="quarter" idx="10"/>
          </p:nvPr>
        </p:nvSpPr>
        <p:spPr/>
        <p:txBody>
          <a:bodyPr/>
          <a:lstStyle/>
          <a:p>
            <a:fld id="{9928610A-0BCC-4077-B29B-DC9ED554D994}" type="slidenum">
              <a:rPr lang="en-US" smtClean="0"/>
              <a:t>1</a:t>
            </a:fld>
            <a:endParaRPr lang="en-US"/>
          </a:p>
        </p:txBody>
      </p:sp>
    </p:spTree>
    <p:extLst>
      <p:ext uri="{BB962C8B-B14F-4D97-AF65-F5344CB8AC3E}">
        <p14:creationId xmlns:p14="http://schemas.microsoft.com/office/powerpoint/2010/main" val="169994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8.9</a:t>
            </a:r>
          </a:p>
        </p:txBody>
      </p:sp>
      <p:sp>
        <p:nvSpPr>
          <p:cNvPr id="4" name="Slide Number Placeholder 3"/>
          <p:cNvSpPr>
            <a:spLocks noGrp="1"/>
          </p:cNvSpPr>
          <p:nvPr>
            <p:ph type="sldNum" sz="quarter" idx="10"/>
          </p:nvPr>
        </p:nvSpPr>
        <p:spPr/>
        <p:txBody>
          <a:bodyPr/>
          <a:lstStyle/>
          <a:p>
            <a:fld id="{9928610A-0BCC-4077-B29B-DC9ED554D994}" type="slidenum">
              <a:rPr lang="en-US" smtClean="0"/>
              <a:t>25</a:t>
            </a:fld>
            <a:endParaRPr lang="en-US"/>
          </a:p>
        </p:txBody>
      </p:sp>
    </p:spTree>
    <p:extLst>
      <p:ext uri="{BB962C8B-B14F-4D97-AF65-F5344CB8AC3E}">
        <p14:creationId xmlns:p14="http://schemas.microsoft.com/office/powerpoint/2010/main" val="336780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8.10</a:t>
            </a:r>
          </a:p>
        </p:txBody>
      </p:sp>
      <p:sp>
        <p:nvSpPr>
          <p:cNvPr id="4" name="Slide Number Placeholder 3"/>
          <p:cNvSpPr>
            <a:spLocks noGrp="1"/>
          </p:cNvSpPr>
          <p:nvPr>
            <p:ph type="sldNum" sz="quarter" idx="10"/>
          </p:nvPr>
        </p:nvSpPr>
        <p:spPr/>
        <p:txBody>
          <a:bodyPr/>
          <a:lstStyle/>
          <a:p>
            <a:fld id="{9928610A-0BCC-4077-B29B-DC9ED554D994}" type="slidenum">
              <a:rPr lang="en-US" smtClean="0"/>
              <a:t>26</a:t>
            </a:fld>
            <a:endParaRPr lang="en-US"/>
          </a:p>
        </p:txBody>
      </p:sp>
    </p:spTree>
    <p:extLst>
      <p:ext uri="{BB962C8B-B14F-4D97-AF65-F5344CB8AC3E}">
        <p14:creationId xmlns:p14="http://schemas.microsoft.com/office/powerpoint/2010/main" val="83162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8.11</a:t>
            </a:r>
          </a:p>
        </p:txBody>
      </p:sp>
      <p:sp>
        <p:nvSpPr>
          <p:cNvPr id="4" name="Slide Number Placeholder 3"/>
          <p:cNvSpPr>
            <a:spLocks noGrp="1"/>
          </p:cNvSpPr>
          <p:nvPr>
            <p:ph type="sldNum" sz="quarter" idx="10"/>
          </p:nvPr>
        </p:nvSpPr>
        <p:spPr/>
        <p:txBody>
          <a:bodyPr/>
          <a:lstStyle/>
          <a:p>
            <a:fld id="{9928610A-0BCC-4077-B29B-DC9ED554D994}" type="slidenum">
              <a:rPr lang="en-US" smtClean="0"/>
              <a:t>27</a:t>
            </a:fld>
            <a:endParaRPr lang="en-US"/>
          </a:p>
        </p:txBody>
      </p:sp>
    </p:spTree>
    <p:extLst>
      <p:ext uri="{BB962C8B-B14F-4D97-AF65-F5344CB8AC3E}">
        <p14:creationId xmlns:p14="http://schemas.microsoft.com/office/powerpoint/2010/main" val="365416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Table 8.1</a:t>
            </a:r>
          </a:p>
        </p:txBody>
      </p:sp>
      <p:sp>
        <p:nvSpPr>
          <p:cNvPr id="4" name="Slide Number Placeholder 3"/>
          <p:cNvSpPr>
            <a:spLocks noGrp="1"/>
          </p:cNvSpPr>
          <p:nvPr>
            <p:ph type="sldNum" sz="quarter" idx="10"/>
          </p:nvPr>
        </p:nvSpPr>
        <p:spPr/>
        <p:txBody>
          <a:bodyPr/>
          <a:lstStyle/>
          <a:p>
            <a:fld id="{9928610A-0BCC-4077-B29B-DC9ED554D994}" type="slidenum">
              <a:rPr lang="en-US" smtClean="0"/>
              <a:t>4</a:t>
            </a:fld>
            <a:endParaRPr lang="en-US"/>
          </a:p>
        </p:txBody>
      </p:sp>
    </p:spTree>
    <p:extLst>
      <p:ext uri="{BB962C8B-B14F-4D97-AF65-F5344CB8AC3E}">
        <p14:creationId xmlns:p14="http://schemas.microsoft.com/office/powerpoint/2010/main" val="122242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8.1</a:t>
            </a:r>
          </a:p>
        </p:txBody>
      </p:sp>
      <p:sp>
        <p:nvSpPr>
          <p:cNvPr id="4" name="Slide Number Placeholder 3"/>
          <p:cNvSpPr>
            <a:spLocks noGrp="1"/>
          </p:cNvSpPr>
          <p:nvPr>
            <p:ph type="sldNum" sz="quarter" idx="10"/>
          </p:nvPr>
        </p:nvSpPr>
        <p:spPr/>
        <p:txBody>
          <a:bodyPr/>
          <a:lstStyle/>
          <a:p>
            <a:fld id="{9928610A-0BCC-4077-B29B-DC9ED554D994}" type="slidenum">
              <a:rPr lang="en-US" smtClean="0"/>
              <a:t>5</a:t>
            </a:fld>
            <a:endParaRPr lang="en-US"/>
          </a:p>
        </p:txBody>
      </p:sp>
    </p:spTree>
    <p:extLst>
      <p:ext uri="{BB962C8B-B14F-4D97-AF65-F5344CB8AC3E}">
        <p14:creationId xmlns:p14="http://schemas.microsoft.com/office/powerpoint/2010/main" val="313968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8.2</a:t>
            </a:r>
          </a:p>
        </p:txBody>
      </p:sp>
      <p:sp>
        <p:nvSpPr>
          <p:cNvPr id="4" name="Slide Number Placeholder 3"/>
          <p:cNvSpPr>
            <a:spLocks noGrp="1"/>
          </p:cNvSpPr>
          <p:nvPr>
            <p:ph type="sldNum" sz="quarter" idx="10"/>
          </p:nvPr>
        </p:nvSpPr>
        <p:spPr/>
        <p:txBody>
          <a:bodyPr/>
          <a:lstStyle/>
          <a:p>
            <a:fld id="{9928610A-0BCC-4077-B29B-DC9ED554D994}" type="slidenum">
              <a:rPr lang="en-US" smtClean="0"/>
              <a:t>10</a:t>
            </a:fld>
            <a:endParaRPr lang="en-US"/>
          </a:p>
        </p:txBody>
      </p:sp>
    </p:spTree>
    <p:extLst>
      <p:ext uri="{BB962C8B-B14F-4D97-AF65-F5344CB8AC3E}">
        <p14:creationId xmlns:p14="http://schemas.microsoft.com/office/powerpoint/2010/main" val="160827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8.5</a:t>
            </a:r>
          </a:p>
        </p:txBody>
      </p:sp>
      <p:sp>
        <p:nvSpPr>
          <p:cNvPr id="4" name="Slide Number Placeholder 3"/>
          <p:cNvSpPr>
            <a:spLocks noGrp="1"/>
          </p:cNvSpPr>
          <p:nvPr>
            <p:ph type="sldNum" sz="quarter" idx="10"/>
          </p:nvPr>
        </p:nvSpPr>
        <p:spPr/>
        <p:txBody>
          <a:bodyPr/>
          <a:lstStyle/>
          <a:p>
            <a:fld id="{9928610A-0BCC-4077-B29B-DC9ED554D994}" type="slidenum">
              <a:rPr lang="en-US" smtClean="0"/>
              <a:t>12</a:t>
            </a:fld>
            <a:endParaRPr lang="en-US"/>
          </a:p>
        </p:txBody>
      </p:sp>
    </p:spTree>
    <p:extLst>
      <p:ext uri="{BB962C8B-B14F-4D97-AF65-F5344CB8AC3E}">
        <p14:creationId xmlns:p14="http://schemas.microsoft.com/office/powerpoint/2010/main" val="207638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8.4</a:t>
            </a:r>
          </a:p>
        </p:txBody>
      </p:sp>
      <p:sp>
        <p:nvSpPr>
          <p:cNvPr id="4" name="Slide Number Placeholder 3"/>
          <p:cNvSpPr>
            <a:spLocks noGrp="1"/>
          </p:cNvSpPr>
          <p:nvPr>
            <p:ph type="sldNum" sz="quarter" idx="10"/>
          </p:nvPr>
        </p:nvSpPr>
        <p:spPr/>
        <p:txBody>
          <a:bodyPr/>
          <a:lstStyle/>
          <a:p>
            <a:fld id="{9928610A-0BCC-4077-B29B-DC9ED554D994}" type="slidenum">
              <a:rPr lang="en-US" smtClean="0"/>
              <a:t>13</a:t>
            </a:fld>
            <a:endParaRPr lang="en-US"/>
          </a:p>
        </p:txBody>
      </p:sp>
    </p:spTree>
    <p:extLst>
      <p:ext uri="{BB962C8B-B14F-4D97-AF65-F5344CB8AC3E}">
        <p14:creationId xmlns:p14="http://schemas.microsoft.com/office/powerpoint/2010/main" val="200277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8.6</a:t>
            </a:r>
          </a:p>
        </p:txBody>
      </p:sp>
      <p:sp>
        <p:nvSpPr>
          <p:cNvPr id="4" name="Slide Number Placeholder 3"/>
          <p:cNvSpPr>
            <a:spLocks noGrp="1"/>
          </p:cNvSpPr>
          <p:nvPr>
            <p:ph type="sldNum" sz="quarter" idx="10"/>
          </p:nvPr>
        </p:nvSpPr>
        <p:spPr/>
        <p:txBody>
          <a:bodyPr/>
          <a:lstStyle/>
          <a:p>
            <a:fld id="{9928610A-0BCC-4077-B29B-DC9ED554D994}" type="slidenum">
              <a:rPr lang="en-US" smtClean="0"/>
              <a:t>15</a:t>
            </a:fld>
            <a:endParaRPr lang="en-US"/>
          </a:p>
        </p:txBody>
      </p:sp>
    </p:spTree>
    <p:extLst>
      <p:ext uri="{BB962C8B-B14F-4D97-AF65-F5344CB8AC3E}">
        <p14:creationId xmlns:p14="http://schemas.microsoft.com/office/powerpoint/2010/main" val="427710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8.7</a:t>
            </a:r>
          </a:p>
        </p:txBody>
      </p:sp>
      <p:sp>
        <p:nvSpPr>
          <p:cNvPr id="4" name="Slide Number Placeholder 3"/>
          <p:cNvSpPr>
            <a:spLocks noGrp="1"/>
          </p:cNvSpPr>
          <p:nvPr>
            <p:ph type="sldNum" sz="quarter" idx="10"/>
          </p:nvPr>
        </p:nvSpPr>
        <p:spPr/>
        <p:txBody>
          <a:bodyPr/>
          <a:lstStyle/>
          <a:p>
            <a:fld id="{9928610A-0BCC-4077-B29B-DC9ED554D994}" type="slidenum">
              <a:rPr lang="en-US" smtClean="0"/>
              <a:t>17</a:t>
            </a:fld>
            <a:endParaRPr lang="en-US"/>
          </a:p>
        </p:txBody>
      </p:sp>
    </p:spTree>
    <p:extLst>
      <p:ext uri="{BB962C8B-B14F-4D97-AF65-F5344CB8AC3E}">
        <p14:creationId xmlns:p14="http://schemas.microsoft.com/office/powerpoint/2010/main" val="338334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8.8</a:t>
            </a:r>
          </a:p>
        </p:txBody>
      </p:sp>
      <p:sp>
        <p:nvSpPr>
          <p:cNvPr id="4" name="Slide Number Placeholder 3"/>
          <p:cNvSpPr>
            <a:spLocks noGrp="1"/>
          </p:cNvSpPr>
          <p:nvPr>
            <p:ph type="sldNum" sz="quarter" idx="10"/>
          </p:nvPr>
        </p:nvSpPr>
        <p:spPr/>
        <p:txBody>
          <a:bodyPr/>
          <a:lstStyle/>
          <a:p>
            <a:fld id="{9928610A-0BCC-4077-B29B-DC9ED554D994}" type="slidenum">
              <a:rPr lang="en-US" smtClean="0"/>
              <a:t>23</a:t>
            </a:fld>
            <a:endParaRPr lang="en-US"/>
          </a:p>
        </p:txBody>
      </p:sp>
    </p:spTree>
    <p:extLst>
      <p:ext uri="{BB962C8B-B14F-4D97-AF65-F5344CB8AC3E}">
        <p14:creationId xmlns:p14="http://schemas.microsoft.com/office/powerpoint/2010/main" val="113521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04800" y="5181601"/>
            <a:ext cx="6400800" cy="777875"/>
          </a:xfrm>
        </p:spPr>
        <p:txBody>
          <a:bodyPr>
            <a:normAutofit/>
          </a:bodyPr>
          <a:lstStyle>
            <a:lvl1pPr marL="0" indent="0">
              <a:buFont typeface="Arial" panose="020B0604020202020204" pitchFamily="34" charset="0"/>
              <a:buNone/>
              <a:defRPr sz="2400"/>
            </a:lvl1pPr>
          </a:lstStyle>
          <a:p>
            <a:pPr lvl="0"/>
            <a:r>
              <a:rPr lang="en-US"/>
              <a:t>Edit Master text styles</a:t>
            </a:r>
          </a:p>
        </p:txBody>
      </p:sp>
      <p:sp>
        <p:nvSpPr>
          <p:cNvPr id="9" name="Content Placeholder 8"/>
          <p:cNvSpPr>
            <a:spLocks noGrp="1"/>
          </p:cNvSpPr>
          <p:nvPr>
            <p:ph sz="quarter" idx="12" hasCustomPrompt="1"/>
          </p:nvPr>
        </p:nvSpPr>
        <p:spPr>
          <a:xfrm>
            <a:off x="6705600" y="1143000"/>
            <a:ext cx="5181600" cy="1981200"/>
          </a:xfrm>
        </p:spPr>
        <p:txBody>
          <a:bodyPr anchor="ctr">
            <a:normAutofit/>
          </a:bodyPr>
          <a:lstStyle>
            <a:lvl1pPr marL="0" indent="0" algn="ctr">
              <a:buNone/>
              <a:defRPr sz="3600" b="0" i="0"/>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a:t>
            </a:r>
            <a:br>
              <a:rPr lang="en-US" dirty="0"/>
            </a:br>
            <a:r>
              <a:rPr lang="en-US" dirty="0"/>
              <a:t>Short </a:t>
            </a:r>
            <a:br>
              <a:rPr lang="en-US" dirty="0"/>
            </a:br>
            <a:r>
              <a:rPr lang="en-US" dirty="0"/>
              <a:t>2nd Edition</a:t>
            </a:r>
          </a:p>
        </p:txBody>
      </p:sp>
      <p:sp>
        <p:nvSpPr>
          <p:cNvPr id="10" name="Content Placeholder 8"/>
          <p:cNvSpPr>
            <a:spLocks noGrp="1"/>
          </p:cNvSpPr>
          <p:nvPr>
            <p:ph sz="quarter" idx="13"/>
          </p:nvPr>
        </p:nvSpPr>
        <p:spPr>
          <a:xfrm>
            <a:off x="6705600" y="3200400"/>
            <a:ext cx="5181600" cy="2759075"/>
          </a:xfrm>
        </p:spPr>
        <p:txBody>
          <a:bodyPr/>
          <a:lstStyle>
            <a:lvl1pPr marL="0" indent="0" algn="ctr">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Edit Master text styles</a:t>
            </a:r>
          </a:p>
        </p:txBody>
      </p:sp>
      <p:sp>
        <p:nvSpPr>
          <p:cNvPr id="12" name="Content Placeholder 11"/>
          <p:cNvSpPr>
            <a:spLocks noGrp="1"/>
          </p:cNvSpPr>
          <p:nvPr>
            <p:ph sz="quarter" idx="14"/>
          </p:nvPr>
        </p:nvSpPr>
        <p:spPr>
          <a:xfrm>
            <a:off x="304800" y="1143000"/>
            <a:ext cx="6400800" cy="4038600"/>
          </a:xfrm>
        </p:spPr>
        <p:txBody>
          <a:bodyPr/>
          <a:lstStyle/>
          <a:p>
            <a:pPr lvl="0"/>
            <a:r>
              <a:rPr lang="en-US"/>
              <a:t>Edit Master text styles</a:t>
            </a:r>
          </a:p>
        </p:txBody>
      </p:sp>
    </p:spTree>
    <p:extLst>
      <p:ext uri="{BB962C8B-B14F-4D97-AF65-F5344CB8AC3E}">
        <p14:creationId xmlns:p14="http://schemas.microsoft.com/office/powerpoint/2010/main" val="112529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Box 1">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9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ox 1Cap">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3"/>
          </p:nvPr>
        </p:nvSpPr>
        <p:spPr>
          <a:xfrm>
            <a:off x="304800" y="4800600"/>
            <a:ext cx="115824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2115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28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7520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6"/>
          <p:cNvSpPr>
            <a:spLocks noGrp="1"/>
          </p:cNvSpPr>
          <p:nvPr>
            <p:ph sz="quarter" idx="11"/>
          </p:nvPr>
        </p:nvSpPr>
        <p:spPr>
          <a:xfrm>
            <a:off x="304800" y="1143000"/>
            <a:ext cx="5791200" cy="4800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143000"/>
          </a:xfrm>
          <a:solidFill>
            <a:schemeClr val="bg1">
              <a:lumMod val="75000"/>
            </a:schemeClr>
          </a:solidFill>
        </p:spPr>
        <p:style>
          <a:lnRef idx="0">
            <a:scrgbClr r="0" g="0" b="0"/>
          </a:lnRef>
          <a:fillRef idx="1002">
            <a:schemeClr val="lt1"/>
          </a:fillRef>
          <a:effectRef idx="0">
            <a:scrgbClr r="0" g="0" b="0"/>
          </a:effectRef>
          <a:fontRef idx="major"/>
        </p:style>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73485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Bo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6099033" y="3673522"/>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2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6"/>
          <p:cNvSpPr>
            <a:spLocks noGrp="1"/>
          </p:cNvSpPr>
          <p:nvPr>
            <p:ph sz="quarter" idx="12"/>
          </p:nvPr>
        </p:nvSpPr>
        <p:spPr>
          <a:xfrm>
            <a:off x="304801" y="1143000"/>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304801" y="3673522"/>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0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CB3BF-D255-410F-9215-FA19C06BD9A4}"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5CB1-D274-4145-9BAA-5A95CA23E0FF}" type="slidenum">
              <a:rPr lang="en-US" smtClean="0"/>
              <a:t>‹#›</a:t>
            </a:fld>
            <a:endParaRPr lang="en-US"/>
          </a:p>
        </p:txBody>
      </p:sp>
    </p:spTree>
    <p:extLst>
      <p:ext uri="{BB962C8B-B14F-4D97-AF65-F5344CB8AC3E}">
        <p14:creationId xmlns:p14="http://schemas.microsoft.com/office/powerpoint/2010/main" val="327445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7778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1"/>
            <a:ext cx="11582400" cy="5033963"/>
          </a:xfrm>
          <a:prstGeom prst="rect">
            <a:avLst/>
          </a:prstGeom>
        </p:spPr>
        <p:txBody>
          <a:bodyPr vert="horz" wrap="square" lIns="91440" tIns="4572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386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4716" y="505641"/>
            <a:ext cx="11073351" cy="388937"/>
          </a:xfrm>
        </p:spPr>
        <p:txBody>
          <a:bodyPr>
            <a:noAutofit/>
          </a:bodyPr>
          <a:lstStyle/>
          <a:p>
            <a:r>
              <a:rPr lang="en-US" sz="3200" dirty="0"/>
              <a:t>Chapter 8: The Economic Geography of Uneven Development</a:t>
            </a:r>
          </a:p>
        </p:txBody>
      </p:sp>
      <p:sp>
        <p:nvSpPr>
          <p:cNvPr id="5" name="Text Placeholder 4"/>
          <p:cNvSpPr>
            <a:spLocks noGrp="1"/>
          </p:cNvSpPr>
          <p:nvPr>
            <p:ph type="body" sz="quarter" idx="11"/>
          </p:nvPr>
        </p:nvSpPr>
        <p:spPr>
          <a:xfrm>
            <a:off x="0" y="5784584"/>
            <a:ext cx="4800600" cy="575565"/>
          </a:xfrm>
        </p:spPr>
        <p:txBody>
          <a:bodyPr/>
          <a:lstStyle/>
          <a:p>
            <a:r>
              <a:rPr lang="en-US" dirty="0"/>
              <a:t>Street vendors in Cali, Colombia.</a:t>
            </a:r>
          </a:p>
        </p:txBody>
      </p:sp>
      <p:sp>
        <p:nvSpPr>
          <p:cNvPr id="7" name="Content Placeholder 6"/>
          <p:cNvSpPr>
            <a:spLocks noGrp="1"/>
          </p:cNvSpPr>
          <p:nvPr>
            <p:ph sz="quarter" idx="13"/>
          </p:nvPr>
        </p:nvSpPr>
        <p:spPr>
          <a:xfrm>
            <a:off x="4535905" y="1312320"/>
            <a:ext cx="6171833" cy="2759075"/>
          </a:xfrm>
        </p:spPr>
        <p:txBody>
          <a:bodyPr>
            <a:normAutofit/>
          </a:bodyPr>
          <a:lstStyle/>
          <a:p>
            <a:r>
              <a:rPr lang="en-US" dirty="0"/>
              <a:t>Across the globe, uneven development of economic activity has caused marked disparities in living standards and quality of life. </a:t>
            </a:r>
          </a:p>
        </p:txBody>
      </p:sp>
      <p:pic>
        <p:nvPicPr>
          <p:cNvPr id="1026" name="Picture 2" descr="L:\Higher Education Editorial\Kaveney\Short, Human Geography, 2e\Supplements\Figure JPEGs\Chapter 08\Chapter 08 Ope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3" y="894578"/>
            <a:ext cx="3320555" cy="49635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87239" y="4714683"/>
            <a:ext cx="5107456" cy="461665"/>
          </a:xfrm>
          <a:prstGeom prst="rect">
            <a:avLst/>
          </a:prstGeom>
          <a:noFill/>
        </p:spPr>
        <p:txBody>
          <a:bodyPr wrap="square" rtlCol="0">
            <a:spAutoFit/>
          </a:bodyPr>
          <a:lstStyle/>
          <a:p>
            <a:r>
              <a:rPr lang="en-US" sz="2400" b="1" dirty="0"/>
              <a:t>Expanded by Joe Naumann, UMSL</a:t>
            </a:r>
          </a:p>
        </p:txBody>
      </p:sp>
    </p:spTree>
    <p:extLst>
      <p:ext uri="{BB962C8B-B14F-4D97-AF65-F5344CB8AC3E}">
        <p14:creationId xmlns:p14="http://schemas.microsoft.com/office/powerpoint/2010/main" val="76227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Global Differences</a:t>
            </a:r>
          </a:p>
        </p:txBody>
      </p:sp>
      <p:sp>
        <p:nvSpPr>
          <p:cNvPr id="5" name="Content Placeholder 4"/>
          <p:cNvSpPr>
            <a:spLocks noGrp="1"/>
          </p:cNvSpPr>
          <p:nvPr>
            <p:ph sz="quarter" idx="11"/>
          </p:nvPr>
        </p:nvSpPr>
        <p:spPr>
          <a:xfrm>
            <a:off x="0" y="1143000"/>
            <a:ext cx="5777219" cy="5029200"/>
          </a:xfrm>
        </p:spPr>
        <p:txBody>
          <a:bodyPr>
            <a:normAutofit/>
          </a:bodyPr>
          <a:lstStyle/>
          <a:p>
            <a:r>
              <a:rPr lang="en-US" b="1" dirty="0"/>
              <a:t>Core-periphery model</a:t>
            </a:r>
            <a:endParaRPr lang="en-US" dirty="0"/>
          </a:p>
          <a:p>
            <a:pPr lvl="1"/>
            <a:r>
              <a:rPr lang="en-US" dirty="0"/>
              <a:t>Countries part of spatially connected world system</a:t>
            </a:r>
          </a:p>
          <a:p>
            <a:pPr lvl="1"/>
            <a:r>
              <a:rPr lang="en-US" dirty="0"/>
              <a:t>Core, periphery, and semi-periphery</a:t>
            </a:r>
          </a:p>
          <a:p>
            <a:pPr lvl="1"/>
            <a:r>
              <a:rPr lang="en-US" dirty="0"/>
              <a:t>Advantages reinforced by colonialism and imperialism</a:t>
            </a:r>
          </a:p>
          <a:p>
            <a:pPr lvl="1"/>
            <a:r>
              <a:rPr lang="en-US" dirty="0"/>
              <a:t>Globalizing historical events and incorporating political economy</a:t>
            </a:r>
          </a:p>
        </p:txBody>
      </p:sp>
      <p:sp>
        <p:nvSpPr>
          <p:cNvPr id="7" name="Text Placeholder 6"/>
          <p:cNvSpPr>
            <a:spLocks noGrp="1"/>
          </p:cNvSpPr>
          <p:nvPr>
            <p:ph type="body" sz="quarter" idx="13"/>
          </p:nvPr>
        </p:nvSpPr>
        <p:spPr>
          <a:xfrm>
            <a:off x="6070798" y="5414211"/>
            <a:ext cx="6121202" cy="917380"/>
          </a:xfrm>
        </p:spPr>
        <p:txBody>
          <a:bodyPr/>
          <a:lstStyle/>
          <a:p>
            <a:r>
              <a:rPr lang="en-US" dirty="0"/>
              <a:t>The core-periphery model is an alternative to the Rostow model.</a:t>
            </a:r>
          </a:p>
        </p:txBody>
      </p:sp>
      <p:pic>
        <p:nvPicPr>
          <p:cNvPr id="5122" name="Picture 2" descr="L:\Higher Education Editorial\Kaveney\Short, Human Geography, 2e\Supplements\Figure JPEGs\Chapter 08\Figure 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870" y="934266"/>
            <a:ext cx="6242329" cy="447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645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Regional Differences</a:t>
            </a:r>
          </a:p>
        </p:txBody>
      </p:sp>
      <p:sp>
        <p:nvSpPr>
          <p:cNvPr id="5" name="Content Placeholder 4"/>
          <p:cNvSpPr>
            <a:spLocks noGrp="1"/>
          </p:cNvSpPr>
          <p:nvPr>
            <p:ph sz="quarter" idx="11"/>
          </p:nvPr>
        </p:nvSpPr>
        <p:spPr>
          <a:xfrm>
            <a:off x="0" y="1375794"/>
            <a:ext cx="12284242" cy="4796406"/>
          </a:xfrm>
        </p:spPr>
        <p:txBody>
          <a:bodyPr>
            <a:normAutofit/>
          </a:bodyPr>
          <a:lstStyle/>
          <a:p>
            <a:r>
              <a:rPr lang="en-US" dirty="0"/>
              <a:t>Models of Regional Economic Growth</a:t>
            </a:r>
          </a:p>
          <a:p>
            <a:pPr lvl="1"/>
            <a:r>
              <a:rPr lang="en-US" dirty="0"/>
              <a:t>Process of </a:t>
            </a:r>
            <a:r>
              <a:rPr lang="en-US" b="1" dirty="0"/>
              <a:t>cumulative causation</a:t>
            </a:r>
            <a:r>
              <a:rPr lang="en-US" dirty="0"/>
              <a:t> as growth feeds back into itself</a:t>
            </a:r>
          </a:p>
          <a:p>
            <a:pPr lvl="1"/>
            <a:r>
              <a:rPr lang="en-US" dirty="0"/>
              <a:t>Growth’s spread and backwash effects</a:t>
            </a:r>
          </a:p>
          <a:p>
            <a:pPr lvl="1"/>
            <a:r>
              <a:rPr lang="en-US" dirty="0"/>
              <a:t>Unevenness is essential to capitalist production – some may question the morality and justice of such a system</a:t>
            </a:r>
          </a:p>
        </p:txBody>
      </p:sp>
    </p:spTree>
    <p:extLst>
      <p:ext uri="{BB962C8B-B14F-4D97-AF65-F5344CB8AC3E}">
        <p14:creationId xmlns:p14="http://schemas.microsoft.com/office/powerpoint/2010/main" val="110204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Higher Education Editorial\Kaveney\Short, Human Geography, 2e\Supplements\Figure JPEGs\Chapter 08\Figure 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4948"/>
            <a:ext cx="7920789" cy="478703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2137610" y="165448"/>
            <a:ext cx="8686800" cy="777875"/>
          </a:xfrm>
        </p:spPr>
        <p:txBody>
          <a:bodyPr/>
          <a:lstStyle/>
          <a:p>
            <a:r>
              <a:rPr lang="en-US" dirty="0"/>
              <a:t>Regional Differences</a:t>
            </a:r>
          </a:p>
        </p:txBody>
      </p:sp>
      <p:sp>
        <p:nvSpPr>
          <p:cNvPr id="8" name="Text Placeholder 6"/>
          <p:cNvSpPr>
            <a:spLocks noGrp="1"/>
          </p:cNvSpPr>
          <p:nvPr>
            <p:ph type="body" sz="quarter" idx="13"/>
          </p:nvPr>
        </p:nvSpPr>
        <p:spPr>
          <a:xfrm>
            <a:off x="180474" y="5654842"/>
            <a:ext cx="10487526" cy="1203158"/>
          </a:xfrm>
        </p:spPr>
        <p:txBody>
          <a:bodyPr/>
          <a:lstStyle/>
          <a:p>
            <a:pPr algn="ctr"/>
            <a:r>
              <a:rPr lang="en-US" dirty="0"/>
              <a:t>Regional disparities in Britain are among the widest of the world’s larger economies.</a:t>
            </a:r>
          </a:p>
        </p:txBody>
      </p:sp>
      <p:sp>
        <p:nvSpPr>
          <p:cNvPr id="2" name="TextBox 1">
            <a:extLst>
              <a:ext uri="{FF2B5EF4-FFF2-40B4-BE49-F238E27FC236}">
                <a16:creationId xmlns:a16="http://schemas.microsoft.com/office/drawing/2014/main" id="{9E6FA61D-C0BA-4F16-8C5E-841BC6DD9A19}"/>
              </a:ext>
            </a:extLst>
          </p:cNvPr>
          <p:cNvSpPr txBox="1"/>
          <p:nvPr/>
        </p:nvSpPr>
        <p:spPr>
          <a:xfrm>
            <a:off x="8265695" y="1287379"/>
            <a:ext cx="3717758" cy="1815882"/>
          </a:xfrm>
          <a:prstGeom prst="rect">
            <a:avLst/>
          </a:prstGeom>
          <a:noFill/>
        </p:spPr>
        <p:txBody>
          <a:bodyPr wrap="square" rtlCol="0">
            <a:spAutoFit/>
          </a:bodyPr>
          <a:lstStyle/>
          <a:p>
            <a:r>
              <a:rPr lang="en-US" sz="2800" b="1" dirty="0"/>
              <a:t>GDP per capita does not reflect then disparities within countries</a:t>
            </a:r>
          </a:p>
        </p:txBody>
      </p:sp>
    </p:spTree>
    <p:extLst>
      <p:ext uri="{BB962C8B-B14F-4D97-AF65-F5344CB8AC3E}">
        <p14:creationId xmlns:p14="http://schemas.microsoft.com/office/powerpoint/2010/main" val="420949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D34A84-946D-47C5-B6C7-4B4913EDCE7B}"/>
              </a:ext>
            </a:extLst>
          </p:cNvPr>
          <p:cNvSpPr>
            <a:spLocks noGrp="1"/>
          </p:cNvSpPr>
          <p:nvPr>
            <p:ph type="title"/>
          </p:nvPr>
        </p:nvSpPr>
        <p:spPr>
          <a:xfrm>
            <a:off x="0" y="593726"/>
            <a:ext cx="11582400" cy="777875"/>
          </a:xfrm>
        </p:spPr>
        <p:txBody>
          <a:bodyPr/>
          <a:lstStyle/>
          <a:p>
            <a:pPr algn="l"/>
            <a:r>
              <a:rPr lang="en-US" dirty="0"/>
              <a:t>Cumulative Causation</a:t>
            </a:r>
          </a:p>
        </p:txBody>
      </p:sp>
      <p:sp>
        <p:nvSpPr>
          <p:cNvPr id="8" name="Text Placeholder 7">
            <a:extLst>
              <a:ext uri="{FF2B5EF4-FFF2-40B4-BE49-F238E27FC236}">
                <a16:creationId xmlns:a16="http://schemas.microsoft.com/office/drawing/2014/main" id="{5F9C222D-7EA9-4FFA-A57E-A54A52E0668A}"/>
              </a:ext>
            </a:extLst>
          </p:cNvPr>
          <p:cNvSpPr>
            <a:spLocks noGrp="1"/>
          </p:cNvSpPr>
          <p:nvPr>
            <p:ph type="body" sz="quarter" idx="13"/>
          </p:nvPr>
        </p:nvSpPr>
        <p:spPr>
          <a:xfrm>
            <a:off x="268404" y="4593391"/>
            <a:ext cx="2799826" cy="1371600"/>
          </a:xfrm>
        </p:spPr>
        <p:txBody>
          <a:bodyPr/>
          <a:lstStyle/>
          <a:p>
            <a:r>
              <a:rPr lang="en-US" dirty="0"/>
              <a:t>Diagram courtesy of Barcelona Field Studies Centre.</a:t>
            </a:r>
          </a:p>
        </p:txBody>
      </p:sp>
      <p:pic>
        <p:nvPicPr>
          <p:cNvPr id="7170" name="Picture 2" descr="L:\Higher Education Editorial\Kaveney\Short, Human Geography, 2e\Supplements\Figure JPEGs\Chapter 08\Figure 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730" y="507920"/>
            <a:ext cx="6845270" cy="6350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0E5B68-F111-41D9-83E7-05CED8355105}"/>
              </a:ext>
            </a:extLst>
          </p:cNvPr>
          <p:cNvSpPr txBox="1"/>
          <p:nvPr/>
        </p:nvSpPr>
        <p:spPr>
          <a:xfrm>
            <a:off x="613611" y="1913021"/>
            <a:ext cx="3934326" cy="584775"/>
          </a:xfrm>
          <a:prstGeom prst="rect">
            <a:avLst/>
          </a:prstGeom>
          <a:noFill/>
        </p:spPr>
        <p:txBody>
          <a:bodyPr wrap="square" rtlCol="0">
            <a:spAutoFit/>
          </a:bodyPr>
          <a:lstStyle/>
          <a:p>
            <a:r>
              <a:rPr lang="en-US" sz="3200" b="1" dirty="0"/>
              <a:t>Agglomeration </a:t>
            </a:r>
          </a:p>
        </p:txBody>
      </p:sp>
    </p:spTree>
    <p:extLst>
      <p:ext uri="{BB962C8B-B14F-4D97-AF65-F5344CB8AC3E}">
        <p14:creationId xmlns:p14="http://schemas.microsoft.com/office/powerpoint/2010/main" val="387372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Regional Differences</a:t>
            </a:r>
          </a:p>
        </p:txBody>
      </p:sp>
      <p:sp>
        <p:nvSpPr>
          <p:cNvPr id="5" name="Content Placeholder 4"/>
          <p:cNvSpPr>
            <a:spLocks noGrp="1"/>
          </p:cNvSpPr>
          <p:nvPr>
            <p:ph sz="quarter" idx="11"/>
          </p:nvPr>
        </p:nvSpPr>
        <p:spPr>
          <a:xfrm>
            <a:off x="854242" y="1445003"/>
            <a:ext cx="10455441" cy="5029200"/>
          </a:xfrm>
        </p:spPr>
        <p:txBody>
          <a:bodyPr/>
          <a:lstStyle/>
          <a:p>
            <a:r>
              <a:rPr lang="en-US" dirty="0"/>
              <a:t>Regional economic dynamics</a:t>
            </a:r>
          </a:p>
          <a:p>
            <a:pPr lvl="1"/>
            <a:r>
              <a:rPr lang="en-US" b="1" dirty="0"/>
              <a:t>Product cycle </a:t>
            </a:r>
            <a:r>
              <a:rPr lang="en-US" dirty="0"/>
              <a:t>and new product trajectory</a:t>
            </a:r>
          </a:p>
          <a:p>
            <a:pPr lvl="1"/>
            <a:r>
              <a:rPr lang="en-US" dirty="0"/>
              <a:t>Product phases through creation to decline </a:t>
            </a:r>
          </a:p>
          <a:p>
            <a:pPr lvl="1"/>
            <a:r>
              <a:rPr lang="en-US" dirty="0"/>
              <a:t>Relationship between profits and the location of product firms</a:t>
            </a:r>
          </a:p>
        </p:txBody>
      </p:sp>
    </p:spTree>
    <p:extLst>
      <p:ext uri="{BB962C8B-B14F-4D97-AF65-F5344CB8AC3E}">
        <p14:creationId xmlns:p14="http://schemas.microsoft.com/office/powerpoint/2010/main" val="389449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95" y="172620"/>
            <a:ext cx="11582400" cy="777875"/>
          </a:xfrm>
        </p:spPr>
        <p:txBody>
          <a:bodyPr/>
          <a:lstStyle/>
          <a:p>
            <a:r>
              <a:rPr lang="en-US" dirty="0"/>
              <a:t>Regional Differences</a:t>
            </a:r>
          </a:p>
        </p:txBody>
      </p:sp>
      <p:pic>
        <p:nvPicPr>
          <p:cNvPr id="8194" name="Picture 2" descr="L:\Higher Education Editorial\Kaveney\Short, Human Geography, 2e\Supplements\Figure JPEGs\Chapter 08\Figure 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842" y="950494"/>
            <a:ext cx="10057345" cy="492091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3772250" y="5871410"/>
            <a:ext cx="4343400" cy="1142903"/>
          </a:xfrm>
        </p:spPr>
        <p:txBody>
          <a:bodyPr/>
          <a:lstStyle/>
          <a:p>
            <a:pPr algn="ctr"/>
            <a:r>
              <a:rPr lang="en-US" dirty="0"/>
              <a:t>Product and profit cycles</a:t>
            </a:r>
          </a:p>
        </p:txBody>
      </p:sp>
    </p:spTree>
    <p:extLst>
      <p:ext uri="{BB962C8B-B14F-4D97-AF65-F5344CB8AC3E}">
        <p14:creationId xmlns:p14="http://schemas.microsoft.com/office/powerpoint/2010/main" val="227950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fontScale="92500" lnSpcReduction="10000"/>
          </a:bodyPr>
          <a:lstStyle/>
          <a:p>
            <a:r>
              <a:rPr lang="en-US" dirty="0"/>
              <a:t>Factors of regional economic clusters</a:t>
            </a:r>
          </a:p>
          <a:p>
            <a:pPr marL="971550" lvl="1" indent="-514350">
              <a:buFont typeface="+mj-lt"/>
              <a:buAutoNum type="arabicPeriod"/>
            </a:pPr>
            <a:r>
              <a:rPr lang="en-US" dirty="0"/>
              <a:t>Locational pull of resources</a:t>
            </a:r>
          </a:p>
          <a:p>
            <a:pPr marL="971550" lvl="1" indent="-514350">
              <a:buFont typeface="+mj-lt"/>
              <a:buAutoNum type="arabicPeriod"/>
            </a:pPr>
            <a:r>
              <a:rPr lang="en-US" dirty="0"/>
              <a:t>Concentration of firms and labor</a:t>
            </a:r>
          </a:p>
          <a:p>
            <a:pPr marL="971550" lvl="1" indent="-514350">
              <a:buFont typeface="+mj-lt"/>
              <a:buAutoNum type="arabicPeriod"/>
            </a:pPr>
            <a:r>
              <a:rPr lang="en-US" dirty="0"/>
              <a:t>Subsidiary trades and services attracted to core industry (agglomeration)</a:t>
            </a:r>
          </a:p>
          <a:p>
            <a:pPr marL="971550" lvl="1" indent="-514350">
              <a:buFont typeface="+mj-lt"/>
              <a:buAutoNum type="arabicPeriod"/>
            </a:pPr>
            <a:r>
              <a:rPr lang="en-US" dirty="0"/>
              <a:t>Spillover of innovative ideas from firm to firm</a:t>
            </a:r>
          </a:p>
          <a:p>
            <a:r>
              <a:rPr lang="en-US" dirty="0"/>
              <a:t>Provide a </a:t>
            </a:r>
            <a:r>
              <a:rPr lang="en-US" b="1" dirty="0"/>
              <a:t>“thick market” </a:t>
            </a:r>
            <a:r>
              <a:rPr lang="en-US" dirty="0"/>
              <a:t>of labor and specialized firms, market access, and savings in public goods</a:t>
            </a:r>
          </a:p>
          <a:p>
            <a:r>
              <a:rPr lang="en-US" b="1" dirty="0"/>
              <a:t>Centrifugal forces </a:t>
            </a:r>
            <a:r>
              <a:rPr lang="en-US" dirty="0"/>
              <a:t>can disrupt production if clustering leads to increasing cost of land and labor</a:t>
            </a:r>
          </a:p>
          <a:p>
            <a:pPr lvl="1"/>
            <a:r>
              <a:rPr lang="en-US" dirty="0"/>
              <a:t>Some industries defy trend, like the contemporary industrial complexes or </a:t>
            </a:r>
            <a:r>
              <a:rPr lang="en-US" b="1" dirty="0" err="1"/>
              <a:t>technopoles</a:t>
            </a:r>
            <a:endParaRPr lang="en-US" b="1" dirty="0"/>
          </a:p>
          <a:p>
            <a:pPr lvl="1"/>
            <a:endParaRPr lang="en-US" dirty="0"/>
          </a:p>
        </p:txBody>
      </p:sp>
      <p:sp>
        <p:nvSpPr>
          <p:cNvPr id="4" name="Title 3"/>
          <p:cNvSpPr>
            <a:spLocks noGrp="1"/>
          </p:cNvSpPr>
          <p:nvPr>
            <p:ph type="title"/>
          </p:nvPr>
        </p:nvSpPr>
        <p:spPr/>
        <p:txBody>
          <a:bodyPr/>
          <a:lstStyle/>
          <a:p>
            <a:r>
              <a:rPr lang="en-US" dirty="0"/>
              <a:t>Regional Differences</a:t>
            </a:r>
          </a:p>
        </p:txBody>
      </p:sp>
    </p:spTree>
    <p:extLst>
      <p:ext uri="{BB962C8B-B14F-4D97-AF65-F5344CB8AC3E}">
        <p14:creationId xmlns:p14="http://schemas.microsoft.com/office/powerpoint/2010/main" val="2707394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Regional Economic Clusters in the US</a:t>
            </a:r>
          </a:p>
        </p:txBody>
      </p:sp>
      <p:sp>
        <p:nvSpPr>
          <p:cNvPr id="5" name="Content Placeholder 4"/>
          <p:cNvSpPr>
            <a:spLocks noGrp="1"/>
          </p:cNvSpPr>
          <p:nvPr>
            <p:ph sz="quarter" idx="11"/>
          </p:nvPr>
        </p:nvSpPr>
        <p:spPr>
          <a:xfrm>
            <a:off x="0" y="1143000"/>
            <a:ext cx="4343400" cy="5209674"/>
          </a:xfrm>
        </p:spPr>
        <p:txBody>
          <a:bodyPr>
            <a:normAutofit/>
          </a:bodyPr>
          <a:lstStyle/>
          <a:p>
            <a:r>
              <a:rPr lang="en-US" dirty="0"/>
              <a:t>New geography of employment in US</a:t>
            </a:r>
          </a:p>
          <a:p>
            <a:r>
              <a:rPr lang="en-US" dirty="0"/>
              <a:t>Three types</a:t>
            </a:r>
          </a:p>
          <a:p>
            <a:pPr marL="971550" lvl="1" indent="-514350">
              <a:buFont typeface="+mj-lt"/>
              <a:buAutoNum type="arabicPeriod"/>
            </a:pPr>
            <a:r>
              <a:rPr lang="en-US" dirty="0"/>
              <a:t>Brain hubs of innovation</a:t>
            </a:r>
          </a:p>
          <a:p>
            <a:pPr marL="971550" lvl="1" indent="-514350">
              <a:buFont typeface="+mj-lt"/>
              <a:buAutoNum type="arabicPeriod"/>
            </a:pPr>
            <a:r>
              <a:rPr lang="en-US" dirty="0"/>
              <a:t>Dying manufacturing hubs, like the </a:t>
            </a:r>
            <a:br>
              <a:rPr lang="en-US" dirty="0"/>
            </a:br>
            <a:r>
              <a:rPr lang="en-US" b="1" dirty="0"/>
              <a:t>Rust Belt</a:t>
            </a:r>
            <a:endParaRPr lang="en-US" dirty="0"/>
          </a:p>
          <a:p>
            <a:pPr marL="971550" lvl="1" indent="-514350">
              <a:buFont typeface="+mj-lt"/>
              <a:buAutoNum type="arabicPeriod"/>
            </a:pPr>
            <a:r>
              <a:rPr lang="en-US" dirty="0"/>
              <a:t>City regions in the middle</a:t>
            </a:r>
          </a:p>
        </p:txBody>
      </p:sp>
      <p:sp>
        <p:nvSpPr>
          <p:cNvPr id="7" name="Text Placeholder 6"/>
          <p:cNvSpPr>
            <a:spLocks noGrp="1"/>
          </p:cNvSpPr>
          <p:nvPr>
            <p:ph type="body" sz="quarter" idx="13"/>
          </p:nvPr>
        </p:nvSpPr>
        <p:spPr>
          <a:xfrm>
            <a:off x="6049827" y="4473429"/>
            <a:ext cx="4343400" cy="492854"/>
          </a:xfrm>
        </p:spPr>
        <p:txBody>
          <a:bodyPr/>
          <a:lstStyle/>
          <a:p>
            <a:pPr algn="ctr"/>
            <a:r>
              <a:rPr lang="en-US" dirty="0"/>
              <a:t>Rust Belt</a:t>
            </a:r>
          </a:p>
        </p:txBody>
      </p:sp>
      <p:pic>
        <p:nvPicPr>
          <p:cNvPr id="9218" name="Picture 2" descr="L:\Higher Education Editorial\Kaveney\Short, Human Geography, 2e\Supplements\Figure JPEGs\Chapter 08\Figure 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7887" y="1361886"/>
            <a:ext cx="8004113" cy="435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581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C17B501-E156-46D7-AF52-6BB2CC9F7D5A}"/>
              </a:ext>
            </a:extLst>
          </p:cNvPr>
          <p:cNvSpPr>
            <a:spLocks noGrp="1"/>
          </p:cNvSpPr>
          <p:nvPr>
            <p:ph sz="quarter" idx="11"/>
          </p:nvPr>
        </p:nvSpPr>
        <p:spPr/>
        <p:txBody>
          <a:bodyPr/>
          <a:lstStyle/>
          <a:p>
            <a:r>
              <a:rPr lang="en-US" dirty="0"/>
              <a:t>Budgets bigger than budgets of many countries</a:t>
            </a:r>
          </a:p>
          <a:p>
            <a:r>
              <a:rPr lang="en-US" dirty="0"/>
              <a:t>Facilities and branches in many countries</a:t>
            </a:r>
          </a:p>
          <a:p>
            <a:pPr lvl="1"/>
            <a:r>
              <a:rPr lang="en-US" dirty="0"/>
              <a:t>Difficult for government of one country to regulate </a:t>
            </a:r>
          </a:p>
          <a:p>
            <a:pPr lvl="1"/>
            <a:r>
              <a:rPr lang="en-US" dirty="0"/>
              <a:t>Exporting pollution – Japanese factories in Southeast Asia</a:t>
            </a:r>
          </a:p>
          <a:p>
            <a:r>
              <a:rPr lang="en-US" dirty="0"/>
              <a:t>Other abuses</a:t>
            </a:r>
          </a:p>
          <a:p>
            <a:pPr lvl="1"/>
            <a:r>
              <a:rPr lang="en-US" dirty="0"/>
              <a:t>Buy successful small business and drive into bankruptcy for a tax advantage that makes the conglomerate more money</a:t>
            </a:r>
          </a:p>
          <a:p>
            <a:pPr lvl="1"/>
            <a:r>
              <a:rPr lang="en-US" dirty="0"/>
              <a:t>Buy small pharmaceutical company and raise cost of a cancer drug from $17 to $1000</a:t>
            </a:r>
          </a:p>
        </p:txBody>
      </p:sp>
      <p:sp>
        <p:nvSpPr>
          <p:cNvPr id="6" name="Title 5">
            <a:extLst>
              <a:ext uri="{FF2B5EF4-FFF2-40B4-BE49-F238E27FC236}">
                <a16:creationId xmlns:a16="http://schemas.microsoft.com/office/drawing/2014/main" id="{D7CFFB56-57A5-4051-B7DE-7D2947D4A752}"/>
              </a:ext>
            </a:extLst>
          </p:cNvPr>
          <p:cNvSpPr>
            <a:spLocks noGrp="1"/>
          </p:cNvSpPr>
          <p:nvPr>
            <p:ph type="title"/>
          </p:nvPr>
        </p:nvSpPr>
        <p:spPr/>
        <p:txBody>
          <a:bodyPr/>
          <a:lstStyle/>
          <a:p>
            <a:r>
              <a:rPr lang="en-US" dirty="0"/>
              <a:t>RISE OF INTERNATIONAL CONGLOMERATES</a:t>
            </a:r>
          </a:p>
        </p:txBody>
      </p:sp>
    </p:spTree>
    <p:extLst>
      <p:ext uri="{BB962C8B-B14F-4D97-AF65-F5344CB8AC3E}">
        <p14:creationId xmlns:p14="http://schemas.microsoft.com/office/powerpoint/2010/main" val="54384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A7C10-FF21-4161-ACE7-68EFF188C08E}"/>
              </a:ext>
            </a:extLst>
          </p:cNvPr>
          <p:cNvSpPr>
            <a:spLocks noGrp="1"/>
          </p:cNvSpPr>
          <p:nvPr>
            <p:ph type="title"/>
          </p:nvPr>
        </p:nvSpPr>
        <p:spPr/>
        <p:txBody>
          <a:bodyPr/>
          <a:lstStyle/>
          <a:p>
            <a:r>
              <a:rPr lang="en-US" dirty="0"/>
              <a:t>Shrinkage of Competition</a:t>
            </a:r>
          </a:p>
        </p:txBody>
      </p:sp>
      <p:sp>
        <p:nvSpPr>
          <p:cNvPr id="4" name="Content Placeholder 3">
            <a:extLst>
              <a:ext uri="{FF2B5EF4-FFF2-40B4-BE49-F238E27FC236}">
                <a16:creationId xmlns:a16="http://schemas.microsoft.com/office/drawing/2014/main" id="{3F6D9B80-698F-4F2D-8916-1678D62A2ECE}"/>
              </a:ext>
            </a:extLst>
          </p:cNvPr>
          <p:cNvSpPr>
            <a:spLocks noGrp="1"/>
          </p:cNvSpPr>
          <p:nvPr>
            <p:ph sz="quarter" idx="11"/>
          </p:nvPr>
        </p:nvSpPr>
        <p:spPr/>
        <p:txBody>
          <a:bodyPr>
            <a:normAutofit lnSpcReduction="10000"/>
          </a:bodyPr>
          <a:lstStyle/>
          <a:p>
            <a:r>
              <a:rPr lang="en-US" dirty="0"/>
              <a:t>US Auto companies 1940s</a:t>
            </a:r>
          </a:p>
          <a:p>
            <a:pPr lvl="1"/>
            <a:r>
              <a:rPr lang="en-US" dirty="0"/>
              <a:t>General Motors 6 brands</a:t>
            </a:r>
          </a:p>
          <a:p>
            <a:pPr lvl="1"/>
            <a:r>
              <a:rPr lang="en-US" dirty="0"/>
              <a:t>Ford (3 brands)</a:t>
            </a:r>
          </a:p>
          <a:p>
            <a:pPr lvl="1"/>
            <a:r>
              <a:rPr lang="en-US" dirty="0"/>
              <a:t>Chrysler (4 brands)</a:t>
            </a:r>
          </a:p>
          <a:p>
            <a:pPr lvl="1"/>
            <a:r>
              <a:rPr lang="en-US" dirty="0"/>
              <a:t>Hudson </a:t>
            </a:r>
          </a:p>
          <a:p>
            <a:pPr lvl="1"/>
            <a:r>
              <a:rPr lang="en-US" dirty="0"/>
              <a:t>Nash </a:t>
            </a:r>
          </a:p>
          <a:p>
            <a:pPr lvl="1"/>
            <a:r>
              <a:rPr lang="en-US" dirty="0"/>
              <a:t>Studebaker</a:t>
            </a:r>
          </a:p>
          <a:p>
            <a:pPr lvl="1"/>
            <a:r>
              <a:rPr lang="en-US" dirty="0"/>
              <a:t>Packard</a:t>
            </a:r>
          </a:p>
          <a:p>
            <a:pPr lvl="1"/>
            <a:r>
              <a:rPr lang="en-US" dirty="0"/>
              <a:t>Willies/Jeep</a:t>
            </a:r>
          </a:p>
          <a:p>
            <a:pPr lvl="1"/>
            <a:r>
              <a:rPr lang="en-US" dirty="0"/>
              <a:t>Kaiser/Fraser</a:t>
            </a:r>
          </a:p>
        </p:txBody>
      </p:sp>
      <p:sp>
        <p:nvSpPr>
          <p:cNvPr id="5" name="Content Placeholder 4">
            <a:extLst>
              <a:ext uri="{FF2B5EF4-FFF2-40B4-BE49-F238E27FC236}">
                <a16:creationId xmlns:a16="http://schemas.microsoft.com/office/drawing/2014/main" id="{E859D367-517B-4323-BC80-0608BFB29967}"/>
              </a:ext>
            </a:extLst>
          </p:cNvPr>
          <p:cNvSpPr>
            <a:spLocks noGrp="1"/>
          </p:cNvSpPr>
          <p:nvPr>
            <p:ph sz="quarter" idx="12"/>
          </p:nvPr>
        </p:nvSpPr>
        <p:spPr/>
        <p:txBody>
          <a:bodyPr/>
          <a:lstStyle/>
          <a:p>
            <a:r>
              <a:rPr lang="en-US" dirty="0"/>
              <a:t>US Auto companies 2018</a:t>
            </a:r>
          </a:p>
          <a:p>
            <a:pPr lvl="1"/>
            <a:r>
              <a:rPr lang="en-US" dirty="0"/>
              <a:t>General </a:t>
            </a:r>
            <a:r>
              <a:rPr lang="en-US" dirty="0" err="1"/>
              <a:t>Moters</a:t>
            </a:r>
            <a:r>
              <a:rPr lang="en-US" dirty="0"/>
              <a:t> (4 brands)</a:t>
            </a:r>
          </a:p>
          <a:p>
            <a:pPr lvl="1"/>
            <a:r>
              <a:rPr lang="en-US" dirty="0"/>
              <a:t>Ford (2 brands)</a:t>
            </a:r>
          </a:p>
          <a:p>
            <a:pPr lvl="1"/>
            <a:r>
              <a:rPr lang="en-US" dirty="0"/>
              <a:t>Tesla (non-traditional)</a:t>
            </a:r>
          </a:p>
          <a:p>
            <a:pPr lvl="1"/>
            <a:r>
              <a:rPr lang="en-US" b="1" dirty="0">
                <a:solidFill>
                  <a:srgbClr val="FF0000"/>
                </a:solidFill>
              </a:rPr>
              <a:t>Chryslers/Jeep now owned by Italian company, Fiat</a:t>
            </a:r>
          </a:p>
        </p:txBody>
      </p:sp>
    </p:spTree>
    <p:extLst>
      <p:ext uri="{BB962C8B-B14F-4D97-AF65-F5344CB8AC3E}">
        <p14:creationId xmlns:p14="http://schemas.microsoft.com/office/powerpoint/2010/main" val="120486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lnSpcReduction="10000"/>
          </a:bodyPr>
          <a:lstStyle/>
          <a:p>
            <a:pPr lvl="0"/>
            <a:r>
              <a:rPr lang="en-US" dirty="0"/>
              <a:t>Describe global differences in development and relate them to relevant models of economic development.</a:t>
            </a:r>
          </a:p>
          <a:p>
            <a:pPr lvl="0"/>
            <a:r>
              <a:rPr lang="en-US" dirty="0"/>
              <a:t>Consider what factors shape distributions of economic activity at the regional scale.</a:t>
            </a:r>
          </a:p>
          <a:p>
            <a:pPr lvl="0"/>
            <a:r>
              <a:rPr lang="en-US" dirty="0"/>
              <a:t>Discuss the role of government in economic development along with examples of state economic policy.</a:t>
            </a:r>
          </a:p>
          <a:p>
            <a:pPr lvl="0"/>
            <a:r>
              <a:rPr lang="en-US" dirty="0"/>
              <a:t>Reflect on changing geographies of capital and labor and the impact on the global capitalist economy.</a:t>
            </a:r>
          </a:p>
          <a:p>
            <a:pPr lvl="0"/>
            <a:r>
              <a:rPr lang="en-US" dirty="0"/>
              <a:t>Outline the shift in capitalist economies toward mass consumption; describe the geographies associated with this shift.</a:t>
            </a:r>
          </a:p>
        </p:txBody>
      </p:sp>
      <p:sp>
        <p:nvSpPr>
          <p:cNvPr id="4" name="Title 3"/>
          <p:cNvSpPr>
            <a:spLocks noGrp="1"/>
          </p:cNvSpPr>
          <p:nvPr>
            <p:ph type="title"/>
          </p:nvPr>
        </p:nvSpPr>
        <p:spPr/>
        <p:txBody>
          <a:bodyPr/>
          <a:lstStyle/>
          <a:p>
            <a:r>
              <a:rPr lang="en-US"/>
              <a:t>Chapter Learning Objectives</a:t>
            </a:r>
            <a:endParaRPr lang="en-US" dirty="0"/>
          </a:p>
        </p:txBody>
      </p:sp>
    </p:spTree>
    <p:extLst>
      <p:ext uri="{BB962C8B-B14F-4D97-AF65-F5344CB8AC3E}">
        <p14:creationId xmlns:p14="http://schemas.microsoft.com/office/powerpoint/2010/main" val="379764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5FE4-1D54-40DC-9EEC-A8CEDCE4A0FF}"/>
              </a:ext>
            </a:extLst>
          </p:cNvPr>
          <p:cNvSpPr>
            <a:spLocks noGrp="1"/>
          </p:cNvSpPr>
          <p:nvPr>
            <p:ph type="title"/>
          </p:nvPr>
        </p:nvSpPr>
        <p:spPr/>
        <p:txBody>
          <a:bodyPr/>
          <a:lstStyle/>
          <a:p>
            <a:r>
              <a:rPr lang="en-US" dirty="0"/>
              <a:t>What Is An American product?</a:t>
            </a:r>
          </a:p>
        </p:txBody>
      </p:sp>
      <p:sp>
        <p:nvSpPr>
          <p:cNvPr id="3" name="Content Placeholder 2">
            <a:extLst>
              <a:ext uri="{FF2B5EF4-FFF2-40B4-BE49-F238E27FC236}">
                <a16:creationId xmlns:a16="http://schemas.microsoft.com/office/drawing/2014/main" id="{8CA3C562-CB25-477D-BB86-D9AE19182985}"/>
              </a:ext>
            </a:extLst>
          </p:cNvPr>
          <p:cNvSpPr>
            <a:spLocks noGrp="1"/>
          </p:cNvSpPr>
          <p:nvPr>
            <p:ph sz="quarter" idx="11"/>
          </p:nvPr>
        </p:nvSpPr>
        <p:spPr>
          <a:xfrm>
            <a:off x="301768" y="1143000"/>
            <a:ext cx="5791200" cy="1120515"/>
          </a:xfrm>
        </p:spPr>
        <p:txBody>
          <a:bodyPr/>
          <a:lstStyle/>
          <a:p>
            <a:r>
              <a:rPr lang="en-US" dirty="0"/>
              <a:t>My Chevrolet </a:t>
            </a:r>
            <a:r>
              <a:rPr lang="en-US" dirty="0" err="1"/>
              <a:t>Trax</a:t>
            </a:r>
            <a:r>
              <a:rPr lang="en-US" dirty="0"/>
              <a:t> was built in South Korea</a:t>
            </a:r>
          </a:p>
        </p:txBody>
      </p:sp>
      <p:sp>
        <p:nvSpPr>
          <p:cNvPr id="4" name="Content Placeholder 3">
            <a:extLst>
              <a:ext uri="{FF2B5EF4-FFF2-40B4-BE49-F238E27FC236}">
                <a16:creationId xmlns:a16="http://schemas.microsoft.com/office/drawing/2014/main" id="{45D86297-F172-45B3-A369-E3A01AA3784F}"/>
              </a:ext>
            </a:extLst>
          </p:cNvPr>
          <p:cNvSpPr>
            <a:spLocks noGrp="1"/>
          </p:cNvSpPr>
          <p:nvPr>
            <p:ph sz="quarter" idx="12"/>
          </p:nvPr>
        </p:nvSpPr>
        <p:spPr>
          <a:xfrm>
            <a:off x="6099033" y="1143000"/>
            <a:ext cx="5791200" cy="1255426"/>
          </a:xfrm>
        </p:spPr>
        <p:txBody>
          <a:bodyPr/>
          <a:lstStyle/>
          <a:p>
            <a:r>
              <a:rPr lang="en-US" dirty="0"/>
              <a:t>My daughter’s Hyundai </a:t>
            </a:r>
            <a:r>
              <a:rPr lang="en-US" dirty="0" err="1"/>
              <a:t>Elantra</a:t>
            </a:r>
            <a:r>
              <a:rPr lang="en-US" dirty="0"/>
              <a:t> was built in the USA</a:t>
            </a:r>
          </a:p>
        </p:txBody>
      </p:sp>
      <p:pic>
        <p:nvPicPr>
          <p:cNvPr id="5" name="Picture 4">
            <a:extLst>
              <a:ext uri="{FF2B5EF4-FFF2-40B4-BE49-F238E27FC236}">
                <a16:creationId xmlns:a16="http://schemas.microsoft.com/office/drawing/2014/main" id="{2686EBAA-E53F-498D-BD42-5FCB1864E311}"/>
              </a:ext>
            </a:extLst>
          </p:cNvPr>
          <p:cNvPicPr>
            <a:picLocks noChangeAspect="1"/>
          </p:cNvPicPr>
          <p:nvPr/>
        </p:nvPicPr>
        <p:blipFill>
          <a:blip r:embed="rId2"/>
          <a:stretch>
            <a:fillRect/>
          </a:stretch>
        </p:blipFill>
        <p:spPr>
          <a:xfrm>
            <a:off x="0" y="2787234"/>
            <a:ext cx="5611318" cy="3156366"/>
          </a:xfrm>
          <a:prstGeom prst="rect">
            <a:avLst/>
          </a:prstGeom>
        </p:spPr>
      </p:pic>
      <p:pic>
        <p:nvPicPr>
          <p:cNvPr id="6" name="Picture 5">
            <a:extLst>
              <a:ext uri="{FF2B5EF4-FFF2-40B4-BE49-F238E27FC236}">
                <a16:creationId xmlns:a16="http://schemas.microsoft.com/office/drawing/2014/main" id="{FD986D84-BDCD-4032-8C23-DCAD8EBF6704}"/>
              </a:ext>
            </a:extLst>
          </p:cNvPr>
          <p:cNvPicPr>
            <a:picLocks noChangeAspect="1"/>
          </p:cNvPicPr>
          <p:nvPr/>
        </p:nvPicPr>
        <p:blipFill>
          <a:blip r:embed="rId3"/>
          <a:stretch>
            <a:fillRect/>
          </a:stretch>
        </p:blipFill>
        <p:spPr>
          <a:xfrm>
            <a:off x="6391681" y="3076956"/>
            <a:ext cx="5791200" cy="2866644"/>
          </a:xfrm>
          <a:prstGeom prst="rect">
            <a:avLst/>
          </a:prstGeom>
        </p:spPr>
      </p:pic>
    </p:spTree>
    <p:extLst>
      <p:ext uri="{BB962C8B-B14F-4D97-AF65-F5344CB8AC3E}">
        <p14:creationId xmlns:p14="http://schemas.microsoft.com/office/powerpoint/2010/main" val="1805645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lnSpcReduction="10000"/>
          </a:bodyPr>
          <a:lstStyle/>
          <a:p>
            <a:r>
              <a:rPr lang="en-US" dirty="0"/>
              <a:t>Role of national regulation and markets</a:t>
            </a:r>
          </a:p>
          <a:p>
            <a:pPr lvl="1"/>
            <a:r>
              <a:rPr lang="en-US" dirty="0"/>
              <a:t>State is a collection of institutions and agencies</a:t>
            </a:r>
          </a:p>
          <a:p>
            <a:pPr lvl="1"/>
            <a:r>
              <a:rPr lang="en-US" dirty="0"/>
              <a:t>Set the context in which firms operate</a:t>
            </a:r>
          </a:p>
          <a:p>
            <a:pPr lvl="1"/>
            <a:r>
              <a:rPr lang="en-US" dirty="0"/>
              <a:t>Multiple and varied roles affect economic activity</a:t>
            </a:r>
          </a:p>
          <a:p>
            <a:pPr lvl="1"/>
            <a:r>
              <a:rPr lang="en-US" dirty="0"/>
              <a:t>Example of </a:t>
            </a:r>
            <a:r>
              <a:rPr lang="en-US" b="1" dirty="0"/>
              <a:t>workfare </a:t>
            </a:r>
            <a:r>
              <a:rPr lang="en-US" dirty="0"/>
              <a:t>policies</a:t>
            </a:r>
          </a:p>
          <a:p>
            <a:r>
              <a:rPr lang="en-US" dirty="0"/>
              <a:t>State and the Global Economy</a:t>
            </a:r>
          </a:p>
          <a:p>
            <a:pPr lvl="1"/>
            <a:r>
              <a:rPr lang="en-US" dirty="0"/>
              <a:t>From closed economies to loose regulation of firms</a:t>
            </a:r>
          </a:p>
          <a:p>
            <a:pPr lvl="1"/>
            <a:r>
              <a:rPr lang="en-US" dirty="0"/>
              <a:t>Developing country governments follow either </a:t>
            </a:r>
            <a:r>
              <a:rPr lang="en-US" b="1" dirty="0"/>
              <a:t>import substitution </a:t>
            </a:r>
            <a:r>
              <a:rPr lang="en-US" dirty="0"/>
              <a:t>or export-oriented industrialization</a:t>
            </a:r>
          </a:p>
          <a:p>
            <a:pPr lvl="1"/>
            <a:r>
              <a:rPr lang="en-US" dirty="0"/>
              <a:t>Debate between </a:t>
            </a:r>
            <a:r>
              <a:rPr lang="en-US" b="1" dirty="0"/>
              <a:t>protectionism </a:t>
            </a:r>
            <a:r>
              <a:rPr lang="en-US" dirty="0"/>
              <a:t>and free trade</a:t>
            </a:r>
          </a:p>
        </p:txBody>
      </p:sp>
      <p:sp>
        <p:nvSpPr>
          <p:cNvPr id="4" name="Title 3"/>
          <p:cNvSpPr>
            <a:spLocks noGrp="1"/>
          </p:cNvSpPr>
          <p:nvPr>
            <p:ph type="title"/>
          </p:nvPr>
        </p:nvSpPr>
        <p:spPr/>
        <p:txBody>
          <a:bodyPr/>
          <a:lstStyle/>
          <a:p>
            <a:r>
              <a:rPr lang="en-US" dirty="0"/>
              <a:t>The Role of the State</a:t>
            </a:r>
          </a:p>
        </p:txBody>
      </p:sp>
    </p:spTree>
    <p:extLst>
      <p:ext uri="{BB962C8B-B14F-4D97-AF65-F5344CB8AC3E}">
        <p14:creationId xmlns:p14="http://schemas.microsoft.com/office/powerpoint/2010/main" val="2545228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r>
              <a:rPr lang="en-US" b="1" dirty="0"/>
              <a:t>Development states </a:t>
            </a:r>
          </a:p>
          <a:p>
            <a:pPr lvl="1"/>
            <a:r>
              <a:rPr lang="en-US" dirty="0"/>
              <a:t>States successful in export-led economic development from periphery toward core</a:t>
            </a:r>
          </a:p>
          <a:p>
            <a:pPr lvl="1"/>
            <a:r>
              <a:rPr lang="en-US" dirty="0"/>
              <a:t>Reliance on exports means global vulnerability</a:t>
            </a:r>
          </a:p>
          <a:p>
            <a:r>
              <a:rPr lang="en-US" dirty="0"/>
              <a:t>The China model</a:t>
            </a:r>
          </a:p>
          <a:p>
            <a:pPr lvl="1"/>
            <a:r>
              <a:rPr lang="en-US" dirty="0"/>
              <a:t>Public spending toward infrastructure and education</a:t>
            </a:r>
          </a:p>
          <a:p>
            <a:pPr lvl="1"/>
            <a:r>
              <a:rPr lang="en-US" dirty="0"/>
              <a:t>Lacking democratic accountability</a:t>
            </a:r>
          </a:p>
          <a:p>
            <a:r>
              <a:rPr lang="en-US" dirty="0"/>
              <a:t>Relationship between development and authoritarianism</a:t>
            </a:r>
          </a:p>
          <a:p>
            <a:pPr lvl="1"/>
            <a:r>
              <a:rPr lang="en-US" dirty="0"/>
              <a:t>Equitable wealth does correlate with democratization </a:t>
            </a:r>
          </a:p>
        </p:txBody>
      </p:sp>
      <p:sp>
        <p:nvSpPr>
          <p:cNvPr id="4" name="Title 3"/>
          <p:cNvSpPr>
            <a:spLocks noGrp="1"/>
          </p:cNvSpPr>
          <p:nvPr>
            <p:ph type="title"/>
          </p:nvPr>
        </p:nvSpPr>
        <p:spPr/>
        <p:txBody>
          <a:bodyPr/>
          <a:lstStyle/>
          <a:p>
            <a:r>
              <a:rPr lang="en-US" dirty="0"/>
              <a:t>The Role of the State</a:t>
            </a:r>
          </a:p>
        </p:txBody>
      </p:sp>
    </p:spTree>
    <p:extLst>
      <p:ext uri="{BB962C8B-B14F-4D97-AF65-F5344CB8AC3E}">
        <p14:creationId xmlns:p14="http://schemas.microsoft.com/office/powerpoint/2010/main" val="290412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Capital and Labor</a:t>
            </a:r>
          </a:p>
        </p:txBody>
      </p:sp>
      <p:sp>
        <p:nvSpPr>
          <p:cNvPr id="5" name="Content Placeholder 4"/>
          <p:cNvSpPr>
            <a:spLocks noGrp="1"/>
          </p:cNvSpPr>
          <p:nvPr>
            <p:ph sz="quarter" idx="11"/>
          </p:nvPr>
        </p:nvSpPr>
        <p:spPr>
          <a:xfrm>
            <a:off x="0" y="1463674"/>
            <a:ext cx="4343400" cy="5029200"/>
          </a:xfrm>
        </p:spPr>
        <p:txBody>
          <a:bodyPr>
            <a:normAutofit lnSpcReduction="10000"/>
          </a:bodyPr>
          <a:lstStyle/>
          <a:p>
            <a:r>
              <a:rPr lang="en-US" dirty="0"/>
              <a:t>Changing dynamic of </a:t>
            </a:r>
            <a:r>
              <a:rPr lang="en-US" b="1" dirty="0"/>
              <a:t>capital </a:t>
            </a:r>
            <a:r>
              <a:rPr lang="en-US" dirty="0"/>
              <a:t>and </a:t>
            </a:r>
            <a:r>
              <a:rPr lang="en-US" b="1" dirty="0"/>
              <a:t>labor</a:t>
            </a:r>
          </a:p>
          <a:p>
            <a:pPr lvl="1"/>
            <a:r>
              <a:rPr lang="en-US" dirty="0"/>
              <a:t>Each struggles to gain advantage from the other</a:t>
            </a:r>
          </a:p>
          <a:p>
            <a:pPr lvl="1"/>
            <a:r>
              <a:rPr lang="en-US" dirty="0"/>
              <a:t>Each has different mobility, which has widened</a:t>
            </a:r>
          </a:p>
          <a:p>
            <a:pPr lvl="1"/>
            <a:r>
              <a:rPr lang="en-US" dirty="0"/>
              <a:t>Capital has become more mobile than labor, thus a stronger force</a:t>
            </a:r>
          </a:p>
        </p:txBody>
      </p:sp>
      <p:sp>
        <p:nvSpPr>
          <p:cNvPr id="7" name="Text Placeholder 6"/>
          <p:cNvSpPr>
            <a:spLocks noGrp="1"/>
          </p:cNvSpPr>
          <p:nvPr>
            <p:ph type="body" sz="quarter" idx="13"/>
          </p:nvPr>
        </p:nvSpPr>
        <p:spPr>
          <a:xfrm>
            <a:off x="6376369" y="5659789"/>
            <a:ext cx="4343400" cy="518021"/>
          </a:xfrm>
        </p:spPr>
        <p:txBody>
          <a:bodyPr/>
          <a:lstStyle/>
          <a:p>
            <a:pPr algn="ctr"/>
            <a:r>
              <a:rPr lang="en-US" dirty="0"/>
              <a:t>Declining union numbers.</a:t>
            </a:r>
          </a:p>
        </p:txBody>
      </p:sp>
      <p:pic>
        <p:nvPicPr>
          <p:cNvPr id="10242" name="Picture 2" descr="L:\Higher Education Editorial\Kaveney\Short, Human Geography, 2e\Supplements\Figure JPEGs\Chapter 08\Figure 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7580" y="1198211"/>
            <a:ext cx="7714420" cy="431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18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r>
              <a:rPr lang="en-US" dirty="0"/>
              <a:t>Capital: real assets and social relationship</a:t>
            </a:r>
          </a:p>
          <a:p>
            <a:pPr lvl="1"/>
            <a:r>
              <a:rPr lang="en-US" dirty="0"/>
              <a:t>Mobility of capital reinforced by changes to production</a:t>
            </a:r>
          </a:p>
          <a:p>
            <a:pPr lvl="1"/>
            <a:r>
              <a:rPr lang="en-US" dirty="0"/>
              <a:t>Under </a:t>
            </a:r>
            <a:r>
              <a:rPr lang="en-US" b="1" dirty="0"/>
              <a:t>Fordism</a:t>
            </a:r>
            <a:r>
              <a:rPr lang="en-US" dirty="0"/>
              <a:t>, capital and labor were fixed in a location of production</a:t>
            </a:r>
          </a:p>
          <a:p>
            <a:pPr lvl="1"/>
            <a:r>
              <a:rPr lang="en-US" dirty="0"/>
              <a:t>Recently just-in-time, flexible production systems allow capital to flow where costs are lowest</a:t>
            </a:r>
          </a:p>
          <a:p>
            <a:r>
              <a:rPr lang="en-US" dirty="0"/>
              <a:t>Harvey’s analysis of capital as a social relationship</a:t>
            </a:r>
          </a:p>
          <a:p>
            <a:pPr lvl="1"/>
            <a:r>
              <a:rPr lang="en-US" dirty="0"/>
              <a:t>Recurring crises of capitalism and its globalization</a:t>
            </a:r>
          </a:p>
        </p:txBody>
      </p:sp>
      <p:sp>
        <p:nvSpPr>
          <p:cNvPr id="4" name="Title 3"/>
          <p:cNvSpPr>
            <a:spLocks noGrp="1"/>
          </p:cNvSpPr>
          <p:nvPr>
            <p:ph type="title"/>
          </p:nvPr>
        </p:nvSpPr>
        <p:spPr/>
        <p:txBody>
          <a:bodyPr/>
          <a:lstStyle/>
          <a:p>
            <a:r>
              <a:rPr lang="en-US" dirty="0"/>
              <a:t>Capital and Labor</a:t>
            </a:r>
          </a:p>
        </p:txBody>
      </p:sp>
    </p:spTree>
    <p:extLst>
      <p:ext uri="{BB962C8B-B14F-4D97-AF65-F5344CB8AC3E}">
        <p14:creationId xmlns:p14="http://schemas.microsoft.com/office/powerpoint/2010/main" val="2037726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Capital and Labor</a:t>
            </a:r>
          </a:p>
        </p:txBody>
      </p:sp>
      <p:sp>
        <p:nvSpPr>
          <p:cNvPr id="5" name="Content Placeholder 4"/>
          <p:cNvSpPr>
            <a:spLocks noGrp="1"/>
          </p:cNvSpPr>
          <p:nvPr>
            <p:ph sz="quarter" idx="11"/>
          </p:nvPr>
        </p:nvSpPr>
        <p:spPr>
          <a:xfrm>
            <a:off x="0" y="1143000"/>
            <a:ext cx="8396990" cy="5029200"/>
          </a:xfrm>
        </p:spPr>
        <p:txBody>
          <a:bodyPr>
            <a:normAutofit/>
          </a:bodyPr>
          <a:lstStyle/>
          <a:p>
            <a:r>
              <a:rPr lang="en-US" dirty="0"/>
              <a:t>Labor: place and politics</a:t>
            </a:r>
          </a:p>
          <a:p>
            <a:pPr lvl="1"/>
            <a:r>
              <a:rPr lang="en-US" dirty="0"/>
              <a:t>Organized labor and labor legislation</a:t>
            </a:r>
          </a:p>
          <a:p>
            <a:pPr lvl="1"/>
            <a:r>
              <a:rPr lang="en-US" dirty="0"/>
              <a:t>Weakened by global shift and mechanization</a:t>
            </a:r>
          </a:p>
          <a:p>
            <a:pPr lvl="1"/>
            <a:r>
              <a:rPr lang="en-US" dirty="0"/>
              <a:t>Differential mobility to capital</a:t>
            </a:r>
          </a:p>
          <a:p>
            <a:r>
              <a:rPr lang="en-US" dirty="0"/>
              <a:t>Paradox of Mass Consumption</a:t>
            </a:r>
          </a:p>
          <a:p>
            <a:pPr lvl="1"/>
            <a:r>
              <a:rPr lang="en-US" dirty="0"/>
              <a:t>Labor are consumers</a:t>
            </a:r>
          </a:p>
          <a:p>
            <a:r>
              <a:rPr lang="en-US" dirty="0"/>
              <a:t>Under appreciation of unions’ role in creating American prosperity of the 1950s -80s</a:t>
            </a:r>
          </a:p>
          <a:p>
            <a:pPr lvl="1"/>
            <a:r>
              <a:rPr lang="en-US" dirty="0"/>
              <a:t>Decline of middle income Americans</a:t>
            </a:r>
          </a:p>
        </p:txBody>
      </p:sp>
      <p:sp>
        <p:nvSpPr>
          <p:cNvPr id="7" name="Text Placeholder 6"/>
          <p:cNvSpPr>
            <a:spLocks noGrp="1"/>
          </p:cNvSpPr>
          <p:nvPr>
            <p:ph type="body" sz="quarter" idx="13"/>
          </p:nvPr>
        </p:nvSpPr>
        <p:spPr>
          <a:xfrm>
            <a:off x="8635896" y="5702415"/>
            <a:ext cx="3665990" cy="469785"/>
          </a:xfrm>
        </p:spPr>
        <p:txBody>
          <a:bodyPr/>
          <a:lstStyle/>
          <a:p>
            <a:r>
              <a:rPr lang="en-US" dirty="0"/>
              <a:t>Union hall in Baltimore.</a:t>
            </a:r>
          </a:p>
        </p:txBody>
      </p:sp>
      <p:pic>
        <p:nvPicPr>
          <p:cNvPr id="11266" name="Picture 2" descr="L:\Higher Education Editorial\Kaveney\Short, Human Geography, 2e\Supplements\Figure JPEGs\Chapter 08\Figure 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990" y="0"/>
            <a:ext cx="3795010" cy="570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287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65126"/>
            <a:ext cx="7969770" cy="777875"/>
          </a:xfrm>
        </p:spPr>
        <p:txBody>
          <a:bodyPr/>
          <a:lstStyle/>
          <a:p>
            <a:r>
              <a:rPr lang="en-US" dirty="0"/>
              <a:t>Capital and Labor</a:t>
            </a:r>
          </a:p>
        </p:txBody>
      </p:sp>
      <p:sp>
        <p:nvSpPr>
          <p:cNvPr id="5" name="Content Placeholder 4"/>
          <p:cNvSpPr>
            <a:spLocks noGrp="1"/>
          </p:cNvSpPr>
          <p:nvPr>
            <p:ph sz="quarter" idx="11"/>
          </p:nvPr>
        </p:nvSpPr>
        <p:spPr>
          <a:xfrm>
            <a:off x="49967" y="1143001"/>
            <a:ext cx="5791200" cy="5029200"/>
          </a:xfrm>
        </p:spPr>
        <p:txBody>
          <a:bodyPr>
            <a:normAutofit/>
          </a:bodyPr>
          <a:lstStyle/>
          <a:p>
            <a:r>
              <a:rPr lang="en-US" dirty="0"/>
              <a:t>Social difference in the workplace</a:t>
            </a:r>
          </a:p>
          <a:p>
            <a:pPr lvl="1"/>
            <a:r>
              <a:rPr lang="en-US" dirty="0"/>
              <a:t>Work and income are economic and social differentiators</a:t>
            </a:r>
          </a:p>
          <a:p>
            <a:pPr lvl="1"/>
            <a:r>
              <a:rPr lang="en-US" dirty="0"/>
              <a:t>Resources, sector opportunities and economic strategies vary by household</a:t>
            </a:r>
          </a:p>
          <a:p>
            <a:pPr lvl="1"/>
            <a:r>
              <a:rPr lang="en-US" dirty="0"/>
              <a:t>Getting-by or survival strategies</a:t>
            </a:r>
          </a:p>
        </p:txBody>
      </p:sp>
      <p:sp>
        <p:nvSpPr>
          <p:cNvPr id="7" name="Text Placeholder 6"/>
          <p:cNvSpPr>
            <a:spLocks noGrp="1"/>
          </p:cNvSpPr>
          <p:nvPr>
            <p:ph type="body" sz="quarter" idx="13"/>
          </p:nvPr>
        </p:nvSpPr>
        <p:spPr>
          <a:xfrm>
            <a:off x="6336133" y="5714998"/>
            <a:ext cx="4321874" cy="777876"/>
          </a:xfrm>
        </p:spPr>
        <p:txBody>
          <a:bodyPr/>
          <a:lstStyle/>
          <a:p>
            <a:r>
              <a:rPr lang="en-US" dirty="0"/>
              <a:t>Informal employment in Panama.</a:t>
            </a:r>
          </a:p>
        </p:txBody>
      </p:sp>
      <p:pic>
        <p:nvPicPr>
          <p:cNvPr id="12290" name="Picture 2" descr="L:\Higher Education Editorial\Kaveney\Short, Human Geography, 2e\Supplements\Figure JPEGs\Chapter 08\Figure 8.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185" y="0"/>
            <a:ext cx="5166015" cy="555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464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Rise of Mass Consumption</a:t>
            </a:r>
          </a:p>
        </p:txBody>
      </p:sp>
      <p:sp>
        <p:nvSpPr>
          <p:cNvPr id="5" name="Content Placeholder 4"/>
          <p:cNvSpPr>
            <a:spLocks noGrp="1"/>
          </p:cNvSpPr>
          <p:nvPr>
            <p:ph sz="quarter" idx="11"/>
          </p:nvPr>
        </p:nvSpPr>
        <p:spPr>
          <a:xfrm>
            <a:off x="0" y="914399"/>
            <a:ext cx="5261548" cy="5411449"/>
          </a:xfrm>
        </p:spPr>
        <p:txBody>
          <a:bodyPr>
            <a:normAutofit lnSpcReduction="10000"/>
          </a:bodyPr>
          <a:lstStyle/>
          <a:p>
            <a:r>
              <a:rPr lang="en-US" dirty="0"/>
              <a:t>Mass production and mass consumption</a:t>
            </a:r>
          </a:p>
          <a:p>
            <a:r>
              <a:rPr lang="en-US" dirty="0"/>
              <a:t>Drivers of consumer spending</a:t>
            </a:r>
          </a:p>
          <a:p>
            <a:pPr lvl="1"/>
            <a:r>
              <a:rPr lang="en-US" dirty="0"/>
              <a:t>Importance of advertising</a:t>
            </a:r>
          </a:p>
          <a:p>
            <a:pPr lvl="1"/>
            <a:r>
              <a:rPr lang="en-US" dirty="0"/>
              <a:t>Consumption and status</a:t>
            </a:r>
          </a:p>
          <a:p>
            <a:pPr lvl="1"/>
            <a:r>
              <a:rPr lang="en-US" dirty="0"/>
              <a:t>Access to credit</a:t>
            </a:r>
          </a:p>
          <a:p>
            <a:pPr lvl="1"/>
            <a:r>
              <a:rPr lang="en-US" dirty="0"/>
              <a:t>Places of consumption and </a:t>
            </a:r>
            <a:r>
              <a:rPr lang="en-US" b="1" dirty="0" err="1"/>
              <a:t>Hotelling’s</a:t>
            </a:r>
            <a:r>
              <a:rPr lang="en-US" b="1" dirty="0"/>
              <a:t> Law</a:t>
            </a:r>
          </a:p>
          <a:p>
            <a:pPr lvl="1"/>
            <a:r>
              <a:rPr lang="en-US" dirty="0"/>
              <a:t>Dominance of retailers over producers</a:t>
            </a:r>
          </a:p>
        </p:txBody>
      </p:sp>
      <p:sp>
        <p:nvSpPr>
          <p:cNvPr id="7" name="Text Placeholder 6"/>
          <p:cNvSpPr>
            <a:spLocks noGrp="1"/>
          </p:cNvSpPr>
          <p:nvPr>
            <p:ph type="body" sz="quarter" idx="13"/>
          </p:nvPr>
        </p:nvSpPr>
        <p:spPr>
          <a:xfrm>
            <a:off x="6096000" y="5597349"/>
            <a:ext cx="6373505" cy="895525"/>
          </a:xfrm>
        </p:spPr>
        <p:txBody>
          <a:bodyPr/>
          <a:lstStyle/>
          <a:p>
            <a:pPr algn="ctr"/>
            <a:r>
              <a:rPr lang="en-US" dirty="0"/>
              <a:t>Retail clustering in market in Seoul, Korea.</a:t>
            </a:r>
          </a:p>
        </p:txBody>
      </p:sp>
      <p:pic>
        <p:nvPicPr>
          <p:cNvPr id="13314" name="Picture 2" descr="L:\Higher Education Editorial\Kaveney\Short, Human Geography, 2e\Supplements\Figure JPEGs\Chapter 08\Figure 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608" y="1153257"/>
            <a:ext cx="6548392" cy="443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201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noFill/>
        </p:spPr>
        <p:txBody>
          <a:bodyPr>
            <a:normAutofit/>
          </a:bodyPr>
          <a:lstStyle/>
          <a:p>
            <a:r>
              <a:rPr lang="en-US" dirty="0"/>
              <a:t>Early theories of industrial location</a:t>
            </a:r>
          </a:p>
          <a:p>
            <a:pPr lvl="1"/>
            <a:r>
              <a:rPr lang="en-US" dirty="0"/>
              <a:t>Produced during times of industrial growth, assumed perfect economic rationality</a:t>
            </a:r>
          </a:p>
          <a:p>
            <a:pPr lvl="1"/>
            <a:r>
              <a:rPr lang="en-US" dirty="0"/>
              <a:t>Instead, it is a complex negotiation and bargaining with other agents in wider social and political context</a:t>
            </a:r>
          </a:p>
          <a:p>
            <a:r>
              <a:rPr lang="en-US" dirty="0"/>
              <a:t>New economic geography</a:t>
            </a:r>
          </a:p>
          <a:p>
            <a:pPr lvl="1"/>
            <a:r>
              <a:rPr lang="en-US" b="1" dirty="0"/>
              <a:t>Marxist political economy</a:t>
            </a:r>
            <a:r>
              <a:rPr lang="en-US" dirty="0"/>
              <a:t> explains uneven development as part of capitalist economies</a:t>
            </a:r>
            <a:endParaRPr lang="en-US" b="1" dirty="0"/>
          </a:p>
          <a:p>
            <a:pPr lvl="1"/>
            <a:r>
              <a:rPr lang="en-US" dirty="0"/>
              <a:t>Feminist perspectives studying gender relations in economic geography</a:t>
            </a:r>
          </a:p>
        </p:txBody>
      </p:sp>
      <p:sp>
        <p:nvSpPr>
          <p:cNvPr id="6" name="Title 5"/>
          <p:cNvSpPr>
            <a:spLocks noGrp="1"/>
          </p:cNvSpPr>
          <p:nvPr>
            <p:ph type="title"/>
          </p:nvPr>
        </p:nvSpPr>
        <p:spPr/>
        <p:txBody>
          <a:bodyPr>
            <a:noAutofit/>
          </a:bodyPr>
          <a:lstStyle/>
          <a:p>
            <a:r>
              <a:rPr lang="en-US" sz="3200" dirty="0"/>
              <a:t>The Changing Concerns of Economic Geography</a:t>
            </a:r>
          </a:p>
        </p:txBody>
      </p:sp>
    </p:spTree>
    <p:extLst>
      <p:ext uri="{BB962C8B-B14F-4D97-AF65-F5344CB8AC3E}">
        <p14:creationId xmlns:p14="http://schemas.microsoft.com/office/powerpoint/2010/main" val="629423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1"/>
          </p:nvPr>
        </p:nvSpPr>
        <p:spPr>
          <a:xfrm>
            <a:off x="209861" y="975220"/>
            <a:ext cx="11812249" cy="5029200"/>
          </a:xfrm>
        </p:spPr>
        <p:txBody>
          <a:bodyPr>
            <a:noAutofit/>
          </a:bodyPr>
          <a:lstStyle/>
          <a:p>
            <a:r>
              <a:rPr lang="en-US" sz="2400" dirty="0"/>
              <a:t>Uneven development of economic activity results in marked disparities in living standards and quality of life.</a:t>
            </a:r>
          </a:p>
          <a:p>
            <a:r>
              <a:rPr lang="en-US" sz="2400" dirty="0"/>
              <a:t>The Rostow model’s five stages: traditional stage, pre-takeoff stage, takeoff stage, drive to maturity, high mass consumption.</a:t>
            </a:r>
          </a:p>
          <a:p>
            <a:r>
              <a:rPr lang="en-US" sz="2400" dirty="0"/>
              <a:t>Global economy has winners and losers, not just as historical accident but part of process of economic development.</a:t>
            </a:r>
          </a:p>
          <a:p>
            <a:r>
              <a:rPr lang="en-US" sz="2400" dirty="0"/>
              <a:t>The core-periphery model as historical evolution of a rich core and poor periphery, w/ some countries transitioning to semi-periphery.</a:t>
            </a:r>
          </a:p>
          <a:p>
            <a:r>
              <a:rPr lang="en-US" sz="2400" dirty="0"/>
              <a:t>Economic disparities are evident at regional level, some regions growing faster and becoming more industrialized than others.</a:t>
            </a:r>
          </a:p>
          <a:p>
            <a:r>
              <a:rPr lang="en-US" sz="2400" dirty="0"/>
              <a:t>Uneven regional development is not a temporary condition, but essential to capitalist production as uneven waves of investments cause some regions to be more developed than others.</a:t>
            </a:r>
          </a:p>
        </p:txBody>
      </p:sp>
      <p:sp>
        <p:nvSpPr>
          <p:cNvPr id="7" name="Title 6"/>
          <p:cNvSpPr>
            <a:spLocks noGrp="1"/>
          </p:cNvSpPr>
          <p:nvPr>
            <p:ph type="title"/>
          </p:nvPr>
        </p:nvSpPr>
        <p:spPr>
          <a:xfrm>
            <a:off x="1752600" y="256069"/>
            <a:ext cx="8686800" cy="777875"/>
          </a:xfrm>
        </p:spPr>
        <p:txBody>
          <a:bodyPr/>
          <a:lstStyle/>
          <a:p>
            <a:r>
              <a:rPr lang="en-US" dirty="0"/>
              <a:t>Chapter Summary</a:t>
            </a:r>
          </a:p>
        </p:txBody>
      </p:sp>
    </p:spTree>
    <p:extLst>
      <p:ext uri="{BB962C8B-B14F-4D97-AF65-F5344CB8AC3E}">
        <p14:creationId xmlns:p14="http://schemas.microsoft.com/office/powerpoint/2010/main" val="277678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Global Differences</a:t>
            </a:r>
          </a:p>
        </p:txBody>
      </p:sp>
      <p:sp>
        <p:nvSpPr>
          <p:cNvPr id="5" name="Content Placeholder 4"/>
          <p:cNvSpPr>
            <a:spLocks noGrp="1"/>
          </p:cNvSpPr>
          <p:nvPr>
            <p:ph sz="quarter" idx="11"/>
          </p:nvPr>
        </p:nvSpPr>
        <p:spPr>
          <a:xfrm>
            <a:off x="529389" y="1143000"/>
            <a:ext cx="11582399" cy="5349874"/>
          </a:xfrm>
        </p:spPr>
        <p:txBody>
          <a:bodyPr>
            <a:normAutofit/>
          </a:bodyPr>
          <a:lstStyle/>
          <a:p>
            <a:r>
              <a:rPr lang="en-US" dirty="0"/>
              <a:t>Uneven development of economic activity</a:t>
            </a:r>
          </a:p>
          <a:p>
            <a:pPr lvl="1"/>
            <a:r>
              <a:rPr lang="en-US" dirty="0"/>
              <a:t>Relates to disparities in living standards</a:t>
            </a:r>
          </a:p>
          <a:p>
            <a:pPr marL="457200" lvl="1" indent="0">
              <a:buNone/>
            </a:pPr>
            <a:endParaRPr lang="en-US" dirty="0"/>
          </a:p>
          <a:p>
            <a:r>
              <a:rPr lang="en-US" dirty="0"/>
              <a:t>Initial geographical advantages turned into economic advantages</a:t>
            </a:r>
          </a:p>
          <a:p>
            <a:pPr lvl="1"/>
            <a:r>
              <a:rPr lang="en-US" dirty="0"/>
              <a:t>Economic order varies over space and time</a:t>
            </a:r>
          </a:p>
          <a:p>
            <a:pPr lvl="1"/>
            <a:r>
              <a:rPr lang="en-US" dirty="0"/>
              <a:t>Igbo in Nigeria</a:t>
            </a:r>
          </a:p>
          <a:p>
            <a:pPr lvl="2"/>
            <a:r>
              <a:rPr lang="en-US" dirty="0"/>
              <a:t>Culture fit well with British capitalism </a:t>
            </a:r>
            <a:r>
              <a:rPr lang="en-US" dirty="0" err="1"/>
              <a:t>theytionate</a:t>
            </a:r>
            <a:r>
              <a:rPr lang="en-US" dirty="0"/>
              <a:t> developed a disproportionate presence politically and economically under colonial rule and in early independence</a:t>
            </a:r>
          </a:p>
          <a:p>
            <a:pPr lvl="3"/>
            <a:r>
              <a:rPr lang="en-US" dirty="0"/>
              <a:t>Tribalism, oil deposits</a:t>
            </a:r>
          </a:p>
          <a:p>
            <a:pPr lvl="3"/>
            <a:r>
              <a:rPr lang="en-US" dirty="0"/>
              <a:t>Civil war</a:t>
            </a:r>
          </a:p>
        </p:txBody>
      </p:sp>
    </p:spTree>
    <p:extLst>
      <p:ext uri="{BB962C8B-B14F-4D97-AF65-F5344CB8AC3E}">
        <p14:creationId xmlns:p14="http://schemas.microsoft.com/office/powerpoint/2010/main" val="4038925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Autofit/>
          </a:bodyPr>
          <a:lstStyle/>
          <a:p>
            <a:r>
              <a:rPr lang="en-US" sz="2400" dirty="0"/>
              <a:t>Four factors contribute to regional clustering of economic activity including locational pull of resources, concentration of firms and workers, subsidiary trades and services attracted to core industries, and spillover of innovative ideas between firms.</a:t>
            </a:r>
          </a:p>
          <a:p>
            <a:r>
              <a:rPr lang="en-US" sz="2400" dirty="0"/>
              <a:t>Regional economic clusters make markets more efficient, but often with increased costs of land and labor.</a:t>
            </a:r>
          </a:p>
          <a:p>
            <a:r>
              <a:rPr lang="en-US" sz="2400" dirty="0"/>
              <a:t>Regional economic dynamics also considered from the perspective of product and profit cycles. In early stages of product development, when super profits can be made, new firms are attracted to the location of the initial innovation. As more firms enter the markets, new spatial forces may relocate closer to markets or away from higher-wage areas in order to maintain and increase profitability.</a:t>
            </a:r>
          </a:p>
        </p:txBody>
      </p:sp>
    </p:spTree>
    <p:extLst>
      <p:ext uri="{BB962C8B-B14F-4D97-AF65-F5344CB8AC3E}">
        <p14:creationId xmlns:p14="http://schemas.microsoft.com/office/powerpoint/2010/main" val="1397253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1"/>
          </p:nvPr>
        </p:nvSpPr>
        <p:spPr/>
        <p:txBody>
          <a:bodyPr>
            <a:noAutofit/>
          </a:bodyPr>
          <a:lstStyle/>
          <a:p>
            <a:pPr lvl="0"/>
            <a:r>
              <a:rPr lang="en-US" sz="2400" dirty="0"/>
              <a:t>Governments of developing countries, seeking industrialization of the national economy, follow either import substitution strategy to protect local industry or export-oriented form of industrialization.</a:t>
            </a:r>
          </a:p>
          <a:p>
            <a:pPr lvl="0"/>
            <a:r>
              <a:rPr lang="en-US" sz="2400" dirty="0"/>
              <a:t>The development state can achieve success as public and private interests focus on the goal of rapid growth. However, reliance on export-led growth makes economies vulnerable to global shocks.</a:t>
            </a:r>
          </a:p>
          <a:p>
            <a:pPr lvl="0"/>
            <a:r>
              <a:rPr lang="en-US" sz="2400" dirty="0"/>
              <a:t>Capitalist economies have grown from being based on the production of commodities to being based on the mass production and consumption of goods. Implications of mass consumption include: desire trumping need, consumption being equated to social status, different levels of access to credit, geographies shaped by consumption, and a growing dominance of retailers over producers.</a:t>
            </a:r>
          </a:p>
        </p:txBody>
      </p:sp>
      <p:sp>
        <p:nvSpPr>
          <p:cNvPr id="7" name="Title 6"/>
          <p:cNvSpPr>
            <a:spLocks noGrp="1"/>
          </p:cNvSpPr>
          <p:nvPr>
            <p:ph type="title"/>
          </p:nvPr>
        </p:nvSpPr>
        <p:spPr/>
        <p:txBody>
          <a:bodyPr/>
          <a:lstStyle/>
          <a:p>
            <a:r>
              <a:rPr lang="en-US"/>
              <a:t>Chapter Summary</a:t>
            </a:r>
            <a:endParaRPr lang="en-US" dirty="0"/>
          </a:p>
        </p:txBody>
      </p:sp>
    </p:spTree>
    <p:extLst>
      <p:ext uri="{BB962C8B-B14F-4D97-AF65-F5344CB8AC3E}">
        <p14:creationId xmlns:p14="http://schemas.microsoft.com/office/powerpoint/2010/main" val="1065083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1"/>
          </p:nvPr>
        </p:nvSpPr>
        <p:spPr/>
        <p:txBody>
          <a:bodyPr>
            <a:noAutofit/>
          </a:bodyPr>
          <a:lstStyle/>
          <a:p>
            <a:pPr lvl="0"/>
            <a:r>
              <a:rPr lang="en-US" sz="2400" dirty="0"/>
              <a:t>Differential mobility of capital and labor at the national and global level is becoming more pronounced. Capital is more mobile while organized labor is more fixed. </a:t>
            </a:r>
          </a:p>
          <a:p>
            <a:pPr lvl="0"/>
            <a:r>
              <a:rPr lang="en-US" sz="2400" dirty="0"/>
              <a:t>Capitalism is capable of amazing growth and innovation, but is subject to recurring crises and continual turmoil, as the crisis solved in one area becomes a crisis in another area. </a:t>
            </a:r>
          </a:p>
          <a:p>
            <a:r>
              <a:rPr lang="en-US" sz="2400" dirty="0"/>
              <a:t>Employment in the formal economy involves sale of labor in the marketplace, formally recorded in government and official statistics, while the informal economy is of unrecorded transactions and a response to lack of formal employment opportunities.</a:t>
            </a:r>
          </a:p>
        </p:txBody>
      </p:sp>
      <p:sp>
        <p:nvSpPr>
          <p:cNvPr id="7" name="Title 6"/>
          <p:cNvSpPr>
            <a:spLocks noGrp="1"/>
          </p:cNvSpPr>
          <p:nvPr>
            <p:ph type="title"/>
          </p:nvPr>
        </p:nvSpPr>
        <p:spPr/>
        <p:txBody>
          <a:bodyPr/>
          <a:lstStyle/>
          <a:p>
            <a:r>
              <a:rPr lang="en-US"/>
              <a:t>Chapter Summary</a:t>
            </a:r>
            <a:endParaRPr lang="en-US" dirty="0"/>
          </a:p>
        </p:txBody>
      </p:sp>
    </p:spTree>
    <p:extLst>
      <p:ext uri="{BB962C8B-B14F-4D97-AF65-F5344CB8AC3E}">
        <p14:creationId xmlns:p14="http://schemas.microsoft.com/office/powerpoint/2010/main" val="286861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752600" y="365126"/>
            <a:ext cx="8686800" cy="777875"/>
          </a:xfrm>
        </p:spPr>
        <p:txBody>
          <a:bodyPr/>
          <a:lstStyle/>
          <a:p>
            <a:r>
              <a:rPr lang="en-US" dirty="0"/>
              <a:t>Global Differences</a:t>
            </a:r>
          </a:p>
        </p:txBody>
      </p:sp>
      <p:sp>
        <p:nvSpPr>
          <p:cNvPr id="7" name="Text Placeholder 6"/>
          <p:cNvSpPr>
            <a:spLocks noGrp="1"/>
          </p:cNvSpPr>
          <p:nvPr>
            <p:ph type="body" sz="quarter" idx="13"/>
          </p:nvPr>
        </p:nvSpPr>
        <p:spPr>
          <a:xfrm>
            <a:off x="1557556" y="5569186"/>
            <a:ext cx="9076888" cy="685800"/>
          </a:xfrm>
        </p:spPr>
        <p:txBody>
          <a:bodyPr/>
          <a:lstStyle/>
          <a:p>
            <a:pPr algn="ctr"/>
            <a:r>
              <a:rPr lang="en-US" dirty="0"/>
              <a:t>Global Differences highlighted by data from three different countries.</a:t>
            </a:r>
          </a:p>
        </p:txBody>
      </p:sp>
      <p:pic>
        <p:nvPicPr>
          <p:cNvPr id="3074" name="Picture 2" descr="L:\Higher Education Editorial\Kaveney\Short, Human Geography, 2e\Supplements\Figure JPEGs\Chapter 08\Table 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12192000" cy="44173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600067" y="461675"/>
            <a:ext cx="1678665" cy="584775"/>
          </a:xfrm>
          <a:prstGeom prst="rect">
            <a:avLst/>
          </a:prstGeom>
        </p:spPr>
        <p:txBody>
          <a:bodyPr wrap="none">
            <a:spAutoFit/>
          </a:bodyPr>
          <a:lstStyle/>
          <a:p>
            <a:r>
              <a:rPr lang="en-US" sz="3200" dirty="0"/>
              <a:t>Table 8.1</a:t>
            </a:r>
          </a:p>
        </p:txBody>
      </p:sp>
    </p:spTree>
    <p:extLst>
      <p:ext uri="{BB962C8B-B14F-4D97-AF65-F5344CB8AC3E}">
        <p14:creationId xmlns:p14="http://schemas.microsoft.com/office/powerpoint/2010/main" val="332234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820" y="136525"/>
            <a:ext cx="11582400" cy="777875"/>
          </a:xfrm>
        </p:spPr>
        <p:txBody>
          <a:bodyPr/>
          <a:lstStyle/>
          <a:p>
            <a:r>
              <a:rPr lang="en-US" dirty="0"/>
              <a:t>Rostow Model</a:t>
            </a:r>
          </a:p>
        </p:txBody>
      </p:sp>
      <p:sp>
        <p:nvSpPr>
          <p:cNvPr id="5" name="Content Placeholder 4"/>
          <p:cNvSpPr>
            <a:spLocks noGrp="1"/>
          </p:cNvSpPr>
          <p:nvPr>
            <p:ph sz="quarter" idx="11"/>
          </p:nvPr>
        </p:nvSpPr>
        <p:spPr>
          <a:xfrm>
            <a:off x="33780" y="914400"/>
            <a:ext cx="5530516" cy="5029200"/>
          </a:xfrm>
        </p:spPr>
        <p:txBody>
          <a:bodyPr>
            <a:normAutofit fontScale="92500"/>
          </a:bodyPr>
          <a:lstStyle/>
          <a:p>
            <a:r>
              <a:rPr lang="en-US" dirty="0"/>
              <a:t>Stages of economic development</a:t>
            </a:r>
          </a:p>
          <a:p>
            <a:pPr marL="971550" lvl="1" indent="-514350">
              <a:buFont typeface="+mj-lt"/>
              <a:buAutoNum type="arabicPeriod"/>
            </a:pPr>
            <a:r>
              <a:rPr lang="en-US" sz="2600" dirty="0"/>
              <a:t>Traditional society</a:t>
            </a:r>
          </a:p>
          <a:p>
            <a:pPr marL="971550" lvl="1" indent="-514350">
              <a:buFont typeface="+mj-lt"/>
              <a:buAutoNum type="arabicPeriod"/>
            </a:pPr>
            <a:r>
              <a:rPr lang="en-US" dirty="0"/>
              <a:t>Transitional or pre-takeoff</a:t>
            </a:r>
          </a:p>
          <a:p>
            <a:pPr marL="971550" lvl="1" indent="-514350">
              <a:buFont typeface="+mj-lt"/>
              <a:buAutoNum type="arabicPeriod"/>
            </a:pPr>
            <a:r>
              <a:rPr lang="en-US" sz="2600" dirty="0"/>
              <a:t>Takeoff and rapid industrialization</a:t>
            </a:r>
          </a:p>
          <a:p>
            <a:pPr marL="971550" lvl="1" indent="-514350">
              <a:buFont typeface="+mj-lt"/>
              <a:buAutoNum type="arabicPeriod"/>
            </a:pPr>
            <a:r>
              <a:rPr lang="en-US" sz="2600" dirty="0"/>
              <a:t>Drive to maturity</a:t>
            </a:r>
          </a:p>
          <a:p>
            <a:pPr marL="971550" lvl="1" indent="-514350">
              <a:buFont typeface="+mj-lt"/>
              <a:buAutoNum type="arabicPeriod"/>
            </a:pPr>
            <a:r>
              <a:rPr lang="en-US" sz="2600" dirty="0"/>
              <a:t>High mass consumption</a:t>
            </a:r>
          </a:p>
          <a:p>
            <a:pPr marL="571500" indent="-514350"/>
            <a:r>
              <a:rPr lang="en-US" dirty="0"/>
              <a:t>Assumptions</a:t>
            </a:r>
          </a:p>
          <a:p>
            <a:pPr marL="971550" lvl="1" indent="-514350"/>
            <a:r>
              <a:rPr lang="en-US" dirty="0"/>
              <a:t>Historical sequence to economic growth only a matter of time</a:t>
            </a:r>
          </a:p>
        </p:txBody>
      </p:sp>
      <p:sp>
        <p:nvSpPr>
          <p:cNvPr id="7" name="Text Placeholder 6"/>
          <p:cNvSpPr>
            <a:spLocks noGrp="1"/>
          </p:cNvSpPr>
          <p:nvPr>
            <p:ph type="body" sz="quarter" idx="13"/>
          </p:nvPr>
        </p:nvSpPr>
        <p:spPr>
          <a:xfrm>
            <a:off x="6096000" y="5486400"/>
            <a:ext cx="6062220" cy="1371600"/>
          </a:xfrm>
        </p:spPr>
        <p:txBody>
          <a:bodyPr/>
          <a:lstStyle/>
          <a:p>
            <a:r>
              <a:rPr lang="en-US" dirty="0"/>
              <a:t>The Rostow Model of the five stages of economic development.</a:t>
            </a:r>
          </a:p>
        </p:txBody>
      </p:sp>
      <p:pic>
        <p:nvPicPr>
          <p:cNvPr id="4098" name="Picture 2" descr="L:\Higher Education Editorial\Kaveney\Short, Human Geography, 2e\Supplements\Figure JPEGs\Chapter 08\Figure 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295" y="853056"/>
            <a:ext cx="6395093" cy="472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45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6656-B29D-4EF9-A979-8918BFAB7CDF}"/>
              </a:ext>
            </a:extLst>
          </p:cNvPr>
          <p:cNvSpPr>
            <a:spLocks noGrp="1"/>
          </p:cNvSpPr>
          <p:nvPr>
            <p:ph type="title"/>
          </p:nvPr>
        </p:nvSpPr>
        <p:spPr>
          <a:xfrm>
            <a:off x="4114800" y="365126"/>
            <a:ext cx="7772400" cy="777875"/>
          </a:xfrm>
        </p:spPr>
        <p:txBody>
          <a:bodyPr/>
          <a:lstStyle/>
          <a:p>
            <a:r>
              <a:rPr lang="en-US" dirty="0"/>
              <a:t>W.W. Rostow</a:t>
            </a:r>
          </a:p>
        </p:txBody>
      </p:sp>
      <p:pic>
        <p:nvPicPr>
          <p:cNvPr id="6" name="Content Placeholder 5">
            <a:extLst>
              <a:ext uri="{FF2B5EF4-FFF2-40B4-BE49-F238E27FC236}">
                <a16:creationId xmlns:a16="http://schemas.microsoft.com/office/drawing/2014/main" id="{87B915FA-900A-444E-AF05-EA12B3DB6170}"/>
              </a:ext>
            </a:extLst>
          </p:cNvPr>
          <p:cNvPicPr>
            <a:picLocks noGrp="1" noChangeAspect="1"/>
          </p:cNvPicPr>
          <p:nvPr>
            <p:ph sz="quarter" idx="11"/>
          </p:nvPr>
        </p:nvPicPr>
        <p:blipFill>
          <a:blip r:embed="rId2"/>
          <a:stretch>
            <a:fillRect/>
          </a:stretch>
        </p:blipFill>
        <p:spPr>
          <a:xfrm>
            <a:off x="0" y="522559"/>
            <a:ext cx="3717758" cy="5673453"/>
          </a:xfrm>
          <a:prstGeom prst="rect">
            <a:avLst/>
          </a:prstGeom>
        </p:spPr>
      </p:pic>
      <p:pic>
        <p:nvPicPr>
          <p:cNvPr id="7" name="Content Placeholder 6">
            <a:extLst>
              <a:ext uri="{FF2B5EF4-FFF2-40B4-BE49-F238E27FC236}">
                <a16:creationId xmlns:a16="http://schemas.microsoft.com/office/drawing/2014/main" id="{5FC6CC8B-A49F-4255-9962-B305850CAE7C}"/>
              </a:ext>
            </a:extLst>
          </p:cNvPr>
          <p:cNvPicPr>
            <a:picLocks noGrp="1" noChangeAspect="1"/>
          </p:cNvPicPr>
          <p:nvPr>
            <p:ph sz="quarter" idx="12"/>
          </p:nvPr>
        </p:nvPicPr>
        <p:blipFill>
          <a:blip r:embed="rId3"/>
          <a:stretch>
            <a:fillRect/>
          </a:stretch>
        </p:blipFill>
        <p:spPr>
          <a:xfrm>
            <a:off x="3903914" y="1143000"/>
            <a:ext cx="7978439" cy="5053012"/>
          </a:xfrm>
          <a:prstGeom prst="rect">
            <a:avLst/>
          </a:prstGeom>
        </p:spPr>
      </p:pic>
    </p:spTree>
    <p:extLst>
      <p:ext uri="{BB962C8B-B14F-4D97-AF65-F5344CB8AC3E}">
        <p14:creationId xmlns:p14="http://schemas.microsoft.com/office/powerpoint/2010/main" val="374097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7F217C6-AAD1-4955-B64F-5D1C711892E3}"/>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0" y="0"/>
            <a:ext cx="12192000" cy="6492874"/>
          </a:xfrm>
        </p:spPr>
      </p:pic>
      <p:sp>
        <p:nvSpPr>
          <p:cNvPr id="6" name="Title 5">
            <a:extLst>
              <a:ext uri="{FF2B5EF4-FFF2-40B4-BE49-F238E27FC236}">
                <a16:creationId xmlns:a16="http://schemas.microsoft.com/office/drawing/2014/main" id="{3AC2B991-6965-4A9E-BB01-F6EDCFEDD79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9971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897D13-5F0A-47E3-A51B-2077C45966C7}"/>
              </a:ext>
            </a:extLst>
          </p:cNvPr>
          <p:cNvPicPr>
            <a:picLocks noGrp="1" noChangeAspect="1"/>
          </p:cNvPicPr>
          <p:nvPr>
            <p:ph sz="quarter" idx="11"/>
          </p:nvPr>
        </p:nvPicPr>
        <p:blipFill>
          <a:blip r:embed="rId2"/>
          <a:stretch>
            <a:fillRect/>
          </a:stretch>
        </p:blipFill>
        <p:spPr>
          <a:xfrm>
            <a:off x="2467976" y="1"/>
            <a:ext cx="8932053" cy="6858000"/>
          </a:xfrm>
          <a:prstGeom prst="rect">
            <a:avLst/>
          </a:prstGeom>
        </p:spPr>
      </p:pic>
    </p:spTree>
    <p:extLst>
      <p:ext uri="{BB962C8B-B14F-4D97-AF65-F5344CB8AC3E}">
        <p14:creationId xmlns:p14="http://schemas.microsoft.com/office/powerpoint/2010/main" val="218479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Different Economies</a:t>
            </a:r>
          </a:p>
        </p:txBody>
      </p:sp>
      <p:sp>
        <p:nvSpPr>
          <p:cNvPr id="7" name="Content Placeholder 6"/>
          <p:cNvSpPr>
            <a:spLocks noGrp="1"/>
          </p:cNvSpPr>
          <p:nvPr>
            <p:ph sz="quarter" idx="11"/>
          </p:nvPr>
        </p:nvSpPr>
        <p:spPr>
          <a:xfrm>
            <a:off x="204537" y="1143000"/>
            <a:ext cx="5891463" cy="5029200"/>
          </a:xfrm>
          <a:noFill/>
        </p:spPr>
        <p:txBody>
          <a:bodyPr>
            <a:normAutofit lnSpcReduction="10000"/>
          </a:bodyPr>
          <a:lstStyle/>
          <a:p>
            <a:r>
              <a:rPr lang="en-US" b="1" dirty="0"/>
              <a:t>Formal economy </a:t>
            </a:r>
            <a:r>
              <a:rPr lang="en-US" dirty="0"/>
              <a:t>is recorded in official statistics</a:t>
            </a:r>
          </a:p>
          <a:p>
            <a:r>
              <a:rPr lang="en-US" b="1" dirty="0"/>
              <a:t>Informal economy </a:t>
            </a:r>
            <a:r>
              <a:rPr lang="en-US" dirty="0"/>
              <a:t>is unrecorded and response to lack of formal employment opportunities</a:t>
            </a:r>
          </a:p>
          <a:p>
            <a:r>
              <a:rPr lang="en-US" b="1" dirty="0"/>
              <a:t>Illegal economy </a:t>
            </a:r>
            <a:r>
              <a:rPr lang="en-US" dirty="0"/>
              <a:t>is wide variety of illegal, violent, or deceptive practices</a:t>
            </a:r>
            <a:endParaRPr lang="en-US" b="1" dirty="0"/>
          </a:p>
          <a:p>
            <a:r>
              <a:rPr lang="en-US" b="1" dirty="0"/>
              <a:t>Social economy </a:t>
            </a:r>
            <a:r>
              <a:rPr lang="en-US" dirty="0"/>
              <a:t>is the ‘third’ sector of not-for-profit activities </a:t>
            </a:r>
            <a:endParaRPr lang="en-US" b="1" dirty="0"/>
          </a:p>
        </p:txBody>
      </p:sp>
      <p:sp>
        <p:nvSpPr>
          <p:cNvPr id="2" name="Content Placeholder 1">
            <a:extLst>
              <a:ext uri="{FF2B5EF4-FFF2-40B4-BE49-F238E27FC236}">
                <a16:creationId xmlns:a16="http://schemas.microsoft.com/office/drawing/2014/main" id="{C906BBF6-9952-43DF-BAFE-4D5E90991FC3}"/>
              </a:ext>
            </a:extLst>
          </p:cNvPr>
          <p:cNvSpPr>
            <a:spLocks noGrp="1"/>
          </p:cNvSpPr>
          <p:nvPr>
            <p:ph sz="quarter" idx="12"/>
          </p:nvPr>
        </p:nvSpPr>
        <p:spPr>
          <a:xfrm>
            <a:off x="6182498" y="1143000"/>
            <a:ext cx="6113775" cy="5029200"/>
          </a:xfrm>
          <a:noFill/>
        </p:spPr>
        <p:txBody>
          <a:bodyPr>
            <a:normAutofit lnSpcReduction="10000"/>
          </a:bodyPr>
          <a:lstStyle/>
          <a:p>
            <a:r>
              <a:rPr lang="en-US" b="1" dirty="0"/>
              <a:t>Communal economy </a:t>
            </a:r>
            <a:r>
              <a:rPr lang="en-US" dirty="0"/>
              <a:t>is cashless exchange of goods and services among neighborhoods</a:t>
            </a:r>
            <a:endParaRPr lang="en-US" b="1" dirty="0"/>
          </a:p>
          <a:p>
            <a:r>
              <a:rPr lang="en-US" b="1" dirty="0"/>
              <a:t>Domestic economy </a:t>
            </a:r>
            <a:r>
              <a:rPr lang="en-US" dirty="0"/>
              <a:t>refers to amount, type, and division of labor in the home</a:t>
            </a:r>
            <a:endParaRPr lang="en-US" b="1" dirty="0"/>
          </a:p>
          <a:p>
            <a:r>
              <a:rPr lang="en-US" b="1" dirty="0"/>
              <a:t>Sharing economy </a:t>
            </a:r>
            <a:r>
              <a:rPr lang="en-US" dirty="0"/>
              <a:t>around owners sharing assets in peer-to-peer exchanges, often enabled by social media apps</a:t>
            </a:r>
          </a:p>
        </p:txBody>
      </p:sp>
    </p:spTree>
    <p:extLst>
      <p:ext uri="{BB962C8B-B14F-4D97-AF65-F5344CB8AC3E}">
        <p14:creationId xmlns:p14="http://schemas.microsoft.com/office/powerpoint/2010/main" val="2615833835"/>
      </p:ext>
    </p:extLst>
  </p:cSld>
  <p:clrMapOvr>
    <a:masterClrMapping/>
  </p:clrMapOvr>
</p:sld>
</file>

<file path=ppt/theme/theme1.xml><?xml version="1.0" encoding="utf-8"?>
<a:theme xmlns:a="http://schemas.openxmlformats.org/drawingml/2006/main" name="Short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rt2e" id="{59294D7F-2ECF-49C1-8352-90CE828CA8CA}" vid="{162C8823-25F3-4FD1-8624-4CF598B9D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Short2e</Template>
  <TotalTime>2035</TotalTime>
  <Words>1670</Words>
  <Application>Microsoft Office PowerPoint</Application>
  <PresentationFormat>Widescreen</PresentationFormat>
  <Paragraphs>217</Paragraphs>
  <Slides>32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Short2e</vt:lpstr>
      <vt:lpstr>Chapter 8: The Economic Geography of Uneven Development</vt:lpstr>
      <vt:lpstr>Chapter Learning Objectives</vt:lpstr>
      <vt:lpstr>Global Differences</vt:lpstr>
      <vt:lpstr>Global Differences</vt:lpstr>
      <vt:lpstr>Rostow Model</vt:lpstr>
      <vt:lpstr>W.W. Rostow</vt:lpstr>
      <vt:lpstr>PowerPoint Presentation</vt:lpstr>
      <vt:lpstr>PowerPoint Presentation</vt:lpstr>
      <vt:lpstr>Different Economies</vt:lpstr>
      <vt:lpstr>Global Differences</vt:lpstr>
      <vt:lpstr>Regional Differences</vt:lpstr>
      <vt:lpstr>Regional Differences</vt:lpstr>
      <vt:lpstr>Cumulative Causation</vt:lpstr>
      <vt:lpstr>Regional Differences</vt:lpstr>
      <vt:lpstr>Regional Differences</vt:lpstr>
      <vt:lpstr>Regional Differences</vt:lpstr>
      <vt:lpstr>Regional Economic Clusters in the US</vt:lpstr>
      <vt:lpstr>RISE OF INTERNATIONAL CONGLOMERATES</vt:lpstr>
      <vt:lpstr>Shrinkage of Competition</vt:lpstr>
      <vt:lpstr>What Is An American product?</vt:lpstr>
      <vt:lpstr>The Role of the State</vt:lpstr>
      <vt:lpstr>The Role of the State</vt:lpstr>
      <vt:lpstr>Capital and Labor</vt:lpstr>
      <vt:lpstr>Capital and Labor</vt:lpstr>
      <vt:lpstr>Capital and Labor</vt:lpstr>
      <vt:lpstr>Capital and Labor</vt:lpstr>
      <vt:lpstr>The Rise of Mass Consumption</vt:lpstr>
      <vt:lpstr>The Changing Concerns of Economic Geography</vt:lpstr>
      <vt:lpstr>Chapter Summary</vt:lpstr>
      <vt:lpstr>Chapter Summary</vt:lpstr>
      <vt:lpstr>Chapter Summary</vt:lpstr>
      <vt:lpstr>Chapter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Intellectual Context</dc:title>
  <dc:creator>Sarah Goggin</dc:creator>
  <cp:lastModifiedBy>Joseph Naumann</cp:lastModifiedBy>
  <cp:revision>68</cp:revision>
  <dcterms:created xsi:type="dcterms:W3CDTF">2017-04-19T13:45:11Z</dcterms:created>
  <dcterms:modified xsi:type="dcterms:W3CDTF">2018-06-18T15:01:33Z</dcterms:modified>
</cp:coreProperties>
</file>