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7" r:id="rId9"/>
    <p:sldId id="259" r:id="rId10"/>
    <p:sldId id="266" r:id="rId11"/>
    <p:sldId id="282" r:id="rId12"/>
    <p:sldId id="267" r:id="rId13"/>
    <p:sldId id="268" r:id="rId14"/>
    <p:sldId id="283" r:id="rId15"/>
    <p:sldId id="270" r:id="rId16"/>
    <p:sldId id="278" r:id="rId17"/>
    <p:sldId id="272" r:id="rId18"/>
    <p:sldId id="284" r:id="rId19"/>
    <p:sldId id="273" r:id="rId20"/>
    <p:sldId id="274" r:id="rId21"/>
    <p:sldId id="279" r:id="rId22"/>
    <p:sldId id="275" r:id="rId23"/>
    <p:sldId id="269" r:id="rId24"/>
    <p:sldId id="261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38" autoAdjust="0"/>
  </p:normalViewPr>
  <p:slideViewPr>
    <p:cSldViewPr snapToGrid="0">
      <p:cViewPr varScale="1">
        <p:scale>
          <a:sx n="100" d="100"/>
          <a:sy n="100" d="100"/>
        </p:scale>
        <p:origin x="2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E9EAE-08D5-4C19-971A-3D00973E190B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5C86-7200-47D6-9046-9593BCE6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</a:t>
            </a:r>
            <a:r>
              <a:rPr lang="en-US" baseline="0" dirty="0"/>
              <a:t> 7 Opener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7.4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3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7.2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7.3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5C86-7200-47D6-9046-9593BCE62C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181601"/>
            <a:ext cx="6400800" cy="7778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6705600" y="1143000"/>
            <a:ext cx="5181600" cy="198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Chapter </a:t>
            </a:r>
            <a:br>
              <a:rPr lang="en-US" dirty="0"/>
            </a:br>
            <a:r>
              <a:rPr lang="en-US" dirty="0"/>
              <a:t>Short </a:t>
            </a:r>
            <a:br>
              <a:rPr lang="en-US" dirty="0"/>
            </a:br>
            <a:r>
              <a:rPr lang="en-US" dirty="0"/>
              <a:t>2nd Edition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6705600" y="3200400"/>
            <a:ext cx="5181600" cy="2759075"/>
          </a:xfr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04800" y="1143000"/>
            <a:ext cx="64008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29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9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1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4800600"/>
            <a:ext cx="11582400" cy="13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5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8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0" y="4800600"/>
            <a:ext cx="5791200" cy="13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08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4800600"/>
          </a:xfr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3657600"/>
          </a:xfr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0" y="4800600"/>
            <a:ext cx="5791200" cy="1143000"/>
          </a:xfr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85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9033" y="3673522"/>
            <a:ext cx="5791200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304801" y="1143000"/>
            <a:ext cx="11585433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3673522"/>
            <a:ext cx="11585433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B3BF-D255-410F-9215-FA19C06BD9A4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CB1-D274-4145-9BAA-5A95CA23E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1"/>
            <a:ext cx="11582400" cy="5033963"/>
          </a:xfrm>
          <a:prstGeom prst="rect">
            <a:avLst/>
          </a:prstGeom>
        </p:spPr>
        <p:txBody>
          <a:bodyPr vert="horz" wrap="square" lIns="91440" tIns="4572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3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65126"/>
            <a:ext cx="9144000" cy="777875"/>
          </a:xfrm>
        </p:spPr>
        <p:txBody>
          <a:bodyPr>
            <a:noAutofit/>
          </a:bodyPr>
          <a:lstStyle/>
          <a:p>
            <a:r>
              <a:rPr lang="en-US" sz="3200" dirty="0"/>
              <a:t>Chapter 7: The Geography of Three Economic Sectors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8663" y="5714999"/>
            <a:ext cx="4800600" cy="777875"/>
          </a:xfrm>
        </p:spPr>
        <p:txBody>
          <a:bodyPr/>
          <a:lstStyle/>
          <a:p>
            <a:r>
              <a:rPr lang="en-US" dirty="0"/>
              <a:t>Metalworks, Amsterdam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662256" y="1703935"/>
            <a:ext cx="5056501" cy="2759075"/>
          </a:xfrm>
        </p:spPr>
        <p:txBody>
          <a:bodyPr>
            <a:normAutofit/>
          </a:bodyPr>
          <a:lstStyle/>
          <a:p>
            <a:r>
              <a:rPr lang="en-US" dirty="0"/>
              <a:t>Economic geography looks at the changing nature and spatial distribution of different sectors of the economy.</a:t>
            </a:r>
          </a:p>
        </p:txBody>
      </p:sp>
      <p:pic>
        <p:nvPicPr>
          <p:cNvPr id="1026" name="Picture 2" descr="L:\Higher Education Editorial\Kaveney\Short, Human Geography, 2e\Supplements\Figure JPEGs\Chapter 07\Chapter 07 Ope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6613208" cy="44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3F24C-DFE0-4C2F-AB00-6F1E9BA7870D}"/>
              </a:ext>
            </a:extLst>
          </p:cNvPr>
          <p:cNvSpPr txBox="1"/>
          <p:nvPr/>
        </p:nvSpPr>
        <p:spPr>
          <a:xfrm>
            <a:off x="7146758" y="4932947"/>
            <a:ext cx="470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Expanded by Joe Naumann, UMSL</a:t>
            </a:r>
          </a:p>
        </p:txBody>
      </p:sp>
    </p:spTree>
    <p:extLst>
      <p:ext uri="{BB962C8B-B14F-4D97-AF65-F5344CB8AC3E}">
        <p14:creationId xmlns:p14="http://schemas.microsoft.com/office/powerpoint/2010/main" val="7622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Commercialization of Agriculture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6967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Greater </a:t>
            </a:r>
            <a:r>
              <a:rPr lang="en-US" b="1" dirty="0" smtClean="0"/>
              <a:t>productivity </a:t>
            </a:r>
            <a:r>
              <a:rPr lang="en-US" dirty="0" smtClean="0"/>
              <a:t>(needed if population continues to grow)</a:t>
            </a:r>
            <a:endParaRPr lang="en-US" dirty="0"/>
          </a:p>
          <a:p>
            <a:pPr lvl="1"/>
            <a:r>
              <a:rPr lang="en-US" dirty="0"/>
              <a:t>Result of invested capital in machinery and </a:t>
            </a:r>
            <a:r>
              <a:rPr lang="en-US" dirty="0" smtClean="0"/>
              <a:t>biotech</a:t>
            </a:r>
          </a:p>
          <a:p>
            <a:pPr lvl="1"/>
            <a:r>
              <a:rPr lang="en-US" dirty="0" smtClean="0"/>
              <a:t>Hybrids have limited useful time (insects adapt &amp; diseases mutate)</a:t>
            </a:r>
          </a:p>
          <a:p>
            <a:pPr lvl="1"/>
            <a:r>
              <a:rPr lang="en-US" dirty="0" smtClean="0"/>
              <a:t>Need to maintain wildlife areas for new genes from plants related to commercial plants (where cross pollination will work)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Environmental costs</a:t>
            </a:r>
          </a:p>
          <a:p>
            <a:pPr lvl="1"/>
            <a:r>
              <a:rPr lang="en-US" dirty="0"/>
              <a:t>Heavy pesticide use</a:t>
            </a:r>
          </a:p>
          <a:p>
            <a:pPr lvl="1"/>
            <a:r>
              <a:rPr lang="en-US" dirty="0"/>
              <a:t>Fertilizers and </a:t>
            </a:r>
            <a:r>
              <a:rPr lang="en-US" b="1" dirty="0"/>
              <a:t>eutrophication</a:t>
            </a:r>
          </a:p>
          <a:p>
            <a:pPr lvl="1"/>
            <a:r>
              <a:rPr lang="en-US" b="1" dirty="0"/>
              <a:t>Genetically modified organisms (GMOs)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Commercialization of Agriculture</a:t>
            </a:r>
          </a:p>
        </p:txBody>
      </p:sp>
      <p:pic>
        <p:nvPicPr>
          <p:cNvPr id="8194" name="Picture 2" descr="L:\Higher Education Editorial\Kaveney\Short, Human Geography, 2e\Supplements\Figure JPEGs\Chapter 07\Table 7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521"/>
            <a:ext cx="12192000" cy="33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909" y="5579917"/>
            <a:ext cx="12088091" cy="550337"/>
          </a:xfrm>
        </p:spPr>
        <p:txBody>
          <a:bodyPr/>
          <a:lstStyle/>
          <a:p>
            <a:r>
              <a:rPr lang="en-US" dirty="0"/>
              <a:t>US farm increased productivity from 40 bushels of grain per acre in 1900 to 100 bushels in 2000.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2369" y="1143001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Table 7.2</a:t>
            </a:r>
          </a:p>
        </p:txBody>
      </p:sp>
    </p:spTree>
    <p:extLst>
      <p:ext uri="{BB962C8B-B14F-4D97-AF65-F5344CB8AC3E}">
        <p14:creationId xmlns:p14="http://schemas.microsoft.com/office/powerpoint/2010/main" val="27854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45473" y="1007919"/>
            <a:ext cx="11741727" cy="53305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Original Green </a:t>
            </a:r>
            <a:r>
              <a:rPr lang="en-US" sz="3600" b="1" dirty="0"/>
              <a:t>Revolution</a:t>
            </a:r>
            <a:endParaRPr lang="en-US" sz="3600" dirty="0"/>
          </a:p>
          <a:p>
            <a:pPr lvl="1"/>
            <a:r>
              <a:rPr lang="en-US" sz="3200" dirty="0"/>
              <a:t>Series of innovations applied to developing world from 1940s to </a:t>
            </a:r>
            <a:r>
              <a:rPr lang="en-US" sz="3200" dirty="0" smtClean="0"/>
              <a:t>1970s – focused mainly on grains</a:t>
            </a:r>
            <a:endParaRPr lang="en-US" sz="3200" dirty="0"/>
          </a:p>
          <a:p>
            <a:pPr lvl="1"/>
            <a:r>
              <a:rPr lang="en-US" sz="3200" dirty="0"/>
              <a:t>Increased production through high-yield crop varieties, irrigation practices, application of pesticides and fertilizers</a:t>
            </a:r>
          </a:p>
          <a:p>
            <a:pPr lvl="1"/>
            <a:r>
              <a:rPr lang="en-US" sz="3200" dirty="0"/>
              <a:t>Flawed experiment considering the environmental damage and harm to the health of local </a:t>
            </a:r>
            <a:r>
              <a:rPr lang="en-US" sz="3200" dirty="0" smtClean="0"/>
              <a:t>communities</a:t>
            </a:r>
          </a:p>
          <a:p>
            <a:r>
              <a:rPr lang="en-US" sz="3600" dirty="0" smtClean="0"/>
              <a:t>Great need to improve the nutritive value of the crops of the humid tropics (not as financially lucrative as grains)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5709" y="230044"/>
            <a:ext cx="8811491" cy="777875"/>
          </a:xfrm>
        </p:spPr>
        <p:txBody>
          <a:bodyPr>
            <a:normAutofit/>
          </a:bodyPr>
          <a:lstStyle/>
          <a:p>
            <a:r>
              <a:rPr lang="en-US" dirty="0"/>
              <a:t>The Commercialization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8329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536" y="136526"/>
            <a:ext cx="11582400" cy="777875"/>
          </a:xfrm>
        </p:spPr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5864" y="800100"/>
            <a:ext cx="11804072" cy="55591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Secondary </a:t>
            </a:r>
            <a:r>
              <a:rPr lang="en-US" b="1" dirty="0" smtClean="0"/>
              <a:t>sector</a:t>
            </a:r>
          </a:p>
          <a:p>
            <a:pPr lvl="1"/>
            <a:r>
              <a:rPr lang="en-US" b="1" dirty="0" smtClean="0"/>
              <a:t>Has decreased in importance in more developed countries – “rust belts”</a:t>
            </a:r>
            <a:endParaRPr lang="en-US" b="1" dirty="0"/>
          </a:p>
          <a:p>
            <a:r>
              <a:rPr lang="en-US" dirty="0" smtClean="0"/>
              <a:t>Industrial </a:t>
            </a:r>
            <a:r>
              <a:rPr lang="en-US" dirty="0"/>
              <a:t>Revolution and </a:t>
            </a:r>
            <a:r>
              <a:rPr lang="en-US" b="1" dirty="0"/>
              <a:t>Kondratieff cycles</a:t>
            </a:r>
          </a:p>
          <a:p>
            <a:pPr lvl="1"/>
            <a:r>
              <a:rPr lang="en-US" dirty="0"/>
              <a:t>Each associated with a primary industry, innovation, and city</a:t>
            </a:r>
          </a:p>
          <a:p>
            <a:pPr lvl="1"/>
            <a:r>
              <a:rPr lang="en-US" dirty="0"/>
              <a:t>Factory towns to industrial </a:t>
            </a:r>
            <a:r>
              <a:rPr lang="en-US" dirty="0" smtClean="0"/>
              <a:t>metros</a:t>
            </a:r>
          </a:p>
          <a:p>
            <a:pPr lvl="1"/>
            <a:r>
              <a:rPr lang="en-US" dirty="0" smtClean="0"/>
              <a:t>Growth of conglomerates; mega-mergers and reduced competition</a:t>
            </a:r>
            <a:endParaRPr lang="en-US" dirty="0"/>
          </a:p>
          <a:p>
            <a:pPr lvl="1"/>
            <a:r>
              <a:rPr lang="en-US" dirty="0"/>
              <a:t>Global </a:t>
            </a:r>
            <a:r>
              <a:rPr lang="en-US" dirty="0" smtClean="0"/>
              <a:t>shifts</a:t>
            </a:r>
          </a:p>
          <a:p>
            <a:r>
              <a:rPr lang="en-US" dirty="0" smtClean="0"/>
              <a:t>Role of unions in gaining better pay and working conditions </a:t>
            </a:r>
            <a:r>
              <a:rPr lang="en-US" b="1" dirty="0" smtClean="0">
                <a:solidFill>
                  <a:srgbClr val="FF0000"/>
                </a:solidFill>
              </a:rPr>
              <a:t>for everyone</a:t>
            </a:r>
          </a:p>
          <a:p>
            <a:pPr lvl="1"/>
            <a:r>
              <a:rPr lang="en-US" dirty="0" smtClean="0"/>
              <a:t>Reduced influence with the rise of the tertiary sector and the decline of the secondary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9533" y="850613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Table 7.3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BC6F444-427D-495C-9184-AA5BFFE52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0" y="5228437"/>
            <a:ext cx="8382000" cy="1004582"/>
          </a:xfrm>
        </p:spPr>
        <p:txBody>
          <a:bodyPr/>
          <a:lstStyle/>
          <a:p>
            <a:pPr algn="ctr"/>
            <a:r>
              <a:rPr lang="en-US" dirty="0"/>
              <a:t>Four Kondratieff cycles are associated with key innovations that structure society and space.</a:t>
            </a:r>
          </a:p>
        </p:txBody>
      </p:sp>
      <p:pic>
        <p:nvPicPr>
          <p:cNvPr id="9218" name="Picture 2" descr="L:\Higher Education Editorial\Kaveney\Short, Human Geography, 2e\Supplements\Figure JPEGs\Chapter 07\Table 7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406"/>
            <a:ext cx="12192000" cy="342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-1" y="1134611"/>
            <a:ext cx="6660573" cy="5029200"/>
          </a:xfrm>
        </p:spPr>
        <p:txBody>
          <a:bodyPr>
            <a:normAutofit/>
          </a:bodyPr>
          <a:lstStyle/>
          <a:p>
            <a:r>
              <a:rPr lang="en-US" dirty="0"/>
              <a:t>The First Cycle</a:t>
            </a:r>
          </a:p>
          <a:p>
            <a:pPr lvl="1"/>
            <a:r>
              <a:rPr lang="en-US" dirty="0"/>
              <a:t>Textile manufacturing</a:t>
            </a:r>
          </a:p>
          <a:p>
            <a:pPr lvl="1"/>
            <a:r>
              <a:rPr lang="en-US" dirty="0"/>
              <a:t>Exemplar city: Manchester</a:t>
            </a:r>
          </a:p>
          <a:p>
            <a:r>
              <a:rPr lang="en-US" dirty="0"/>
              <a:t>The Second Cycle</a:t>
            </a:r>
          </a:p>
          <a:p>
            <a:pPr lvl="1"/>
            <a:r>
              <a:rPr lang="en-US" dirty="0"/>
              <a:t>Iron and steel industry</a:t>
            </a:r>
          </a:p>
          <a:p>
            <a:pPr lvl="1"/>
            <a:r>
              <a:rPr lang="en-US" dirty="0"/>
              <a:t>Exemplar city: Pittsburgh</a:t>
            </a:r>
          </a:p>
          <a:p>
            <a:r>
              <a:rPr lang="en-US" dirty="0"/>
              <a:t>The Third Cycle</a:t>
            </a:r>
          </a:p>
          <a:p>
            <a:pPr lvl="1"/>
            <a:r>
              <a:rPr lang="en-US" dirty="0"/>
              <a:t>Automobile manufacturing and </a:t>
            </a:r>
            <a:r>
              <a:rPr lang="en-US" b="1" dirty="0"/>
              <a:t>Fordism</a:t>
            </a:r>
          </a:p>
          <a:p>
            <a:pPr lvl="1"/>
            <a:r>
              <a:rPr lang="en-US" dirty="0"/>
              <a:t>Exemplar city: Detroit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6F444-427D-495C-9184-AA5BFFE52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8611" y="4915376"/>
            <a:ext cx="4703388" cy="1371600"/>
          </a:xfrm>
        </p:spPr>
        <p:txBody>
          <a:bodyPr/>
          <a:lstStyle/>
          <a:p>
            <a:r>
              <a:rPr lang="en-US" dirty="0"/>
              <a:t>Paterson, New Jersey, was a site of textile production in the US industrial revolution.</a:t>
            </a:r>
          </a:p>
        </p:txBody>
      </p:sp>
      <p:pic>
        <p:nvPicPr>
          <p:cNvPr id="1026" name="Picture 2" descr="L:\Higher Education Editorial\Kaveney\Short, Human Geography, 2e\Supplements\Figure JPEGs\Chapter 07\Figure 7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35" y="1369857"/>
            <a:ext cx="5507765" cy="35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" y="852055"/>
            <a:ext cx="12115800" cy="5517572"/>
          </a:xfrm>
        </p:spPr>
        <p:txBody>
          <a:bodyPr>
            <a:normAutofit/>
          </a:bodyPr>
          <a:lstStyle/>
          <a:p>
            <a:r>
              <a:rPr lang="en-US" b="1" dirty="0"/>
              <a:t>Global shift </a:t>
            </a:r>
            <a:r>
              <a:rPr lang="en-US" dirty="0"/>
              <a:t>to the third cycle since 1970s</a:t>
            </a:r>
          </a:p>
          <a:p>
            <a:pPr lvl="1"/>
            <a:r>
              <a:rPr lang="en-US" dirty="0"/>
              <a:t>Move from high-wage areas to low-wage </a:t>
            </a:r>
            <a:r>
              <a:rPr lang="en-US" dirty="0" smtClean="0"/>
              <a:t>areas (U.S. textiles to the South)</a:t>
            </a:r>
            <a:endParaRPr lang="en-US" dirty="0"/>
          </a:p>
          <a:p>
            <a:pPr lvl="1"/>
            <a:r>
              <a:rPr lang="en-US" dirty="0"/>
              <a:t>Enabled by low transportation costs</a:t>
            </a:r>
          </a:p>
          <a:p>
            <a:pPr lvl="1"/>
            <a:r>
              <a:rPr lang="en-US" dirty="0"/>
              <a:t>Newly industrializing </a:t>
            </a:r>
            <a:r>
              <a:rPr lang="en-US" b="1" dirty="0"/>
              <a:t>Asian Tigers </a:t>
            </a:r>
            <a:r>
              <a:rPr lang="en-US" dirty="0"/>
              <a:t>moved up the </a:t>
            </a:r>
            <a:r>
              <a:rPr lang="en-US" b="1" dirty="0"/>
              <a:t>value added chain </a:t>
            </a:r>
            <a:r>
              <a:rPr lang="en-US" dirty="0"/>
              <a:t>to more complex manufacturing</a:t>
            </a:r>
          </a:p>
          <a:p>
            <a:r>
              <a:rPr lang="en-US" dirty="0"/>
              <a:t>Consequences of manufacturing in a flat world</a:t>
            </a:r>
          </a:p>
          <a:p>
            <a:pPr lvl="1"/>
            <a:r>
              <a:rPr lang="en-US" b="1" dirty="0"/>
              <a:t>Deindustrialization</a:t>
            </a:r>
            <a:r>
              <a:rPr lang="en-US" dirty="0"/>
              <a:t> in developed world</a:t>
            </a:r>
            <a:endParaRPr lang="en-US" b="1" dirty="0"/>
          </a:p>
          <a:p>
            <a:pPr lvl="1"/>
            <a:r>
              <a:rPr lang="en-US" dirty="0"/>
              <a:t>Sustained growth in new manufacturing regions</a:t>
            </a:r>
          </a:p>
          <a:p>
            <a:pPr lvl="1"/>
            <a:r>
              <a:rPr lang="en-US" dirty="0"/>
              <a:t>New class and gender identities associated with labor </a:t>
            </a:r>
            <a:r>
              <a:rPr lang="en-US" dirty="0" smtClean="0"/>
              <a:t>changes</a:t>
            </a:r>
          </a:p>
          <a:p>
            <a:pPr lvl="2"/>
            <a:r>
              <a:rPr lang="en-US" dirty="0" smtClean="0"/>
              <a:t>India – small but growing “middle class” – educated women rejecting some customs associated with marriage.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7308"/>
            <a:ext cx="11582400" cy="777875"/>
          </a:xfrm>
        </p:spPr>
        <p:txBody>
          <a:bodyPr/>
          <a:lstStyle/>
          <a:p>
            <a:r>
              <a:rPr lang="en-US" dirty="0"/>
              <a:t>Global Shift</a:t>
            </a:r>
          </a:p>
        </p:txBody>
      </p:sp>
    </p:spTree>
    <p:extLst>
      <p:ext uri="{BB962C8B-B14F-4D97-AF65-F5344CB8AC3E}">
        <p14:creationId xmlns:p14="http://schemas.microsoft.com/office/powerpoint/2010/main" val="33151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35081" y="1409351"/>
            <a:ext cx="11835245" cy="4662182"/>
          </a:xfrm>
        </p:spPr>
        <p:txBody>
          <a:bodyPr/>
          <a:lstStyle/>
          <a:p>
            <a:r>
              <a:rPr lang="en-US" dirty="0"/>
              <a:t>The Fourth Cycle</a:t>
            </a:r>
          </a:p>
          <a:p>
            <a:pPr lvl="1"/>
            <a:r>
              <a:rPr lang="en-US" dirty="0"/>
              <a:t>High-tech information technology industries</a:t>
            </a:r>
          </a:p>
          <a:p>
            <a:pPr lvl="1"/>
            <a:r>
              <a:rPr lang="en-US" dirty="0"/>
              <a:t>Distinction between invention and innovation</a:t>
            </a:r>
          </a:p>
          <a:p>
            <a:pPr lvl="1"/>
            <a:r>
              <a:rPr lang="en-US" dirty="0"/>
              <a:t>Exemplar region: Silicon </a:t>
            </a:r>
            <a:r>
              <a:rPr lang="en-US" dirty="0" smtClean="0"/>
              <a:t>Valley</a:t>
            </a:r>
          </a:p>
          <a:p>
            <a:pPr lvl="1"/>
            <a:r>
              <a:rPr lang="en-US" dirty="0" smtClean="0"/>
              <a:t>Movement to the “Sun Belt”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257528" y="365126"/>
            <a:ext cx="4099736" cy="777875"/>
          </a:xfrm>
        </p:spPr>
        <p:txBody>
          <a:bodyPr>
            <a:norm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BC6F444-427D-495C-9184-AA5BFFE52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04608"/>
            <a:ext cx="12191999" cy="1042331"/>
          </a:xfrm>
        </p:spPr>
        <p:txBody>
          <a:bodyPr/>
          <a:lstStyle/>
          <a:p>
            <a:pPr algn="ctr"/>
            <a:r>
              <a:rPr lang="en-US" dirty="0"/>
              <a:t>The IT wave took over a century to turn inventions into the wave of innovations since the 1980s.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1919" y="4704199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Table 7.4</a:t>
            </a:r>
          </a:p>
        </p:txBody>
      </p:sp>
      <p:pic>
        <p:nvPicPr>
          <p:cNvPr id="1026" name="Picture 2" descr="L:\Higher Education Editorial\Kaveney\Short, Human Geography, 2e\Supplements\Figure JPEGs\Chapter 07\Table 7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558226"/>
            <a:ext cx="6987364" cy="51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A6EBA-1217-4756-99D7-B2CAF356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18" y="365126"/>
            <a:ext cx="3906982" cy="777875"/>
          </a:xfrm>
        </p:spPr>
        <p:txBody>
          <a:bodyPr/>
          <a:lstStyle/>
          <a:p>
            <a:r>
              <a:rPr lang="en-US" dirty="0"/>
              <a:t>Manufacturing</a:t>
            </a:r>
          </a:p>
        </p:txBody>
      </p:sp>
      <p:pic>
        <p:nvPicPr>
          <p:cNvPr id="2050" name="Picture 2" descr="L:\Higher Education Editorial\Kaveney\Short, Human Geography, 2e\Supplements\Figure JPEGs\Chapter 07\Figure 7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6963"/>
            <a:ext cx="7431689" cy="63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5135" y="1724891"/>
            <a:ext cx="420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Opening new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Creating new concerns and problems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64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Recall the three sectors of economic activity and relate to von </a:t>
            </a:r>
            <a:r>
              <a:rPr lang="en-US" dirty="0" err="1"/>
              <a:t>Thünen’s</a:t>
            </a:r>
            <a:r>
              <a:rPr lang="en-US" dirty="0"/>
              <a:t> model of land use.</a:t>
            </a:r>
          </a:p>
          <a:p>
            <a:pPr lvl="0"/>
            <a:r>
              <a:rPr lang="en-US" dirty="0"/>
              <a:t>Describe the Agrarian Transition, and relate its changes and challenges.</a:t>
            </a:r>
          </a:p>
          <a:p>
            <a:pPr lvl="0"/>
            <a:r>
              <a:rPr lang="en-US" dirty="0"/>
              <a:t>Discuss the requirements that accompany the commercialization of agriculture and specifically reference the Green Revolution.</a:t>
            </a:r>
          </a:p>
          <a:p>
            <a:pPr lvl="0"/>
            <a:r>
              <a:rPr lang="en-US" dirty="0"/>
              <a:t>Identify the secondary sector of economic activity and the four Kondratieff cycles of historical periods of manufacturing innovation.</a:t>
            </a:r>
          </a:p>
          <a:p>
            <a:pPr lvl="0"/>
            <a:r>
              <a:rPr lang="en-US" dirty="0"/>
              <a:t>Reflect on the rise and location of the tertiary and quaternary sectors.</a:t>
            </a:r>
          </a:p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4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Mature economies </a:t>
            </a:r>
          </a:p>
          <a:p>
            <a:pPr lvl="1"/>
            <a:r>
              <a:rPr lang="en-US" dirty="0"/>
              <a:t>Shift from </a:t>
            </a:r>
            <a:r>
              <a:rPr lang="en-US" spc="-150" dirty="0"/>
              <a:t>manufacturing</a:t>
            </a:r>
            <a:r>
              <a:rPr lang="en-US" dirty="0"/>
              <a:t> to </a:t>
            </a:r>
            <a:r>
              <a:rPr lang="en-US" dirty="0" smtClean="0"/>
              <a:t>services (biggest employer)</a:t>
            </a:r>
            <a:endParaRPr lang="en-US" dirty="0"/>
          </a:p>
          <a:p>
            <a:pPr lvl="1"/>
            <a:r>
              <a:rPr lang="en-US" dirty="0"/>
              <a:t>Wide range of activities and job experiences</a:t>
            </a:r>
          </a:p>
          <a:p>
            <a:r>
              <a:rPr lang="en-US" dirty="0"/>
              <a:t>Evolution of services</a:t>
            </a:r>
          </a:p>
          <a:p>
            <a:pPr lvl="1"/>
            <a:r>
              <a:rPr lang="en-US" dirty="0"/>
              <a:t>Breakaway activities from secondary sector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6F444-427D-495C-9184-AA5BFFE52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3819" y="4548931"/>
            <a:ext cx="4343400" cy="1147195"/>
          </a:xfrm>
        </p:spPr>
        <p:txBody>
          <a:bodyPr/>
          <a:lstStyle/>
          <a:p>
            <a:r>
              <a:rPr lang="en-US" dirty="0"/>
              <a:t>Tertiary sector: Wall Street is a center of financial services.</a:t>
            </a:r>
          </a:p>
        </p:txBody>
      </p:sp>
      <p:pic>
        <p:nvPicPr>
          <p:cNvPr id="3074" name="Picture 2" descr="L:\Higher Education Editorial\Kaveney\Short, Human Geography, 2e\Supplements\Figure JPEGs\Chapter 07\Figure 7.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20" y="1509877"/>
            <a:ext cx="4204607" cy="28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Polarized job market and wide range in compensation</a:t>
            </a:r>
          </a:p>
          <a:p>
            <a:pPr lvl="1"/>
            <a:r>
              <a:rPr lang="en-US" dirty="0"/>
              <a:t>Income distribution and employment opportunity</a:t>
            </a:r>
          </a:p>
          <a:p>
            <a:pPr lvl="1"/>
            <a:r>
              <a:rPr lang="en-US" dirty="0"/>
              <a:t>Increased female employment</a:t>
            </a:r>
          </a:p>
          <a:p>
            <a:r>
              <a:rPr lang="en-US" dirty="0"/>
              <a:t>Dangers of </a:t>
            </a:r>
            <a:r>
              <a:rPr lang="en-US" b="1" dirty="0" err="1"/>
              <a:t>Baumol’s</a:t>
            </a:r>
            <a:r>
              <a:rPr lang="en-US" b="1" dirty="0"/>
              <a:t> disease</a:t>
            </a:r>
          </a:p>
          <a:p>
            <a:pPr lvl="1"/>
            <a:r>
              <a:rPr lang="en-US" dirty="0"/>
              <a:t>As service employment increases, costs rise in the </a:t>
            </a:r>
            <a:r>
              <a:rPr lang="en-US" b="1" dirty="0"/>
              <a:t>service sector</a:t>
            </a:r>
          </a:p>
          <a:p>
            <a:pPr lvl="1"/>
            <a:r>
              <a:rPr lang="en-US" dirty="0"/>
              <a:t>Price of goods in decline due to manufacturing efficiencies, yet cost of services keep rising both in absolute and relative </a:t>
            </a:r>
            <a:r>
              <a:rPr lang="en-US" dirty="0" smtClean="0"/>
              <a:t>terms</a:t>
            </a:r>
          </a:p>
          <a:p>
            <a:pPr lvl="2"/>
            <a:r>
              <a:rPr lang="en-US" dirty="0" smtClean="0"/>
              <a:t>Particularly essential services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5404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Quaternary sector </a:t>
            </a:r>
            <a:r>
              <a:rPr lang="en-US" dirty="0"/>
              <a:t>of knowledge and information services</a:t>
            </a:r>
            <a:endParaRPr lang="en-US" b="1" dirty="0"/>
          </a:p>
          <a:p>
            <a:pPr lvl="1"/>
            <a:r>
              <a:rPr lang="en-US" b="1" dirty="0"/>
              <a:t>Producer services</a:t>
            </a:r>
          </a:p>
          <a:p>
            <a:r>
              <a:rPr lang="en-US" b="1" dirty="0"/>
              <a:t>Quinary sector </a:t>
            </a:r>
            <a:r>
              <a:rPr lang="en-US" dirty="0"/>
              <a:t>of </a:t>
            </a:r>
            <a:r>
              <a:rPr lang="en-US" spc="-50" dirty="0"/>
              <a:t>executive decision-makers</a:t>
            </a:r>
            <a:endParaRPr lang="en-US" b="1" spc="-50" dirty="0"/>
          </a:p>
          <a:p>
            <a:r>
              <a:rPr lang="en-US" dirty="0"/>
              <a:t>Specialized, highly paid sector of </a:t>
            </a:r>
            <a:r>
              <a:rPr lang="en-US" b="1" dirty="0"/>
              <a:t>“advanced producers services”</a:t>
            </a:r>
          </a:p>
          <a:p>
            <a:pPr lvl="1"/>
            <a:r>
              <a:rPr lang="en-US" dirty="0"/>
              <a:t>Increasingly important in more developed economies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98C552-41A8-45BB-8223-4387FD01F3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Shift in Service</a:t>
            </a:r>
          </a:p>
          <a:p>
            <a:pPr lvl="1"/>
            <a:r>
              <a:rPr lang="en-US" dirty="0"/>
              <a:t>Economic globalization and new changes in technology</a:t>
            </a:r>
          </a:p>
          <a:p>
            <a:pPr lvl="1"/>
            <a:r>
              <a:rPr lang="en-US" dirty="0"/>
              <a:t>Lower wages and human capital advantages drive outsourcing</a:t>
            </a:r>
          </a:p>
          <a:p>
            <a:pPr lvl="1"/>
            <a:r>
              <a:rPr lang="en-US" dirty="0"/>
              <a:t>New global centers of service employment in China and India</a:t>
            </a:r>
          </a:p>
        </p:txBody>
      </p:sp>
    </p:spTree>
    <p:extLst>
      <p:ext uri="{BB962C8B-B14F-4D97-AF65-F5344CB8AC3E}">
        <p14:creationId xmlns:p14="http://schemas.microsoft.com/office/powerpoint/2010/main" val="795494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Cultural-Creative Economy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6645" y="1143000"/>
            <a:ext cx="11804073" cy="480060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Cultural industry </a:t>
            </a:r>
          </a:p>
          <a:p>
            <a:pPr lvl="1"/>
            <a:r>
              <a:rPr lang="en-US" dirty="0"/>
              <a:t>Artistic industries and ‘cultural-products sectors’</a:t>
            </a:r>
          </a:p>
          <a:p>
            <a:pPr lvl="1"/>
            <a:r>
              <a:rPr lang="en-US" dirty="0"/>
              <a:t>Enhances products and services in other sectors</a:t>
            </a:r>
          </a:p>
          <a:p>
            <a:pPr lvl="1"/>
            <a:r>
              <a:rPr lang="en-US" dirty="0"/>
              <a:t>Concentrated in world cities based on “path dependence”</a:t>
            </a:r>
          </a:p>
          <a:p>
            <a:r>
              <a:rPr lang="en-US" dirty="0"/>
              <a:t>Creative economy</a:t>
            </a:r>
          </a:p>
          <a:p>
            <a:pPr lvl="1"/>
            <a:r>
              <a:rPr lang="en-US" dirty="0"/>
              <a:t>Creative class of workers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Three distinct sectors of economic activity are primary, secondary, and tertiary. </a:t>
            </a:r>
          </a:p>
          <a:p>
            <a:r>
              <a:rPr lang="en-US" dirty="0"/>
              <a:t>The primary sector includes the agriculture, forestry, mining, and fishing industries.</a:t>
            </a:r>
          </a:p>
          <a:p>
            <a:r>
              <a:rPr lang="en-US" dirty="0"/>
              <a:t>The von </a:t>
            </a:r>
            <a:r>
              <a:rPr lang="en-US" dirty="0" err="1"/>
              <a:t>Thünen</a:t>
            </a:r>
            <a:r>
              <a:rPr lang="en-US" dirty="0"/>
              <a:t> model predicts land use around a city. Land closer to the city is expensive, used for more intensive market-oriented agriculture.</a:t>
            </a:r>
          </a:p>
          <a:p>
            <a:r>
              <a:rPr lang="en-US" dirty="0"/>
              <a:t>Agrarian transition is the shift from subsistence to commercial and moves from meeting local market demands to provisioning national and global food supply chains. Involves changes to agriculture.</a:t>
            </a:r>
          </a:p>
          <a:p>
            <a:r>
              <a:rPr lang="en-US" dirty="0"/>
              <a:t>Food supply chains have become longer and more complex due to urbanization, changing diets, and increased globalization.  Four types of food supply chains.</a:t>
            </a:r>
          </a:p>
        </p:txBody>
      </p:sp>
    </p:spTree>
    <p:extLst>
      <p:ext uri="{BB962C8B-B14F-4D97-AF65-F5344CB8AC3E}">
        <p14:creationId xmlns:p14="http://schemas.microsoft.com/office/powerpoint/2010/main" val="27767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Market integration of agricultural products happens when subsistence smallholders become commercial farmers or through land grabs and forced commercialization.</a:t>
            </a:r>
          </a:p>
          <a:p>
            <a:pPr lvl="0"/>
            <a:r>
              <a:rPr lang="en-US" dirty="0"/>
              <a:t>Commercialization of agriculture involves greater capital investment in machinery and biotechnology, leads to greater productivity, and has environmental costs. </a:t>
            </a:r>
          </a:p>
          <a:p>
            <a:pPr lvl="0"/>
            <a:r>
              <a:rPr lang="en-US" dirty="0"/>
              <a:t>Most sustained commercialization of agriculture in the developing world that involved large inputs of biotechnology was the Green Revolution, which increased agriculture prediction through new high-yielding varieties of crops, irrigation, and liberal helpings of pesticides and fertilizers.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847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66255" y="1143000"/>
            <a:ext cx="12198927" cy="5029200"/>
          </a:xfrm>
        </p:spPr>
        <p:txBody>
          <a:bodyPr>
            <a:noAutofit/>
          </a:bodyPr>
          <a:lstStyle/>
          <a:p>
            <a:pPr lvl="0"/>
            <a:r>
              <a:rPr lang="en-US" sz="2500" dirty="0"/>
              <a:t>Four Kondratieff cycles of manufacturing depict fifty-year waves of increased innovation and invention.</a:t>
            </a:r>
          </a:p>
          <a:p>
            <a:pPr lvl="0"/>
            <a:r>
              <a:rPr lang="en-US" sz="2500" dirty="0"/>
              <a:t>Tertiary sector is the service industry, of selling, assistance, and providing expertise as opposed to making a tangible product. </a:t>
            </a:r>
          </a:p>
          <a:p>
            <a:pPr lvl="0"/>
            <a:r>
              <a:rPr lang="en-US" sz="2500" dirty="0"/>
              <a:t>Knowledge- and information-based activities, or advanced producer services, form the quaternary sector and with executive decision making levels defined as the quinary sector.</a:t>
            </a:r>
          </a:p>
          <a:p>
            <a:pPr lvl="0"/>
            <a:r>
              <a:rPr lang="en-US" sz="2500" dirty="0"/>
              <a:t>A region’s success rests more on the extent to which it can generate, retain, and attract knowledge-based employment.</a:t>
            </a:r>
          </a:p>
          <a:p>
            <a:r>
              <a:rPr lang="en-US" sz="2500" dirty="0"/>
              <a:t>Shift from a manufacturing-based economy to a service-based economy has profound effects on income distribution, gender relations, and urban growth.</a:t>
            </a:r>
          </a:p>
        </p:txBody>
      </p:sp>
    </p:spTree>
    <p:extLst>
      <p:ext uri="{BB962C8B-B14F-4D97-AF65-F5344CB8AC3E}">
        <p14:creationId xmlns:p14="http://schemas.microsoft.com/office/powerpoint/2010/main" val="2548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7738" y="192284"/>
            <a:ext cx="6556536" cy="777875"/>
          </a:xfrm>
        </p:spPr>
        <p:txBody>
          <a:bodyPr/>
          <a:lstStyle/>
          <a:p>
            <a:pPr algn="r"/>
            <a:r>
              <a:rPr lang="en-US" dirty="0"/>
              <a:t>Economic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151334"/>
            <a:ext cx="5309937" cy="5029200"/>
          </a:xfrm>
        </p:spPr>
        <p:txBody>
          <a:bodyPr/>
          <a:lstStyle/>
          <a:p>
            <a:r>
              <a:rPr lang="en-US" b="1" dirty="0"/>
              <a:t>Three distinct sectors</a:t>
            </a:r>
          </a:p>
          <a:p>
            <a:pPr lvl="1"/>
            <a:r>
              <a:rPr lang="en-US" dirty="0"/>
              <a:t>Primary and secondary sectors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Tertiary sector becomes important in more mature economies</a:t>
            </a:r>
          </a:p>
          <a:p>
            <a:pPr lvl="1"/>
            <a:r>
              <a:rPr lang="en-US" dirty="0"/>
              <a:t>All three sectors are connected in complex arrangements, networks, and flows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49516" y="5294116"/>
            <a:ext cx="6920978" cy="1371600"/>
          </a:xfrm>
        </p:spPr>
        <p:txBody>
          <a:bodyPr/>
          <a:lstStyle/>
          <a:p>
            <a:r>
              <a:rPr lang="en-US" dirty="0"/>
              <a:t>Three sectors of the economy. In reality there is considerable interaction among sectors.</a:t>
            </a:r>
          </a:p>
        </p:txBody>
      </p:sp>
      <p:pic>
        <p:nvPicPr>
          <p:cNvPr id="2050" name="Picture 2" descr="L:\Higher Education Editorial\Kaveney\Short, Human Geography, 2e\Supplements\Figure JPEGs\Chapter 07\Figure 7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64" y="1151334"/>
            <a:ext cx="6861335" cy="41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:\Higher Education Editorial\Kaveney\Short, Human Geography, 2e\Supplements\Figure JPEGs\Chapter 07\Table 7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5" y="1142999"/>
            <a:ext cx="10672010" cy="48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9001626" y="5438274"/>
            <a:ext cx="2213811" cy="5534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Table 7.1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Sector Composition in China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4316" y="5931567"/>
            <a:ext cx="8686800" cy="826316"/>
          </a:xfrm>
        </p:spPr>
        <p:txBody>
          <a:bodyPr/>
          <a:lstStyle/>
          <a:p>
            <a:pPr algn="ctr"/>
            <a:r>
              <a:rPr lang="en-US" dirty="0"/>
              <a:t>Data from 1978-2015</a:t>
            </a:r>
          </a:p>
        </p:txBody>
      </p:sp>
    </p:spTree>
    <p:extLst>
      <p:ext uri="{BB962C8B-B14F-4D97-AF65-F5344CB8AC3E}">
        <p14:creationId xmlns:p14="http://schemas.microsoft.com/office/powerpoint/2010/main" val="16658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151389"/>
            <a:ext cx="5867400" cy="5029200"/>
          </a:xfrm>
        </p:spPr>
        <p:txBody>
          <a:bodyPr>
            <a:normAutofit/>
          </a:bodyPr>
          <a:lstStyle/>
          <a:p>
            <a:r>
              <a:rPr lang="en-US" b="1" dirty="0"/>
              <a:t>Primary sector</a:t>
            </a:r>
          </a:p>
          <a:p>
            <a:pPr lvl="1"/>
            <a:r>
              <a:rPr lang="en-US" dirty="0"/>
              <a:t>Agriculture, forestry, mining, and fishing</a:t>
            </a:r>
          </a:p>
          <a:p>
            <a:r>
              <a:rPr lang="en-US" dirty="0"/>
              <a:t>Agriculture and location</a:t>
            </a:r>
          </a:p>
          <a:p>
            <a:pPr lvl="1"/>
            <a:r>
              <a:rPr lang="en-US" dirty="0"/>
              <a:t>Depends on climate and weather, soils and water</a:t>
            </a:r>
          </a:p>
          <a:p>
            <a:pPr lvl="1"/>
            <a:r>
              <a:rPr lang="en-US" b="1" dirty="0"/>
              <a:t>Wheat belt</a:t>
            </a:r>
            <a:r>
              <a:rPr lang="en-US" dirty="0"/>
              <a:t> of world’s temperate grasslands</a:t>
            </a:r>
          </a:p>
          <a:p>
            <a:r>
              <a:rPr lang="en-US" b="1" dirty="0"/>
              <a:t>Unsure of the effects of climate change – i.e. coffee growers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67400" y="5398315"/>
            <a:ext cx="6202574" cy="906342"/>
          </a:xfrm>
        </p:spPr>
        <p:txBody>
          <a:bodyPr/>
          <a:lstStyle/>
          <a:p>
            <a:r>
              <a:rPr lang="en-US" dirty="0"/>
              <a:t>Primary sector activity: rock quarry in Pennsylvania.</a:t>
            </a:r>
          </a:p>
        </p:txBody>
      </p:sp>
      <p:pic>
        <p:nvPicPr>
          <p:cNvPr id="4098" name="Picture 2" descr="L:\Higher Education Editorial\Kaveney\Short, Human Geography, 2e\Supplements\Figure JPEGs\Chapter 07\Figure 7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56" y="1255197"/>
            <a:ext cx="5867399" cy="39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</a:t>
            </a:r>
            <a:r>
              <a:rPr lang="en-US" dirty="0" err="1"/>
              <a:t>Thünen</a:t>
            </a:r>
            <a:r>
              <a:rPr lang="en-US" dirty="0"/>
              <a:t> Model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177079"/>
            <a:ext cx="5793996" cy="5029200"/>
          </a:xfrm>
        </p:spPr>
        <p:txBody>
          <a:bodyPr>
            <a:normAutofit/>
          </a:bodyPr>
          <a:lstStyle/>
          <a:p>
            <a:r>
              <a:rPr lang="en-US" dirty="0"/>
              <a:t>Markets and agricultural production</a:t>
            </a:r>
          </a:p>
          <a:p>
            <a:pPr lvl="1"/>
            <a:r>
              <a:rPr lang="en-US" b="1" dirty="0"/>
              <a:t>von </a:t>
            </a:r>
            <a:r>
              <a:rPr lang="en-US" b="1" dirty="0" err="1"/>
              <a:t>Thünen</a:t>
            </a:r>
            <a:r>
              <a:rPr lang="en-US" b="1" dirty="0"/>
              <a:t> model </a:t>
            </a:r>
            <a:r>
              <a:rPr lang="en-US" dirty="0"/>
              <a:t>of land use, simplified to focus on location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Historical developments</a:t>
            </a:r>
          </a:p>
          <a:p>
            <a:pPr lvl="1"/>
            <a:r>
              <a:rPr lang="en-US" dirty="0"/>
              <a:t>Megalopolis</a:t>
            </a:r>
          </a:p>
          <a:p>
            <a:pPr lvl="1"/>
            <a:r>
              <a:rPr lang="en-US" dirty="0"/>
              <a:t>Studying land use change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618747" y="5251605"/>
            <a:ext cx="6573253" cy="1371600"/>
          </a:xfrm>
        </p:spPr>
        <p:txBody>
          <a:bodyPr/>
          <a:lstStyle/>
          <a:p>
            <a:r>
              <a:rPr lang="en-US" dirty="0"/>
              <a:t>The von </a:t>
            </a:r>
            <a:r>
              <a:rPr lang="en-US" dirty="0" err="1"/>
              <a:t>Thünen</a:t>
            </a:r>
            <a:r>
              <a:rPr lang="en-US" dirty="0"/>
              <a:t> model of land use around an “isolated” market city situated on a flat plain.</a:t>
            </a:r>
          </a:p>
        </p:txBody>
      </p:sp>
      <p:pic>
        <p:nvPicPr>
          <p:cNvPr id="5122" name="Picture 2" descr="L:\Higher Education Editorial\Kaveney\Short, Human Geography, 2e\Supplements\Figure JPEGs\Chapter 07\Figure 7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34" y="1033661"/>
            <a:ext cx="6174108" cy="4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Agrarian Transition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159778"/>
            <a:ext cx="5822188" cy="5029200"/>
          </a:xfrm>
        </p:spPr>
        <p:txBody>
          <a:bodyPr>
            <a:normAutofit/>
          </a:bodyPr>
          <a:lstStyle/>
          <a:p>
            <a:r>
              <a:rPr lang="en-US" sz="3600" b="1" dirty="0"/>
              <a:t>Agrarian transition</a:t>
            </a:r>
          </a:p>
          <a:p>
            <a:pPr lvl="1"/>
            <a:r>
              <a:rPr lang="en-US" sz="3200" dirty="0"/>
              <a:t>Subsistence, local to commercial, global</a:t>
            </a:r>
          </a:p>
          <a:p>
            <a:pPr lvl="1"/>
            <a:r>
              <a:rPr lang="en-US" sz="3200" dirty="0"/>
              <a:t>Growth in global </a:t>
            </a:r>
            <a:r>
              <a:rPr lang="en-US" sz="3200" b="1" dirty="0"/>
              <a:t>food supply chains</a:t>
            </a:r>
          </a:p>
          <a:p>
            <a:pPr lvl="1"/>
            <a:r>
              <a:rPr lang="en-US" sz="3200" dirty="0"/>
              <a:t>Global expansion in arable land</a:t>
            </a:r>
          </a:p>
          <a:p>
            <a:pPr lvl="1"/>
            <a:r>
              <a:rPr lang="en-US" sz="3200" dirty="0"/>
              <a:t>More intensive farming methods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0" y="5646123"/>
            <a:ext cx="4343400" cy="669022"/>
          </a:xfrm>
        </p:spPr>
        <p:txBody>
          <a:bodyPr/>
          <a:lstStyle/>
          <a:p>
            <a:r>
              <a:rPr lang="en-US" dirty="0"/>
              <a:t>San Joaquin Valley, California</a:t>
            </a:r>
          </a:p>
        </p:txBody>
      </p:sp>
      <p:pic>
        <p:nvPicPr>
          <p:cNvPr id="6146" name="Picture 2" descr="L:\Higher Education Editorial\Kaveney\Short, Human Geography, 2e\Supplements\Figure JPEGs\Chapter 07\Figure 7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94" y="1226845"/>
            <a:ext cx="6347206" cy="4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9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Agrarian Transition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32347" y="1143000"/>
            <a:ext cx="11947357" cy="5029200"/>
          </a:xfrm>
        </p:spPr>
        <p:txBody>
          <a:bodyPr>
            <a:normAutofit/>
          </a:bodyPr>
          <a:lstStyle/>
          <a:p>
            <a:r>
              <a:rPr lang="en-US" dirty="0"/>
              <a:t>Market integration of farmers and farmland</a:t>
            </a:r>
          </a:p>
          <a:p>
            <a:r>
              <a:rPr lang="en-US" dirty="0"/>
              <a:t>From subsistence to commercial farmers</a:t>
            </a:r>
          </a:p>
          <a:p>
            <a:pPr lvl="1"/>
            <a:r>
              <a:rPr lang="en-US" dirty="0"/>
              <a:t>Access to capital and technology</a:t>
            </a:r>
          </a:p>
          <a:p>
            <a:r>
              <a:rPr lang="en-US" dirty="0"/>
              <a:t>Rise in </a:t>
            </a:r>
            <a:r>
              <a:rPr lang="en-US" b="1" dirty="0"/>
              <a:t>land grabs</a:t>
            </a:r>
            <a:r>
              <a:rPr lang="en-US" dirty="0"/>
              <a:t>, forced </a:t>
            </a:r>
            <a:r>
              <a:rPr lang="en-US" spc="-150" dirty="0"/>
              <a:t>commodification</a:t>
            </a:r>
            <a:r>
              <a:rPr lang="en-US" dirty="0"/>
              <a:t> of land</a:t>
            </a:r>
          </a:p>
          <a:p>
            <a:pPr lvl="1"/>
            <a:r>
              <a:rPr lang="en-US" dirty="0"/>
              <a:t>England’s </a:t>
            </a:r>
            <a:r>
              <a:rPr lang="en-US" b="1" dirty="0"/>
              <a:t>Enclosure Movement</a:t>
            </a:r>
          </a:p>
          <a:p>
            <a:pPr lvl="1"/>
            <a:r>
              <a:rPr lang="en-US" dirty="0"/>
              <a:t>Minority peasantry, often marginalized, are particularly vulnerable</a:t>
            </a:r>
          </a:p>
          <a:p>
            <a:pPr lvl="1"/>
            <a:r>
              <a:rPr lang="en-US" dirty="0"/>
              <a:t>Instances of resistance</a:t>
            </a:r>
          </a:p>
          <a:p>
            <a:r>
              <a:rPr lang="en-US" dirty="0"/>
              <a:t>USA – decline of </a:t>
            </a:r>
            <a:r>
              <a:rPr lang="en-US"/>
              <a:t>the family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Supply Chains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Growing breadth and complexity</a:t>
            </a:r>
          </a:p>
          <a:p>
            <a:pPr lvl="1"/>
            <a:r>
              <a:rPr lang="en-US" dirty="0"/>
              <a:t>Demands of a growing urban population</a:t>
            </a:r>
          </a:p>
          <a:p>
            <a:pPr lvl="1"/>
            <a:r>
              <a:rPr lang="en-US" dirty="0"/>
              <a:t>Household income, dietary transition, and </a:t>
            </a:r>
            <a:r>
              <a:rPr lang="en-US" b="1" dirty="0"/>
              <a:t>Bennett’s Law</a:t>
            </a:r>
            <a:endParaRPr lang="en-US" dirty="0"/>
          </a:p>
          <a:p>
            <a:pPr lvl="1"/>
            <a:r>
              <a:rPr lang="en-US" dirty="0"/>
              <a:t>Increased globalization of trade in foodstuffs</a:t>
            </a:r>
          </a:p>
          <a:p>
            <a:r>
              <a:rPr lang="en-US" dirty="0"/>
              <a:t>Different consumers may access different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AC4E5-359B-4581-A3B0-10041230D9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Four types</a:t>
            </a:r>
          </a:p>
          <a:p>
            <a:pPr lvl="1"/>
            <a:r>
              <a:rPr lang="en-US" b="1" dirty="0"/>
              <a:t>Buyer-driven chains</a:t>
            </a:r>
            <a:r>
              <a:rPr lang="en-US" dirty="0"/>
              <a:t> of small retailers, few suppliers, flexible </a:t>
            </a:r>
            <a:endParaRPr lang="en-US" b="1" dirty="0"/>
          </a:p>
          <a:p>
            <a:pPr lvl="1"/>
            <a:r>
              <a:rPr lang="en-US" b="1" dirty="0"/>
              <a:t>Producer-driven chains</a:t>
            </a:r>
            <a:r>
              <a:rPr lang="en-US" dirty="0"/>
              <a:t> may establish cartels</a:t>
            </a:r>
            <a:endParaRPr lang="en-US" b="1" dirty="0"/>
          </a:p>
          <a:p>
            <a:pPr lvl="1"/>
            <a:r>
              <a:rPr lang="en-US" b="1" dirty="0"/>
              <a:t>Bilateral oligopolies </a:t>
            </a:r>
            <a:r>
              <a:rPr lang="en-US" dirty="0"/>
              <a:t>form of large-scale producers and retailers</a:t>
            </a:r>
            <a:endParaRPr lang="en-US" b="1" dirty="0"/>
          </a:p>
          <a:p>
            <a:pPr lvl="1"/>
            <a:r>
              <a:rPr lang="en-US" b="1" dirty="0"/>
              <a:t>Traditional markets </a:t>
            </a:r>
            <a:r>
              <a:rPr lang="en-US" dirty="0"/>
              <a:t>of domestic smallholders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8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rt2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ort2e" id="{59294D7F-2ECF-49C1-8352-90CE828CA8CA}" vid="{162C8823-25F3-4FD1-8624-4CF598B9D3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Short2e</Template>
  <TotalTime>14401</TotalTime>
  <Words>1406</Words>
  <Application>Microsoft Office PowerPoint</Application>
  <PresentationFormat>Widescreen</PresentationFormat>
  <Paragraphs>201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Short2e</vt:lpstr>
      <vt:lpstr>Chapter 7: The Geography of Three Economic Sectors</vt:lpstr>
      <vt:lpstr>Chapter Learning Objectives</vt:lpstr>
      <vt:lpstr>Economic Activity</vt:lpstr>
      <vt:lpstr>Changing Sector Composition in China</vt:lpstr>
      <vt:lpstr>Agriculture</vt:lpstr>
      <vt:lpstr>The von Thünen Model </vt:lpstr>
      <vt:lpstr>The Agrarian Transition</vt:lpstr>
      <vt:lpstr>The Agrarian Transition</vt:lpstr>
      <vt:lpstr>Food Supply Chains</vt:lpstr>
      <vt:lpstr>The Commercialization of Agriculture</vt:lpstr>
      <vt:lpstr>The Commercialization of Agriculture</vt:lpstr>
      <vt:lpstr>The Commercialization of Agriculture</vt:lpstr>
      <vt:lpstr>Manufacturing</vt:lpstr>
      <vt:lpstr>Manufacturing</vt:lpstr>
      <vt:lpstr>Manufacturing</vt:lpstr>
      <vt:lpstr>Global Shift</vt:lpstr>
      <vt:lpstr>Manufacturing</vt:lpstr>
      <vt:lpstr>Manufacturing</vt:lpstr>
      <vt:lpstr>Manufacturing</vt:lpstr>
      <vt:lpstr>Services</vt:lpstr>
      <vt:lpstr>Services</vt:lpstr>
      <vt:lpstr>Services</vt:lpstr>
      <vt:lpstr>The Cultural-Creative Economy</vt:lpstr>
      <vt:lpstr>Chapter Summary</vt:lpstr>
      <vt:lpstr>Chapter Summary</vt:lpstr>
      <vt:lpstr>Chapter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Intellectual Context</dc:title>
  <dc:creator>Sarah Goggin</dc:creator>
  <cp:lastModifiedBy>Joseph Naumann</cp:lastModifiedBy>
  <cp:revision>69</cp:revision>
  <dcterms:created xsi:type="dcterms:W3CDTF">2017-04-19T13:45:11Z</dcterms:created>
  <dcterms:modified xsi:type="dcterms:W3CDTF">2018-07-03T19:09:44Z</dcterms:modified>
</cp:coreProperties>
</file>