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80" r:id="rId4"/>
    <p:sldId id="282" r:id="rId5"/>
    <p:sldId id="307" r:id="rId6"/>
    <p:sldId id="308" r:id="rId7"/>
    <p:sldId id="315" r:id="rId8"/>
    <p:sldId id="281" r:id="rId9"/>
    <p:sldId id="258" r:id="rId10"/>
    <p:sldId id="262" r:id="rId11"/>
    <p:sldId id="264" r:id="rId12"/>
    <p:sldId id="265" r:id="rId13"/>
    <p:sldId id="266" r:id="rId14"/>
    <p:sldId id="267" r:id="rId15"/>
    <p:sldId id="274" r:id="rId16"/>
    <p:sldId id="268" r:id="rId17"/>
    <p:sldId id="270" r:id="rId18"/>
    <p:sldId id="271" r:id="rId19"/>
    <p:sldId id="275" r:id="rId20"/>
    <p:sldId id="276" r:id="rId21"/>
    <p:sldId id="272" r:id="rId22"/>
    <p:sldId id="259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277" r:id="rId32"/>
    <p:sldId id="261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93" autoAdjust="0"/>
    <p:restoredTop sz="94670" autoAdjust="0"/>
  </p:normalViewPr>
  <p:slideViewPr>
    <p:cSldViewPr snapToGrid="0">
      <p:cViewPr varScale="1">
        <p:scale>
          <a:sx n="61" d="100"/>
          <a:sy n="61" d="100"/>
        </p:scale>
        <p:origin x="90" y="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1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293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37D82-6B9B-4EA7-988C-E3232F524B7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71413-3D98-407F-A682-A5844F786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6 Opener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19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7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4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2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1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6.6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6.1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8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 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71413-3D98-407F-A682-A5844F7866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9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5181601"/>
            <a:ext cx="6400800" cy="7778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705600" y="1143000"/>
            <a:ext cx="5181600" cy="198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0" i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Chapter </a:t>
            </a:r>
            <a:br>
              <a:rPr lang="en-US" dirty="0"/>
            </a:br>
            <a:r>
              <a:rPr lang="en-US" dirty="0"/>
              <a:t>Short </a:t>
            </a:r>
            <a:br>
              <a:rPr lang="en-US" dirty="0"/>
            </a:br>
            <a:r>
              <a:rPr lang="en-US" dirty="0"/>
              <a:t>2nd Edition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6705600" y="3200400"/>
            <a:ext cx="5181600" cy="2759075"/>
          </a:xfrm>
        </p:spPr>
        <p:txBody>
          <a:bodyPr/>
          <a:lstStyle>
            <a:lvl1pPr marL="0" indent="0" algn="ctr">
              <a:buNone/>
              <a:defRPr i="1"/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143000"/>
            <a:ext cx="64008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29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67" y="138114"/>
            <a:ext cx="9791700" cy="846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067" y="1652588"/>
            <a:ext cx="5755217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52588"/>
            <a:ext cx="5755216" cy="440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1E8A7B-169E-4B29-B2E2-ABB2E70DB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D186E7-8257-4EF7-8770-D595EBFED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8A2542-57A4-4026-AFAC-9C0D56053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425C6-49F1-42EF-B72F-7E45DB54C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0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02CC8DF-2A0B-4E66-A8A5-AA59BC2A3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29BD92-B913-42D8-9EE0-0CA6016DD5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446724-1A9B-4E0C-9930-894541B77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062F6-EE9D-4F49-B079-6A5130C45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02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39AA30B-D165-4898-86CE-2455AA67C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33ED90E-635B-4C64-A43B-82B5F38BF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9E1CB33-CB2B-45AF-B43E-73588FB71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B0CE9-870E-4C81-A1E8-1B61A3553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71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96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1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4800600"/>
            <a:ext cx="115824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524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8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08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4800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1430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85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6099033" y="3673522"/>
            <a:ext cx="5791200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304801" y="1143000"/>
            <a:ext cx="11585433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304801" y="3673522"/>
            <a:ext cx="11585433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CB3BF-D255-410F-9215-FA19C06BD9A4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CB1-D274-4145-9BAA-5A95CA23E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115824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1"/>
            <a:ext cx="11582400" cy="5033963"/>
          </a:xfrm>
          <a:prstGeom prst="rect">
            <a:avLst/>
          </a:prstGeom>
        </p:spPr>
        <p:txBody>
          <a:bodyPr vert="horz" wrap="square" lIns="91440" tIns="4572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38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1" y="365126"/>
            <a:ext cx="9144000" cy="777875"/>
          </a:xfrm>
        </p:spPr>
        <p:txBody>
          <a:bodyPr>
            <a:noAutofit/>
          </a:bodyPr>
          <a:lstStyle/>
          <a:p>
            <a:r>
              <a:rPr lang="en-US" sz="4200" dirty="0"/>
              <a:t>Chapter 6: People and the Environment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5710345"/>
            <a:ext cx="7181429" cy="777875"/>
          </a:xfrm>
        </p:spPr>
        <p:txBody>
          <a:bodyPr/>
          <a:lstStyle/>
          <a:p>
            <a:r>
              <a:rPr lang="en-US" dirty="0"/>
              <a:t>View of Cape Town, South Africa from Table Mountain.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665495" y="1094672"/>
            <a:ext cx="5269831" cy="27590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environment is a source of economic opportunity, a repository of meaning, a sometime hazardous context, and always the background to our individual and collective lives.</a:t>
            </a:r>
          </a:p>
        </p:txBody>
      </p:sp>
      <p:pic>
        <p:nvPicPr>
          <p:cNvPr id="1026" name="Picture 2" descr="L:\Higher Education Editorial\Kaveney\Short, Human Geography, 2e\Supplements\Figure JPEGs\Chapter 06\Chapter 06 Open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9" y="1143000"/>
            <a:ext cx="6760324" cy="45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3BCE23-71BE-4923-ACFC-5894C37EE39E}"/>
              </a:ext>
            </a:extLst>
          </p:cNvPr>
          <p:cNvSpPr txBox="1"/>
          <p:nvPr/>
        </p:nvSpPr>
        <p:spPr>
          <a:xfrm>
            <a:off x="7313775" y="3902075"/>
            <a:ext cx="5010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 themes of geography: Human – environment interaction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Adaptation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Alteration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01FADA-60E2-45E3-85B5-3980622F856E}"/>
              </a:ext>
            </a:extLst>
          </p:cNvPr>
          <p:cNvSpPr txBox="1"/>
          <p:nvPr/>
        </p:nvSpPr>
        <p:spPr>
          <a:xfrm>
            <a:off x="7543800" y="6280484"/>
            <a:ext cx="448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Expanded by Joe Naumann, UMSL</a:t>
            </a:r>
          </a:p>
        </p:txBody>
      </p:sp>
    </p:spTree>
    <p:extLst>
      <p:ext uri="{BB962C8B-B14F-4D97-AF65-F5344CB8AC3E}">
        <p14:creationId xmlns:p14="http://schemas.microsoft.com/office/powerpoint/2010/main" val="7622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Hunting-gathering societies and Sacred Space</a:t>
            </a:r>
          </a:p>
          <a:p>
            <a:pPr lvl="1"/>
            <a:r>
              <a:rPr lang="en-US" dirty="0"/>
              <a:t>Gendered and age division of labor</a:t>
            </a:r>
          </a:p>
          <a:p>
            <a:pPr lvl="1"/>
            <a:r>
              <a:rPr lang="en-US" dirty="0"/>
              <a:t>Close connection with environment as sacred space</a:t>
            </a:r>
          </a:p>
          <a:p>
            <a:pPr lvl="1"/>
            <a:r>
              <a:rPr lang="en-US" dirty="0"/>
              <a:t>Human-nature based on sustenance and spirituality</a:t>
            </a:r>
          </a:p>
          <a:p>
            <a:r>
              <a:rPr lang="en-US" dirty="0"/>
              <a:t>Cultural Encounters</a:t>
            </a:r>
          </a:p>
          <a:p>
            <a:pPr lvl="1"/>
            <a:r>
              <a:rPr lang="en-US" dirty="0"/>
              <a:t>Interaction of societies with different cosmologies and environmental views</a:t>
            </a:r>
          </a:p>
          <a:p>
            <a:r>
              <a:rPr lang="en-US" dirty="0"/>
              <a:t>Example: Canadian and Indigenous encounters</a:t>
            </a:r>
          </a:p>
          <a:p>
            <a:pPr lvl="1"/>
            <a:r>
              <a:rPr lang="en-US" dirty="0"/>
              <a:t>Mapping of lands an outcome of native knowledge</a:t>
            </a:r>
          </a:p>
          <a:p>
            <a:pPr lvl="1"/>
            <a:r>
              <a:rPr lang="en-US" dirty="0"/>
              <a:t>Symbiotically destructive relationship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Social-Spatial-Economic Relations</a:t>
            </a:r>
          </a:p>
        </p:txBody>
      </p:sp>
    </p:spTree>
    <p:extLst>
      <p:ext uri="{BB962C8B-B14F-4D97-AF65-F5344CB8AC3E}">
        <p14:creationId xmlns:p14="http://schemas.microsoft.com/office/powerpoint/2010/main" val="35993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Social-Spatial-Economic Relations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143000"/>
            <a:ext cx="5802385" cy="5029200"/>
          </a:xfrm>
        </p:spPr>
        <p:txBody>
          <a:bodyPr>
            <a:normAutofit/>
          </a:bodyPr>
          <a:lstStyle/>
          <a:p>
            <a:r>
              <a:rPr lang="en-US" dirty="0"/>
              <a:t>Shift from sacred to productive space</a:t>
            </a:r>
          </a:p>
          <a:p>
            <a:pPr lvl="1"/>
            <a:r>
              <a:rPr lang="en-US" dirty="0"/>
              <a:t>Annual cycle of festivals and rituals</a:t>
            </a:r>
          </a:p>
          <a:p>
            <a:pPr lvl="1"/>
            <a:r>
              <a:rPr lang="en-US" dirty="0"/>
              <a:t>Agriculturalists stress sacrifice and fertility</a:t>
            </a:r>
          </a:p>
          <a:p>
            <a:r>
              <a:rPr lang="en-US" b="1" dirty="0"/>
              <a:t>Commodified agriculture </a:t>
            </a:r>
            <a:r>
              <a:rPr lang="en-US" dirty="0"/>
              <a:t>for profit</a:t>
            </a:r>
            <a:endParaRPr lang="en-US" b="1" dirty="0"/>
          </a:p>
          <a:p>
            <a:pPr lvl="1"/>
            <a:r>
              <a:rPr lang="en-US" dirty="0"/>
              <a:t>Land as commodity, to accumulate wealth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836184" y="4987788"/>
            <a:ext cx="6355816" cy="962637"/>
          </a:xfrm>
        </p:spPr>
        <p:txBody>
          <a:bodyPr/>
          <a:lstStyle/>
          <a:p>
            <a:r>
              <a:rPr lang="en-US" dirty="0"/>
              <a:t>The productive space of a rice paddy in Bali, Indonesia.</a:t>
            </a:r>
          </a:p>
        </p:txBody>
      </p:sp>
      <p:pic>
        <p:nvPicPr>
          <p:cNvPr id="8" name="Picture 2" descr="L:\Higher Education Editorial\Kaveney\Short, Human Geography, 2e\Supplements\Figure JPEGs\Chapter 06\Figure 6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85" y="1569337"/>
            <a:ext cx="6355817" cy="32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9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151389"/>
            <a:ext cx="5881742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Managed space emerged with urban industrialization</a:t>
            </a:r>
          </a:p>
          <a:p>
            <a:pPr lvl="1"/>
            <a:r>
              <a:rPr lang="en-US" sz="2400" dirty="0"/>
              <a:t>Control over nature</a:t>
            </a:r>
          </a:p>
          <a:p>
            <a:pPr lvl="1"/>
            <a:r>
              <a:rPr lang="en-US" sz="2400" b="1" dirty="0"/>
              <a:t>Romanticism </a:t>
            </a:r>
            <a:r>
              <a:rPr lang="en-US" sz="2400" dirty="0"/>
              <a:t>reaction to scientific rationalism </a:t>
            </a:r>
          </a:p>
          <a:p>
            <a:pPr lvl="1"/>
            <a:r>
              <a:rPr lang="en-US" sz="2400" b="1" dirty="0"/>
              <a:t>Ecology </a:t>
            </a:r>
            <a:r>
              <a:rPr lang="en-US" sz="2400" dirty="0"/>
              <a:t>concern with links between living things</a:t>
            </a:r>
            <a:endParaRPr lang="en-US" sz="2400" b="1" dirty="0"/>
          </a:p>
          <a:p>
            <a:r>
              <a:rPr lang="en-US" sz="2800" dirty="0"/>
              <a:t>Environmental awareness</a:t>
            </a:r>
          </a:p>
          <a:p>
            <a:pPr lvl="1"/>
            <a:r>
              <a:rPr lang="en-US" sz="2400" b="1" dirty="0"/>
              <a:t>Environmental Kuznets Curve </a:t>
            </a:r>
            <a:endParaRPr lang="en-US" sz="2400" dirty="0"/>
          </a:p>
          <a:p>
            <a:pPr lvl="1"/>
            <a:r>
              <a:rPr lang="en-US" sz="2400" b="1" dirty="0"/>
              <a:t>Deep ecology  </a:t>
            </a:r>
            <a:r>
              <a:rPr lang="en-US" sz="2400" dirty="0"/>
              <a:t>to moderate sensitivity</a:t>
            </a:r>
          </a:p>
          <a:p>
            <a:pPr lvl="1"/>
            <a:r>
              <a:rPr lang="en-US" sz="2400" dirty="0"/>
              <a:t>New debates</a:t>
            </a:r>
            <a:r>
              <a:rPr lang="en-US" sz="2400" b="1" dirty="0"/>
              <a:t> </a:t>
            </a:r>
            <a:r>
              <a:rPr lang="en-US" sz="2400" dirty="0"/>
              <a:t>linking political issues, like </a:t>
            </a:r>
            <a:r>
              <a:rPr lang="en-US" sz="2400" b="1" dirty="0"/>
              <a:t>ecofeminism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0" y="5454736"/>
            <a:ext cx="6096000" cy="1038138"/>
          </a:xfrm>
        </p:spPr>
        <p:txBody>
          <a:bodyPr/>
          <a:lstStyle/>
          <a:p>
            <a:r>
              <a:rPr lang="en-US" dirty="0"/>
              <a:t>Shows the link between economic growth and environmental quality.</a:t>
            </a:r>
          </a:p>
        </p:txBody>
      </p:sp>
      <p:pic>
        <p:nvPicPr>
          <p:cNvPr id="3074" name="Picture 2" descr="L:\Higher Education Editorial\Kaveney\Short, Human Geography, 2e\Supplements\Figure JPEGs\Chapter 06\Figure 6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73" y="1151389"/>
            <a:ext cx="5749901" cy="43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8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Impacts on Society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" y="1176556"/>
            <a:ext cx="5768829" cy="5029200"/>
          </a:xfrm>
        </p:spPr>
        <p:txBody>
          <a:bodyPr>
            <a:normAutofit/>
          </a:bodyPr>
          <a:lstStyle/>
          <a:p>
            <a:r>
              <a:rPr lang="en-US" dirty="0"/>
              <a:t>Emotional </a:t>
            </a:r>
            <a:r>
              <a:rPr lang="en-US" b="1" dirty="0"/>
              <a:t>“affect” </a:t>
            </a:r>
            <a:r>
              <a:rPr lang="en-US" dirty="0"/>
              <a:t>of space to feel or act</a:t>
            </a:r>
            <a:endParaRPr lang="en-US" b="1" dirty="0"/>
          </a:p>
          <a:p>
            <a:pPr lvl="1"/>
            <a:r>
              <a:rPr lang="en-US" dirty="0"/>
              <a:t>Influence individuals </a:t>
            </a:r>
          </a:p>
          <a:p>
            <a:pPr lvl="1"/>
            <a:r>
              <a:rPr lang="en-US" dirty="0"/>
              <a:t>Encoded with specific behaviors</a:t>
            </a:r>
          </a:p>
          <a:p>
            <a:pPr lvl="1"/>
            <a:r>
              <a:rPr lang="en-US" b="1" dirty="0"/>
              <a:t>Bystander effect</a:t>
            </a:r>
            <a:endParaRPr lang="en-US" dirty="0"/>
          </a:p>
          <a:p>
            <a:r>
              <a:rPr lang="en-US" dirty="0"/>
              <a:t>Context of place</a:t>
            </a:r>
          </a:p>
          <a:p>
            <a:pPr lvl="1"/>
            <a:r>
              <a:rPr lang="en-US" dirty="0"/>
              <a:t>Complex social construction</a:t>
            </a:r>
          </a:p>
          <a:p>
            <a:pPr lvl="1"/>
            <a:r>
              <a:rPr lang="en-US" dirty="0"/>
              <a:t>Changes over time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559106" y="5225058"/>
            <a:ext cx="6478220" cy="1371600"/>
          </a:xfrm>
        </p:spPr>
        <p:txBody>
          <a:bodyPr/>
          <a:lstStyle/>
          <a:p>
            <a:r>
              <a:rPr lang="en-US" dirty="0"/>
              <a:t>Avenue Habib </a:t>
            </a:r>
            <a:r>
              <a:rPr lang="en-US" dirty="0" err="1"/>
              <a:t>Bourguiba</a:t>
            </a:r>
            <a:r>
              <a:rPr lang="en-US" dirty="0"/>
              <a:t> in Tunis, Tunisia. Constructed during French occupation.</a:t>
            </a:r>
          </a:p>
        </p:txBody>
      </p:sp>
      <p:pic>
        <p:nvPicPr>
          <p:cNvPr id="4098" name="Picture 2" descr="L:\Higher Education Editorial\Kaveney\Short, Human Geography, 2e\Supplements\Figure JPEGs\Chapter 06\Figure 6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29" y="1544199"/>
            <a:ext cx="6480497" cy="34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1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Human Impacts and Environmental Change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36478" y="1151389"/>
            <a:ext cx="6073087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Geographers describing human impacts</a:t>
            </a:r>
          </a:p>
          <a:p>
            <a:pPr lvl="1"/>
            <a:r>
              <a:rPr lang="en-US" i="1" spc="-80" dirty="0"/>
              <a:t>The Earth as Transformed by Human Action </a:t>
            </a:r>
            <a:r>
              <a:rPr lang="en-US" spc="-80" dirty="0"/>
              <a:t>(1990)</a:t>
            </a:r>
          </a:p>
          <a:p>
            <a:r>
              <a:rPr lang="en-US" dirty="0"/>
              <a:t>Major impacts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Habitat destruction and loss of biodiversity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Pollution of water and soil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Land use changes (desertification, deforestation, soil loss)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Global climate change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55393" y="5494789"/>
            <a:ext cx="5944506" cy="1371600"/>
          </a:xfrm>
        </p:spPr>
        <p:txBody>
          <a:bodyPr/>
          <a:lstStyle/>
          <a:p>
            <a:r>
              <a:rPr lang="en-US" dirty="0"/>
              <a:t>The urbanization of the rural landscape, Maryland.</a:t>
            </a:r>
          </a:p>
        </p:txBody>
      </p:sp>
      <p:pic>
        <p:nvPicPr>
          <p:cNvPr id="5122" name="Picture 2" descr="L:\Higher Education Editorial\Kaveney\Short, Human Geography, 2e\Supplements\Figure JPEGs\Chapter 06\Figure 6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23" y="1317380"/>
            <a:ext cx="6208977" cy="413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41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Human Impacts and Environmental Change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159778"/>
            <a:ext cx="5802386" cy="5029200"/>
          </a:xfrm>
        </p:spPr>
        <p:txBody>
          <a:bodyPr>
            <a:normAutofit/>
          </a:bodyPr>
          <a:lstStyle/>
          <a:p>
            <a:r>
              <a:rPr lang="en-US" dirty="0"/>
              <a:t>Consider social and political effects that drive change</a:t>
            </a:r>
          </a:p>
          <a:p>
            <a:r>
              <a:rPr lang="en-US" dirty="0"/>
              <a:t>Case of Colombia</a:t>
            </a:r>
          </a:p>
          <a:p>
            <a:pPr lvl="1"/>
            <a:r>
              <a:rPr lang="en-US" dirty="0"/>
              <a:t>Decline in forest cover and hunting-gathering</a:t>
            </a:r>
          </a:p>
          <a:p>
            <a:pPr lvl="1"/>
            <a:r>
              <a:rPr lang="en-US" dirty="0"/>
              <a:t>Periods of landscape change: conquest, colonization, state, and international markets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5289259"/>
            <a:ext cx="6096000" cy="1371600"/>
          </a:xfrm>
        </p:spPr>
        <p:txBody>
          <a:bodyPr/>
          <a:lstStyle/>
          <a:p>
            <a:r>
              <a:rPr lang="en-US" dirty="0"/>
              <a:t>Land use change in Colombia is linked to political and economic changes. See Table 6.1.</a:t>
            </a:r>
          </a:p>
        </p:txBody>
      </p:sp>
      <p:pic>
        <p:nvPicPr>
          <p:cNvPr id="6146" name="Picture 2" descr="L:\Higher Education Editorial\Kaveney\Short, Human Geography, 2e\Supplements\Figure JPEGs\Chapter 06\Figure 6.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81" y="1317385"/>
            <a:ext cx="6378419" cy="40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1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Land Use Changes in Colombia 1500-2000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767" y="5121274"/>
            <a:ext cx="12096466" cy="1371600"/>
          </a:xfrm>
        </p:spPr>
        <p:txBody>
          <a:bodyPr/>
          <a:lstStyle/>
          <a:p>
            <a:pPr algn="ctr"/>
            <a:r>
              <a:rPr lang="en-US" sz="2200" dirty="0"/>
              <a:t>Researchers identified seven periods of landscape change. From 1500 to 2000, there was a marked long-term decline in forest cover, a drastic reduction in nomadic hunting-gathering in savannas, and increase in grazing on cleared land and natural grasslands.</a:t>
            </a:r>
          </a:p>
        </p:txBody>
      </p:sp>
      <p:pic>
        <p:nvPicPr>
          <p:cNvPr id="7170" name="Picture 2" descr="L:\Higher Education Editorial\Kaveney\Short, Human Geography, 2e\Supplements\Figure JPEGs\Chapter 06\Table 6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" y="1465958"/>
            <a:ext cx="11991680" cy="365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5947" y="1149292"/>
            <a:ext cx="148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 6.1</a:t>
            </a:r>
          </a:p>
        </p:txBody>
      </p:sp>
    </p:spTree>
    <p:extLst>
      <p:ext uri="{BB962C8B-B14F-4D97-AF65-F5344CB8AC3E}">
        <p14:creationId xmlns:p14="http://schemas.microsoft.com/office/powerpoint/2010/main" val="127389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143000"/>
            <a:ext cx="12192000" cy="534987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Ground Truthing</a:t>
            </a:r>
          </a:p>
          <a:p>
            <a:pPr lvl="1"/>
            <a:r>
              <a:rPr lang="en-US" dirty="0"/>
              <a:t>Finer-grained processes to see effects and impacts on households, vulnerabilities, and coping strategies</a:t>
            </a:r>
          </a:p>
          <a:p>
            <a:pPr lvl="1"/>
            <a:r>
              <a:rPr lang="en-US" dirty="0"/>
              <a:t>Use of varying tools like traditional map comparison to more modern </a:t>
            </a:r>
            <a:r>
              <a:rPr lang="en-US" b="1" dirty="0"/>
              <a:t>remote sensing</a:t>
            </a:r>
          </a:p>
          <a:p>
            <a:pPr lvl="1"/>
            <a:r>
              <a:rPr lang="en-US" dirty="0"/>
              <a:t>Use of different scales of analysis</a:t>
            </a:r>
          </a:p>
          <a:p>
            <a:pPr lvl="1"/>
            <a:r>
              <a:rPr lang="en-US" dirty="0"/>
              <a:t>Aware of locational bias in ecological studies</a:t>
            </a:r>
          </a:p>
          <a:p>
            <a:r>
              <a:rPr lang="en-US" b="1" dirty="0"/>
              <a:t>Political Ecology</a:t>
            </a:r>
          </a:p>
          <a:p>
            <a:pPr lvl="1"/>
            <a:r>
              <a:rPr lang="en-US" dirty="0"/>
              <a:t>Socioeconomic factors and environmental change</a:t>
            </a:r>
          </a:p>
          <a:p>
            <a:pPr lvl="1"/>
            <a:r>
              <a:rPr lang="en-US" dirty="0"/>
              <a:t>Struggle over resources: how control, costs, and benefits are apportioned among corporations and households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Human Impacts and Environmental Change</a:t>
            </a:r>
          </a:p>
        </p:txBody>
      </p:sp>
    </p:spTree>
    <p:extLst>
      <p:ext uri="{BB962C8B-B14F-4D97-AF65-F5344CB8AC3E}">
        <p14:creationId xmlns:p14="http://schemas.microsoft.com/office/powerpoint/2010/main" val="123668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Human Impacts and Environmental Change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059110"/>
            <a:ext cx="12192000" cy="21071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Global climate change</a:t>
            </a:r>
          </a:p>
          <a:p>
            <a:pPr lvl="1"/>
            <a:r>
              <a:rPr lang="en-US" dirty="0"/>
              <a:t>Many factors; most important is heavy use of fossil fuels</a:t>
            </a:r>
          </a:p>
          <a:p>
            <a:pPr lvl="1"/>
            <a:r>
              <a:rPr lang="en-US" dirty="0"/>
              <a:t>Range of global dynamics</a:t>
            </a:r>
          </a:p>
          <a:p>
            <a:pPr lvl="1"/>
            <a:r>
              <a:rPr lang="en-US" dirty="0"/>
              <a:t>Produces a variety of household and regional effects, like </a:t>
            </a:r>
            <a:r>
              <a:rPr lang="en-US" b="1" dirty="0"/>
              <a:t>“double exposure”</a:t>
            </a:r>
            <a:r>
              <a:rPr lang="en-US" dirty="0"/>
              <a:t> of accompanied political or economic changes</a:t>
            </a:r>
          </a:p>
          <a:p>
            <a:pPr lvl="1"/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148E32-DC11-4DD1-9920-0CF85F354D50}"/>
              </a:ext>
            </a:extLst>
          </p:cNvPr>
          <p:cNvSpPr/>
          <p:nvPr/>
        </p:nvSpPr>
        <p:spPr>
          <a:xfrm>
            <a:off x="191069" y="316628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Impacts Related to Climate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83AB7F-31DD-4F89-9B31-BE4BD6AD1BB9}"/>
              </a:ext>
            </a:extLst>
          </p:cNvPr>
          <p:cNvSpPr/>
          <p:nvPr/>
        </p:nvSpPr>
        <p:spPr>
          <a:xfrm>
            <a:off x="0" y="3860265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Climate change produces a variety of different effects. The official federal site that collates data on the United States has a regional breakdown. Much of the basic data and some striking images are available at the NASA website (</a:t>
            </a:r>
            <a:r>
              <a:rPr lang="en-US" sz="2800" dirty="0">
                <a:hlinkClick r:id="rId3"/>
              </a:rPr>
              <a:t>http://climate.nasa.gov/</a:t>
            </a:r>
            <a:r>
              <a:rPr lang="en-US" sz="2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0602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549D1D6-8FB5-4BB9-85C2-73FA8AAF8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L:\Higher Education Editorial\Kaveney\Short, Human Geography, 2e\Supplements\Figure JPEGs\Chapter 06\Figure 6.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83" y="0"/>
            <a:ext cx="7094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4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Identify the three basic forms of socio-spatial-economic relations and their spatial significance.</a:t>
            </a:r>
          </a:p>
          <a:p>
            <a:pPr lvl="0"/>
            <a:r>
              <a:rPr lang="en-US" dirty="0"/>
              <a:t>Describe ways that humans have managed the environment and how economic dynamics have impacted perceptions of the environment.</a:t>
            </a:r>
          </a:p>
          <a:p>
            <a:pPr lvl="0"/>
            <a:r>
              <a:rPr lang="en-US" dirty="0"/>
              <a:t>Discuss societies’ growing environmental awareness and the changing social construction of the environment.</a:t>
            </a:r>
          </a:p>
          <a:p>
            <a:pPr lvl="0"/>
            <a:r>
              <a:rPr lang="en-US" dirty="0"/>
              <a:t>Explain political ecology and relate it to the impacts of human activities on the global environment.</a:t>
            </a:r>
          </a:p>
          <a:p>
            <a:r>
              <a:rPr lang="en-US" dirty="0"/>
              <a:t>Outline some examples of major natural hazards and disasters by citing both their human and physical features.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4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33381"/>
            <a:ext cx="5686567" cy="1581771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Human Impacts and Environmental Change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910687"/>
            <a:ext cx="6263780" cy="4324994"/>
          </a:xfrm>
        </p:spPr>
        <p:txBody>
          <a:bodyPr>
            <a:normAutofit/>
          </a:bodyPr>
          <a:lstStyle/>
          <a:p>
            <a:r>
              <a:rPr lang="en-US" dirty="0"/>
              <a:t>Landscape as text</a:t>
            </a:r>
          </a:p>
          <a:p>
            <a:pPr lvl="1"/>
            <a:r>
              <a:rPr lang="en-US" dirty="0"/>
              <a:t>Revealing power and deeper economic and political relations</a:t>
            </a:r>
          </a:p>
          <a:p>
            <a:pPr lvl="1"/>
            <a:r>
              <a:rPr lang="en-US" dirty="0"/>
              <a:t>Reflect dominant cultures, traces of alternative cultures</a:t>
            </a:r>
          </a:p>
          <a:p>
            <a:r>
              <a:rPr lang="en-US" dirty="0"/>
              <a:t>Landscape important in creation of place identities and historical memory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63780" y="5385106"/>
            <a:ext cx="6067338" cy="1371600"/>
          </a:xfrm>
        </p:spPr>
        <p:txBody>
          <a:bodyPr/>
          <a:lstStyle/>
          <a:p>
            <a:r>
              <a:rPr lang="en-US" dirty="0"/>
              <a:t>Creating sugar cane plantations from tropical rainforest in Queensland, Australia</a:t>
            </a:r>
          </a:p>
        </p:txBody>
      </p:sp>
      <p:pic>
        <p:nvPicPr>
          <p:cNvPr id="9218" name="Picture 2" descr="L:\Higher Education Editorial\Kaveney\Short, Human Geography, 2e\Supplements\Figure JPEGs\Chapter 06\Figure 6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95" y="0"/>
            <a:ext cx="4763612" cy="53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07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Human Impacts and Environmental Change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356919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Hazards and Disasters</a:t>
            </a:r>
          </a:p>
          <a:p>
            <a:pPr lvl="1"/>
            <a:r>
              <a:rPr lang="en-US" dirty="0"/>
              <a:t>Hazards become disasters when vulnerability is high</a:t>
            </a:r>
          </a:p>
          <a:p>
            <a:pPr lvl="1"/>
            <a:r>
              <a:rPr lang="en-US" dirty="0"/>
              <a:t>High vulnerability: large, dense populations and high marginality</a:t>
            </a:r>
          </a:p>
          <a:p>
            <a:r>
              <a:rPr lang="en-US" dirty="0"/>
              <a:t>Disasters do not effect everyone equally </a:t>
            </a:r>
          </a:p>
          <a:p>
            <a:pPr lvl="1"/>
            <a:r>
              <a:rPr lang="en-US" dirty="0"/>
              <a:t>Hurricane forecasting and mitigation varies</a:t>
            </a:r>
          </a:p>
          <a:p>
            <a:pPr lvl="1"/>
            <a:r>
              <a:rPr lang="en-US" b="1" dirty="0"/>
              <a:t>Global warming</a:t>
            </a:r>
            <a:r>
              <a:rPr lang="en-US" dirty="0"/>
              <a:t> will have different effects</a:t>
            </a:r>
          </a:p>
          <a:p>
            <a:pPr lvl="1"/>
            <a:r>
              <a:rPr lang="en-US" dirty="0"/>
              <a:t>Hurricane Katrina worse impact on most vulnerable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15502" y="5486400"/>
            <a:ext cx="6076498" cy="1371600"/>
          </a:xfrm>
        </p:spPr>
        <p:txBody>
          <a:bodyPr/>
          <a:lstStyle/>
          <a:p>
            <a:r>
              <a:rPr lang="en-US" dirty="0"/>
              <a:t>Hurricanes in the Caribbean and Eastern United States.</a:t>
            </a:r>
          </a:p>
        </p:txBody>
      </p:sp>
      <p:pic>
        <p:nvPicPr>
          <p:cNvPr id="10242" name="Picture 2" descr="L:\Higher Education Editorial\Kaveney\Short, Human Geography, 2e\Supplements\Figure JPEGs\Chapter 06\Figure 6.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1265984"/>
            <a:ext cx="6823881" cy="407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8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Tragedy of the Commons?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143000"/>
            <a:ext cx="12192000" cy="5349874"/>
          </a:xfrm>
          <a:noFill/>
        </p:spPr>
        <p:txBody>
          <a:bodyPr>
            <a:normAutofit/>
          </a:bodyPr>
          <a:lstStyle/>
          <a:p>
            <a:r>
              <a:rPr lang="en-US" dirty="0"/>
              <a:t>Garrett Hardin (1968)</a:t>
            </a:r>
          </a:p>
          <a:p>
            <a:pPr lvl="1"/>
            <a:r>
              <a:rPr lang="en-US" dirty="0"/>
              <a:t>When individuals use collective resources, each individual maximizes personal interest</a:t>
            </a:r>
          </a:p>
          <a:p>
            <a:pPr lvl="1"/>
            <a:r>
              <a:rPr lang="en-US" dirty="0"/>
              <a:t>Overuse results in decline of common space</a:t>
            </a:r>
          </a:p>
          <a:p>
            <a:pPr lvl="1"/>
            <a:r>
              <a:rPr lang="en-US" dirty="0"/>
              <a:t>Solution? Government regulation or privatization </a:t>
            </a:r>
          </a:p>
          <a:p>
            <a:r>
              <a:rPr lang="en-US" dirty="0"/>
              <a:t>Elinor Ostrom (1990) argues against simple solution</a:t>
            </a:r>
          </a:p>
          <a:p>
            <a:pPr lvl="1"/>
            <a:r>
              <a:rPr lang="en-US" dirty="0"/>
              <a:t>Principles of common-pool resource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33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4142BF-080A-48CA-A1CB-261674C539E9}" type="slidenum">
              <a:rPr lang="en-US" altLang="en-US" sz="1300"/>
              <a:pPr/>
              <a:t>23</a:t>
            </a:fld>
            <a:endParaRPr lang="en-US" altLang="en-US" sz="130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41" y="0"/>
            <a:ext cx="11845159" cy="13716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en-US" dirty="0" smtClean="0">
                <a:solidFill>
                  <a:srgbClr val="663300"/>
                </a:solidFill>
              </a:rPr>
              <a:t>Sequent </a:t>
            </a:r>
            <a:r>
              <a:rPr kumimoji="1" lang="en-US" altLang="en-US" dirty="0" err="1" smtClean="0">
                <a:solidFill>
                  <a:srgbClr val="663300"/>
                </a:solidFill>
              </a:rPr>
              <a:t>occupance</a:t>
            </a:r>
            <a:r>
              <a:rPr kumimoji="1" lang="en-US" altLang="en-US" dirty="0" smtClean="0">
                <a:solidFill>
                  <a:srgbClr val="663300"/>
                </a:solidFill>
              </a:rPr>
              <a:t> reveals culture changes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261" y="1600200"/>
            <a:ext cx="11193517" cy="5257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b="1" dirty="0" smtClean="0">
                <a:solidFill>
                  <a:srgbClr val="0000FF"/>
                </a:solidFill>
              </a:rPr>
              <a:t>Cultural landscape</a:t>
            </a:r>
            <a:r>
              <a:rPr lang="en-US" altLang="en-US" dirty="0" smtClean="0"/>
              <a:t> – the total impact of human action upon the natural conditions – changes made by humans – an expression of their culture.</a:t>
            </a:r>
          </a:p>
          <a:p>
            <a:pPr marL="990600" lvl="1" indent="-5334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900" dirty="0"/>
              <a:t>Cultures rise and fall</a:t>
            </a:r>
          </a:p>
          <a:p>
            <a:pPr marL="990600" lvl="1" indent="-5334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900" dirty="0"/>
              <a:t>Cultures change</a:t>
            </a:r>
          </a:p>
          <a:p>
            <a:pPr marL="990600" lvl="1" indent="-5334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900" dirty="0"/>
              <a:t>Cultures are replaced by other cultures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dirty="0" smtClean="0"/>
              <a:t>The cultural landscape changes in response to the growth of a culture or its replacement</a:t>
            </a:r>
          </a:p>
        </p:txBody>
      </p:sp>
    </p:spTree>
    <p:extLst>
      <p:ext uri="{BB962C8B-B14F-4D97-AF65-F5344CB8AC3E}">
        <p14:creationId xmlns:p14="http://schemas.microsoft.com/office/powerpoint/2010/main" val="3086046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2B4F56-7845-4AC0-AB1B-E258CEDCDB45}" type="slidenum">
              <a:rPr lang="en-US" altLang="en-US" sz="1300"/>
              <a:pPr/>
              <a:t>24</a:t>
            </a:fld>
            <a:endParaRPr lang="en-US" altLang="en-US" sz="1300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69" y="160174"/>
            <a:ext cx="11582400" cy="777875"/>
          </a:xfrm>
        </p:spPr>
        <p:txBody>
          <a:bodyPr/>
          <a:lstStyle/>
          <a:p>
            <a:r>
              <a:rPr lang="en-US" altLang="en-US" b="0" dirty="0" smtClean="0">
                <a:solidFill>
                  <a:srgbClr val="663300"/>
                </a:solidFill>
              </a:rPr>
              <a:t>Central America Sequence</a:t>
            </a:r>
          </a:p>
        </p:txBody>
      </p:sp>
      <p:pic>
        <p:nvPicPr>
          <p:cNvPr id="83972" name="Picture 3" descr="central america 1000 bc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4489" y="938049"/>
            <a:ext cx="8622490" cy="58977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24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C8A023-EAB8-4C05-8CDB-1882392D677C}" type="slidenum">
              <a:rPr lang="en-US" altLang="en-US" sz="1300"/>
              <a:pPr/>
              <a:t>25</a:t>
            </a:fld>
            <a:endParaRPr lang="en-US" altLang="en-US" sz="1300"/>
          </a:p>
        </p:txBody>
      </p:sp>
      <p:pic>
        <p:nvPicPr>
          <p:cNvPr id="84995" name="Picture 2" descr="central america 3rd century 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91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CABA68-0DF5-4FFF-A03F-C9C41DA5A791}" type="slidenum">
              <a:rPr lang="en-US" altLang="en-US" sz="1300"/>
              <a:pPr/>
              <a:t>26</a:t>
            </a:fld>
            <a:endParaRPr lang="en-US" altLang="en-US" sz="1300"/>
          </a:p>
        </p:txBody>
      </p:sp>
      <p:pic>
        <p:nvPicPr>
          <p:cNvPr id="86019" name="Picture 2" descr="central america late 9th century 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0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D3CAE-A0FB-4A59-8073-11E6F4751650}" type="slidenum">
              <a:rPr lang="en-US" altLang="en-US" sz="1300"/>
              <a:pPr/>
              <a:t>27</a:t>
            </a:fld>
            <a:endParaRPr lang="en-US" altLang="en-US" sz="1300"/>
          </a:p>
        </p:txBody>
      </p:sp>
      <p:pic>
        <p:nvPicPr>
          <p:cNvPr id="87043" name="Picture 2" descr="central america 14th century 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05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792F95-49DE-4128-84E6-8A3E1F79D22D}" type="slidenum">
              <a:rPr lang="en-US" altLang="en-US" sz="1300"/>
              <a:pPr/>
              <a:t>28</a:t>
            </a:fld>
            <a:endParaRPr lang="en-US" altLang="en-US" sz="1300"/>
          </a:p>
        </p:txBody>
      </p:sp>
      <p:pic>
        <p:nvPicPr>
          <p:cNvPr id="88067" name="Picture 2" descr="central america mid 17th century 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8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32170D-4B1E-4672-A868-899496FAE07B}" type="slidenum">
              <a:rPr lang="en-US" altLang="en-US" sz="1300"/>
              <a:pPr/>
              <a:t>29</a:t>
            </a:fld>
            <a:endParaRPr lang="en-US" altLang="en-US" sz="1300"/>
          </a:p>
        </p:txBody>
      </p:sp>
      <p:pic>
        <p:nvPicPr>
          <p:cNvPr id="89091" name="Picture 2" descr="central america early 19th century 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6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5A65B48-C5D7-4563-9EC9-06AD0110BA7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At low levels of technology, humans mostly have to adapt to the environment</a:t>
            </a:r>
          </a:p>
          <a:p>
            <a:pPr lvl="1"/>
            <a:r>
              <a:rPr lang="en-US" dirty="0"/>
              <a:t>In the high latitudes, they have to develop warm clothing (adapting to the environment), particularly for winter. In the low latitudes clothing is less necessary</a:t>
            </a:r>
          </a:p>
          <a:p>
            <a:pPr lvl="1"/>
            <a:r>
              <a:rPr lang="en-US" dirty="0"/>
              <a:t>If people traveling by canoe reach a point where </a:t>
            </a:r>
            <a:r>
              <a:rPr lang="en-US" dirty="0" err="1"/>
              <a:t>nthey</a:t>
            </a:r>
            <a:r>
              <a:rPr lang="en-US" dirty="0"/>
              <a:t> need to use a different nearby river, they have to portage (carry – adapting to the environment) the canoe to the other river. People with a higher level of technology may dig a canal to connect the rivers (altering the environment), saving time and effort to make that trip.</a:t>
            </a:r>
          </a:p>
          <a:p>
            <a:r>
              <a:rPr lang="en-US" b="1" dirty="0">
                <a:solidFill>
                  <a:srgbClr val="FF0000"/>
                </a:solidFill>
              </a:rPr>
              <a:t>The higher the technology, the more the environment can be altered.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9F85B42-68F7-404E-84CE-9F8FC3D3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adapt or to alter, that is the question!</a:t>
            </a:r>
          </a:p>
        </p:txBody>
      </p:sp>
    </p:spTree>
    <p:extLst>
      <p:ext uri="{BB962C8B-B14F-4D97-AF65-F5344CB8AC3E}">
        <p14:creationId xmlns:p14="http://schemas.microsoft.com/office/powerpoint/2010/main" val="2863960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862B5C-01C3-48B9-B2CA-C43C32800884}" type="slidenum">
              <a:rPr lang="en-US" altLang="en-US" sz="1300"/>
              <a:pPr/>
              <a:t>30</a:t>
            </a:fld>
            <a:endParaRPr lang="en-US" altLang="en-US" sz="1300"/>
          </a:p>
        </p:txBody>
      </p:sp>
      <p:pic>
        <p:nvPicPr>
          <p:cNvPr id="90115" name="Picture 2" descr="central america late 20th century 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072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Anthropocene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63773" y="1143000"/>
            <a:ext cx="12028227" cy="5029200"/>
          </a:xfrm>
        </p:spPr>
        <p:txBody>
          <a:bodyPr>
            <a:normAutofit/>
          </a:bodyPr>
          <a:lstStyle/>
          <a:p>
            <a:r>
              <a:rPr lang="en-US" i="1" dirty="0"/>
              <a:t>The End of Nature</a:t>
            </a:r>
            <a:r>
              <a:rPr lang="en-US" dirty="0"/>
              <a:t> ?</a:t>
            </a:r>
            <a:endParaRPr lang="en-US" i="1" dirty="0"/>
          </a:p>
          <a:p>
            <a:pPr lvl="1"/>
            <a:r>
              <a:rPr lang="en-US" dirty="0"/>
              <a:t>New form of earth being created by humans</a:t>
            </a:r>
          </a:p>
          <a:p>
            <a:pPr lvl="1"/>
            <a:r>
              <a:rPr lang="en-US" dirty="0"/>
              <a:t>Associated with permanent changes</a:t>
            </a:r>
          </a:p>
          <a:p>
            <a:r>
              <a:rPr lang="en-US" b="1" dirty="0"/>
              <a:t>Anthropocene </a:t>
            </a:r>
            <a:r>
              <a:rPr lang="en-US" dirty="0"/>
              <a:t>and world anthromes</a:t>
            </a:r>
          </a:p>
          <a:p>
            <a:pPr lvl="1"/>
            <a:r>
              <a:rPr lang="en-US" dirty="0"/>
              <a:t>Natural ecosystem loss,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Benefits are short-term and has long-term costs</a:t>
            </a:r>
          </a:p>
          <a:p>
            <a:r>
              <a:rPr lang="en-US" dirty="0"/>
              <a:t>Decline of biodiversity </a:t>
            </a:r>
          </a:p>
          <a:p>
            <a:pPr lvl="1"/>
            <a:r>
              <a:rPr lang="en-US" b="1" dirty="0"/>
              <a:t>Rewilding </a:t>
            </a:r>
            <a:r>
              <a:rPr lang="en-US" dirty="0"/>
              <a:t>movement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7038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400" dirty="0"/>
              <a:t>Human-environment relations at the heart of human geography. Three basic forms of social-spatial-economic relations: hunting-gathering, traditional agriculture, and urban-industrial systems.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For hunting-gathering societies, nature is functional and economic, and is filled with spiritual and cosmological meaning.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Shift to agriculture production also shifted from the notion of sacred space to view of spaces as being productive.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Competing claims on the importance of the environment. Powerful forces promoting continued economic growth and tend to see nature as a commodity. Also increasing powerful awareness of unrestrained growth’s environmental consequences.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The environmental Kuznets Curve suggests a relationship between growing environmental awareness and increasing income.</a:t>
            </a:r>
          </a:p>
        </p:txBody>
      </p:sp>
    </p:spTree>
    <p:extLst>
      <p:ext uri="{BB962C8B-B14F-4D97-AF65-F5344CB8AC3E}">
        <p14:creationId xmlns:p14="http://schemas.microsoft.com/office/powerpoint/2010/main" val="277678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400" dirty="0"/>
              <a:t>Variety of opinions on appropriate policy responses to promote environmental awareness, ranging from “deep ecology” to an environmental sensitivity emphasizing alternative technologies, pollution reduction, and sustainable development.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Research shows mood and behavior both affected by environment and surroundings play a role in people’s sense of well-being. 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Most significant human impact is global climate change.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One line of research in human geography looks specifically at landscape as an embodiment of the people/nature relationship.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Of the most visible and dramatic examples of people-nature relations is the experience of hazards and disasters. These experiences tell about the human geography of class and power.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We live in the Anthropocene, a world of our own making.</a:t>
            </a:r>
          </a:p>
        </p:txBody>
      </p:sp>
    </p:spTree>
    <p:extLst>
      <p:ext uri="{BB962C8B-B14F-4D97-AF65-F5344CB8AC3E}">
        <p14:creationId xmlns:p14="http://schemas.microsoft.com/office/powerpoint/2010/main" val="294603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30ECCD8-55BC-4AE7-AB6C-7A1EE53C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18" y="2047133"/>
            <a:ext cx="4053385" cy="3195124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Most  Life  is based on carbon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0F378-ABE8-419C-88E6-627A8F32C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26" y="72861"/>
            <a:ext cx="6718374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3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>
            <a:extLst>
              <a:ext uri="{FF2B5EF4-FFF2-40B4-BE49-F238E27FC236}">
                <a16:creationId xmlns:a16="http://schemas.microsoft.com/office/drawing/2014/main" xmlns="" id="{CB84B451-DD7C-4FF2-AEA1-2937EF7C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22C9CB-708A-4775-BBA5-48C9AA8D1E1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285FD3B1-A0B3-410A-A4CB-1C3A25D9C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862" y="373063"/>
            <a:ext cx="9791700" cy="84613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0" dirty="0">
                <a:solidFill>
                  <a:srgbClr val="663300"/>
                </a:solidFill>
              </a:rPr>
              <a:t>Recycled &amp; Recycling </a:t>
            </a:r>
            <a:r>
              <a:rPr lang="en-US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Solar-Powered World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xmlns="" id="{DFFE9865-FB49-430C-97A9-3F72833029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36728" y="1219200"/>
            <a:ext cx="5278272" cy="5638800"/>
          </a:xfrm>
        </p:spPr>
        <p:txBody>
          <a:bodyPr/>
          <a:lstStyle/>
          <a:p>
            <a:r>
              <a:rPr lang="en-US" altLang="en-US" dirty="0"/>
              <a:t>Studying </a:t>
            </a:r>
            <a:r>
              <a:rPr lang="en-US" altLang="en-US" b="1" dirty="0">
                <a:solidFill>
                  <a:srgbClr val="FF0000"/>
                </a:solidFill>
              </a:rPr>
              <a:t>patterns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FF0000"/>
                </a:solidFill>
              </a:rPr>
              <a:t>relationships</a:t>
            </a:r>
            <a:r>
              <a:rPr lang="en-US" altLang="en-US" dirty="0"/>
              <a:t>, one discovers that the world is one gigantic system composed of </a:t>
            </a:r>
            <a:r>
              <a:rPr lang="en-US" altLang="en-US" dirty="0" err="1"/>
              <a:t>intrerconnected</a:t>
            </a:r>
            <a:r>
              <a:rPr lang="en-US" altLang="en-US" dirty="0"/>
              <a:t> and interdependent </a:t>
            </a:r>
            <a:r>
              <a:rPr lang="en-US" altLang="en-US" b="1" dirty="0">
                <a:solidFill>
                  <a:srgbClr val="FF0000"/>
                </a:solidFill>
              </a:rPr>
              <a:t>cycles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FF0000"/>
                </a:solidFill>
              </a:rPr>
              <a:t>sub-systems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Everything &amp; everyone is connected and </a:t>
            </a:r>
            <a:r>
              <a:rPr lang="en-US" altLang="en-US" sz="3600" b="1" u="sng" dirty="0">
                <a:solidFill>
                  <a:srgbClr val="00B050"/>
                </a:solidFill>
              </a:rPr>
              <a:t>recycled</a:t>
            </a:r>
            <a:r>
              <a:rPr lang="en-US" altLang="en-US" b="1" dirty="0">
                <a:solidFill>
                  <a:srgbClr val="FF0000"/>
                </a:solidFill>
              </a:rPr>
              <a:t>!</a:t>
            </a:r>
            <a:endParaRPr lang="en-US" altLang="en-US" dirty="0"/>
          </a:p>
        </p:txBody>
      </p:sp>
      <p:pic>
        <p:nvPicPr>
          <p:cNvPr id="5125" name="Picture 4" descr="global ecosystem">
            <a:extLst>
              <a:ext uri="{FF2B5EF4-FFF2-40B4-BE49-F238E27FC236}">
                <a16:creationId xmlns:a16="http://schemas.microsoft.com/office/drawing/2014/main" xmlns="" id="{915919D1-31FC-431C-BDCD-D9000D0BE3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345199"/>
            <a:ext cx="6055245" cy="4949825"/>
          </a:xfr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438F29-40AB-4035-B522-D9FF510A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34" l="250" r="98750">
                        <a14:foregroundMark x1="30250" y1="16755" x2="30250" y2="16755"/>
                        <a14:foregroundMark x1="51000" y1="13032" x2="51000" y2="13032"/>
                        <a14:foregroundMark x1="71250" y1="18883" x2="71000" y2="18883"/>
                        <a14:foregroundMark x1="84750" y1="32447" x2="84750" y2="32447"/>
                        <a14:foregroundMark x1="91250" y1="47074" x2="91250" y2="47074"/>
                        <a14:foregroundMark x1="83500" y1="66223" x2="83500" y2="66223"/>
                        <a14:foregroundMark x1="72000" y1="84574" x2="72000" y2="84574"/>
                        <a14:foregroundMark x1="52750" y1="90957" x2="52750" y2="90957"/>
                        <a14:foregroundMark x1="25250" y1="84309" x2="25250" y2="84309"/>
                        <a14:foregroundMark x1="17250" y1="66223" x2="17250" y2="66223"/>
                        <a14:foregroundMark x1="13750" y1="49202" x2="13750" y2="49202"/>
                        <a14:foregroundMark x1="14750" y1="27394" x2="14750" y2="27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942514"/>
            <a:ext cx="1614794" cy="15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0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" descr="04_01">
            <a:extLst>
              <a:ext uri="{FF2B5EF4-FFF2-40B4-BE49-F238E27FC236}">
                <a16:creationId xmlns:a16="http://schemas.microsoft.com/office/drawing/2014/main" xmlns="" id="{824B5452-C464-4960-A46B-8C399F77F54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67" y="0"/>
            <a:ext cx="11841066" cy="610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xmlns="" id="{7166CE86-3604-444C-A0B9-EF6087C2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AA8204-C328-48C9-9C1E-F073CCE0714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0FB3D021-AE25-435C-8D82-1BB205811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868" y="46037"/>
            <a:ext cx="11582400" cy="777875"/>
          </a:xfrm>
        </p:spPr>
        <p:txBody>
          <a:bodyPr/>
          <a:lstStyle/>
          <a:p>
            <a:pPr algn="l"/>
            <a:r>
              <a:rPr lang="en-US" altLang="en-US" dirty="0"/>
              <a:t>Key Cycles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xmlns="" id="{1DAC892E-0F62-4767-9EDC-CA8ED85C7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20068" y="6212646"/>
            <a:ext cx="8458200" cy="762000"/>
          </a:xfrm>
        </p:spPr>
        <p:txBody>
          <a:bodyPr/>
          <a:lstStyle/>
          <a:p>
            <a:pPr algn="r"/>
            <a:r>
              <a:rPr lang="en-US" altLang="en-US" dirty="0">
                <a:solidFill>
                  <a:schemeClr val="bg1"/>
                </a:solidFill>
              </a:rPr>
              <a:t>Rock Cycle ALSO</a:t>
            </a:r>
          </a:p>
        </p:txBody>
      </p:sp>
    </p:spTree>
    <p:extLst>
      <p:ext uri="{BB962C8B-B14F-4D97-AF65-F5344CB8AC3E}">
        <p14:creationId xmlns:p14="http://schemas.microsoft.com/office/powerpoint/2010/main" val="353072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xmlns="" id="{531724C8-0119-4A3E-8FB0-62F89EB3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5EE0EB-A4AD-46E4-A9D0-87917CB0D6D4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977552-1945-49DE-B5CC-E879DA325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b="1912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9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AB61C2F-4CBF-4587-804C-F599F2AE81A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Important maxim: </a:t>
            </a:r>
            <a:r>
              <a:rPr lang="en-US" dirty="0"/>
              <a:t>Just because we can do something, that doesn’t mean we should do it? Or, when in doubt, don’t! </a:t>
            </a:r>
          </a:p>
          <a:p>
            <a:r>
              <a:rPr lang="en-US" dirty="0"/>
              <a:t>Examine the 4 laws of ecology as they relate to the decision</a:t>
            </a:r>
          </a:p>
          <a:p>
            <a:pPr lvl="1"/>
            <a:r>
              <a:rPr lang="en-US" dirty="0"/>
              <a:t>Everything is connected (even if you don’t see it)</a:t>
            </a:r>
          </a:p>
          <a:p>
            <a:pPr lvl="1"/>
            <a:r>
              <a:rPr lang="en-US" dirty="0"/>
              <a:t>Everything goes somewhere</a:t>
            </a:r>
          </a:p>
          <a:p>
            <a:pPr lvl="1"/>
            <a:r>
              <a:rPr lang="en-US" dirty="0"/>
              <a:t>Nature knows best</a:t>
            </a:r>
          </a:p>
          <a:p>
            <a:pPr lvl="1"/>
            <a:r>
              <a:rPr lang="en-US" dirty="0"/>
              <a:t>There’s no such thing as a free lunch (there are always consequences)</a:t>
            </a:r>
          </a:p>
          <a:p>
            <a:r>
              <a:rPr lang="en-US" dirty="0"/>
              <a:t>Before altering, </a:t>
            </a:r>
            <a:r>
              <a:rPr lang="en-US" b="1" dirty="0">
                <a:solidFill>
                  <a:srgbClr val="FF0000"/>
                </a:solidFill>
              </a:rPr>
              <a:t>STUDY DEEPLY</a:t>
            </a:r>
          </a:p>
          <a:p>
            <a:pPr lvl="1"/>
            <a:r>
              <a:rPr lang="en-US" dirty="0"/>
              <a:t>What are the connections? Where are things going? What are they doing? Are there more good consequences or bad consequences?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D7A3928-35B9-41C1-81D9-DC14538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alter or not to alter?</a:t>
            </a:r>
          </a:p>
        </p:txBody>
      </p:sp>
    </p:spTree>
    <p:extLst>
      <p:ext uri="{BB962C8B-B14F-4D97-AF65-F5344CB8AC3E}">
        <p14:creationId xmlns:p14="http://schemas.microsoft.com/office/powerpoint/2010/main" val="344579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277" y="929656"/>
            <a:ext cx="11582400" cy="777875"/>
          </a:xfrm>
        </p:spPr>
        <p:txBody>
          <a:bodyPr>
            <a:normAutofit fontScale="90000"/>
          </a:bodyPr>
          <a:lstStyle/>
          <a:p>
            <a:r>
              <a:rPr lang="en-US" dirty="0"/>
              <a:t>Environment and Cultural Meaning -  Cultural factors: </a:t>
            </a:r>
            <a:r>
              <a:rPr lang="en-US" dirty="0">
                <a:solidFill>
                  <a:srgbClr val="FF0000"/>
                </a:solidFill>
              </a:rPr>
              <a:t>world view objectives, &amp; level of technology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916227"/>
            <a:ext cx="6896669" cy="4941773"/>
          </a:xfrm>
        </p:spPr>
        <p:txBody>
          <a:bodyPr>
            <a:normAutofit fontScale="92500"/>
          </a:bodyPr>
          <a:lstStyle/>
          <a:p>
            <a:r>
              <a:rPr lang="en-US" dirty="0"/>
              <a:t>Three basic forms of socio-spatial-economic relations</a:t>
            </a:r>
          </a:p>
          <a:p>
            <a:r>
              <a:rPr lang="en-US" dirty="0"/>
              <a:t>Environment’s </a:t>
            </a:r>
            <a:r>
              <a:rPr lang="en-US" b="1" dirty="0"/>
              <a:t>affect </a:t>
            </a:r>
          </a:p>
          <a:p>
            <a:r>
              <a:rPr lang="en-US" dirty="0"/>
              <a:t>Conceptions of environmental space</a:t>
            </a:r>
          </a:p>
          <a:p>
            <a:pPr lvl="1"/>
            <a:r>
              <a:rPr lang="en-US" dirty="0"/>
              <a:t>Hunter-gatherers and sacred space</a:t>
            </a:r>
          </a:p>
          <a:p>
            <a:pPr lvl="1"/>
            <a:r>
              <a:rPr lang="en-US" dirty="0"/>
              <a:t>Cultural encounters between hunter-gatherers and other societies</a:t>
            </a:r>
          </a:p>
          <a:p>
            <a:pPr lvl="1"/>
            <a:r>
              <a:rPr lang="en-US" dirty="0"/>
              <a:t>Traditional agriculture and productive space</a:t>
            </a:r>
          </a:p>
          <a:p>
            <a:pPr lvl="1"/>
            <a:r>
              <a:rPr lang="en-US" dirty="0"/>
              <a:t>Urban-industrial systems and managed space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435684" y="4524765"/>
            <a:ext cx="4756316" cy="1371600"/>
          </a:xfrm>
        </p:spPr>
        <p:txBody>
          <a:bodyPr/>
          <a:lstStyle/>
          <a:p>
            <a:r>
              <a:rPr lang="en-US" dirty="0"/>
              <a:t>The productive space of a rice paddy in Bali, Indonesia.</a:t>
            </a:r>
          </a:p>
        </p:txBody>
      </p:sp>
      <p:pic>
        <p:nvPicPr>
          <p:cNvPr id="2050" name="Picture 2" descr="L:\Higher Education Editorial\Kaveney\Short, Human Geography, 2e\Supplements\Figure JPEGs\Chapter 06\Figure 6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84" y="1844326"/>
            <a:ext cx="4756316" cy="24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25941"/>
      </p:ext>
    </p:extLst>
  </p:cSld>
  <p:clrMapOvr>
    <a:masterClrMapping/>
  </p:clrMapOvr>
</p:sld>
</file>

<file path=ppt/theme/theme1.xml><?xml version="1.0" encoding="utf-8"?>
<a:theme xmlns:a="http://schemas.openxmlformats.org/drawingml/2006/main" name="Short2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hort2e" id="{59294D7F-2ECF-49C1-8352-90CE828CA8CA}" vid="{162C8823-25F3-4FD1-8624-4CF598B9D3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Short2e</Template>
  <TotalTime>6177</TotalTime>
  <Words>1552</Words>
  <Application>Microsoft Office PowerPoint</Application>
  <PresentationFormat>Widescreen</PresentationFormat>
  <Paragraphs>198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Short2e</vt:lpstr>
      <vt:lpstr>Chapter 6: People and the Environment</vt:lpstr>
      <vt:lpstr>Chapter Learning Objectives</vt:lpstr>
      <vt:lpstr>To adapt or to alter, that is the question!</vt:lpstr>
      <vt:lpstr>Most  Life  is based on carbon </vt:lpstr>
      <vt:lpstr>Recycled &amp; Recycling Solar-Powered World</vt:lpstr>
      <vt:lpstr>Key Cycles</vt:lpstr>
      <vt:lpstr>PowerPoint Presentation</vt:lpstr>
      <vt:lpstr>To alter or not to alter?</vt:lpstr>
      <vt:lpstr>Environment and Cultural Meaning -  Cultural factors: world view objectives, &amp; level of technology </vt:lpstr>
      <vt:lpstr>Social-Spatial-Economic Relations</vt:lpstr>
      <vt:lpstr>Social-Spatial-Economic Relations</vt:lpstr>
      <vt:lpstr>Managed Space</vt:lpstr>
      <vt:lpstr>Environmental Impacts on Society</vt:lpstr>
      <vt:lpstr>Human Impacts and Environmental Change</vt:lpstr>
      <vt:lpstr>Human Impacts and Environmental Change</vt:lpstr>
      <vt:lpstr>Land Use Changes in Colombia 1500-2000</vt:lpstr>
      <vt:lpstr>Human Impacts and Environmental Change</vt:lpstr>
      <vt:lpstr>Human Impacts and Environmental Change</vt:lpstr>
      <vt:lpstr>PowerPoint Presentation</vt:lpstr>
      <vt:lpstr>Human Impacts and Environmental Change</vt:lpstr>
      <vt:lpstr>Human Impacts and Environmental Change</vt:lpstr>
      <vt:lpstr>The Tragedy of the Commons?</vt:lpstr>
      <vt:lpstr>Sequent occupance reveals culture changes</vt:lpstr>
      <vt:lpstr>Central America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Anthropocene</vt:lpstr>
      <vt:lpstr>Chapter Summary</vt:lpstr>
      <vt:lpstr>Chapter 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Intellectual Context</dc:title>
  <dc:creator>Sarah Goggin</dc:creator>
  <cp:lastModifiedBy>Joseph Naumann</cp:lastModifiedBy>
  <cp:revision>66</cp:revision>
  <dcterms:created xsi:type="dcterms:W3CDTF">2017-04-19T13:45:11Z</dcterms:created>
  <dcterms:modified xsi:type="dcterms:W3CDTF">2018-06-19T19:19:04Z</dcterms:modified>
</cp:coreProperties>
</file>