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7" r:id="rId3"/>
    <p:sldId id="285" r:id="rId4"/>
    <p:sldId id="286" r:id="rId5"/>
    <p:sldId id="287" r:id="rId6"/>
    <p:sldId id="288" r:id="rId7"/>
    <p:sldId id="289" r:id="rId8"/>
    <p:sldId id="258" r:id="rId9"/>
    <p:sldId id="281" r:id="rId10"/>
    <p:sldId id="259" r:id="rId11"/>
    <p:sldId id="284" r:id="rId12"/>
    <p:sldId id="282" r:id="rId13"/>
    <p:sldId id="283" r:id="rId14"/>
    <p:sldId id="264" r:id="rId15"/>
    <p:sldId id="262" r:id="rId16"/>
    <p:sldId id="265" r:id="rId17"/>
    <p:sldId id="266" r:id="rId18"/>
    <p:sldId id="276" r:id="rId19"/>
    <p:sldId id="267" r:id="rId20"/>
    <p:sldId id="268" r:id="rId21"/>
    <p:sldId id="269" r:id="rId22"/>
    <p:sldId id="263" r:id="rId23"/>
    <p:sldId id="272" r:id="rId24"/>
    <p:sldId id="277" r:id="rId25"/>
    <p:sldId id="273" r:id="rId26"/>
    <p:sldId id="274" r:id="rId27"/>
    <p:sldId id="275" r:id="rId28"/>
    <p:sldId id="271" r:id="rId29"/>
    <p:sldId id="260" r:id="rId30"/>
    <p:sldId id="261" r:id="rId31"/>
    <p:sldId id="278" r:id="rId32"/>
    <p:sldId id="279"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07" autoAdjust="0"/>
    <p:restoredTop sz="94645" autoAdjust="0"/>
  </p:normalViewPr>
  <p:slideViewPr>
    <p:cSldViewPr snapToGrid="0">
      <p:cViewPr varScale="1">
        <p:scale>
          <a:sx n="64" d="100"/>
          <a:sy n="64" d="100"/>
        </p:scale>
        <p:origin x="84"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987A8-D0CB-4745-AD4A-5B698756F8DF}" type="datetimeFigureOut">
              <a:rPr lang="en-US" smtClean="0"/>
              <a:t>6/19/2018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B3802-8BC7-4CC5-B620-26435BE92DAD}" type="slidenum">
              <a:rPr lang="en-US" smtClean="0"/>
              <a:t>‹#›</a:t>
            </a:fld>
            <a:endParaRPr lang="en-US"/>
          </a:p>
        </p:txBody>
      </p:sp>
    </p:spTree>
    <p:extLst>
      <p:ext uri="{BB962C8B-B14F-4D97-AF65-F5344CB8AC3E}">
        <p14:creationId xmlns:p14="http://schemas.microsoft.com/office/powerpoint/2010/main" val="389826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Chapter 5 Opener</a:t>
            </a:r>
          </a:p>
        </p:txBody>
      </p:sp>
      <p:sp>
        <p:nvSpPr>
          <p:cNvPr id="4" name="Slide Number Placeholder 3"/>
          <p:cNvSpPr>
            <a:spLocks noGrp="1"/>
          </p:cNvSpPr>
          <p:nvPr>
            <p:ph type="sldNum" sz="quarter" idx="10"/>
          </p:nvPr>
        </p:nvSpPr>
        <p:spPr/>
        <p:txBody>
          <a:bodyPr/>
          <a:lstStyle/>
          <a:p>
            <a:fld id="{158B3802-8BC7-4CC5-B620-26435BE92DAD}" type="slidenum">
              <a:rPr lang="en-US" smtClean="0"/>
              <a:t>1</a:t>
            </a:fld>
            <a:endParaRPr lang="en-US"/>
          </a:p>
        </p:txBody>
      </p:sp>
    </p:spTree>
    <p:extLst>
      <p:ext uri="{BB962C8B-B14F-4D97-AF65-F5344CB8AC3E}">
        <p14:creationId xmlns:p14="http://schemas.microsoft.com/office/powerpoint/2010/main" val="3450064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5.4</a:t>
            </a:r>
          </a:p>
        </p:txBody>
      </p:sp>
      <p:sp>
        <p:nvSpPr>
          <p:cNvPr id="4" name="Slide Number Placeholder 3"/>
          <p:cNvSpPr>
            <a:spLocks noGrp="1"/>
          </p:cNvSpPr>
          <p:nvPr>
            <p:ph type="sldNum" sz="quarter" idx="10"/>
          </p:nvPr>
        </p:nvSpPr>
        <p:spPr/>
        <p:txBody>
          <a:bodyPr/>
          <a:lstStyle/>
          <a:p>
            <a:fld id="{158B3802-8BC7-4CC5-B620-26435BE92DAD}" type="slidenum">
              <a:rPr lang="en-US" smtClean="0"/>
              <a:t>20</a:t>
            </a:fld>
            <a:endParaRPr lang="en-US"/>
          </a:p>
        </p:txBody>
      </p:sp>
    </p:spTree>
    <p:extLst>
      <p:ext uri="{BB962C8B-B14F-4D97-AF65-F5344CB8AC3E}">
        <p14:creationId xmlns:p14="http://schemas.microsoft.com/office/powerpoint/2010/main" val="213821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5.5</a:t>
            </a:r>
          </a:p>
        </p:txBody>
      </p:sp>
      <p:sp>
        <p:nvSpPr>
          <p:cNvPr id="4" name="Slide Number Placeholder 3"/>
          <p:cNvSpPr>
            <a:spLocks noGrp="1"/>
          </p:cNvSpPr>
          <p:nvPr>
            <p:ph type="sldNum" sz="quarter" idx="10"/>
          </p:nvPr>
        </p:nvSpPr>
        <p:spPr/>
        <p:txBody>
          <a:bodyPr/>
          <a:lstStyle/>
          <a:p>
            <a:fld id="{158B3802-8BC7-4CC5-B620-26435BE92DAD}" type="slidenum">
              <a:rPr lang="en-US" smtClean="0"/>
              <a:t>22</a:t>
            </a:fld>
            <a:endParaRPr lang="en-US"/>
          </a:p>
        </p:txBody>
      </p:sp>
    </p:spTree>
    <p:extLst>
      <p:ext uri="{BB962C8B-B14F-4D97-AF65-F5344CB8AC3E}">
        <p14:creationId xmlns:p14="http://schemas.microsoft.com/office/powerpoint/2010/main" val="252448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5.6</a:t>
            </a:r>
          </a:p>
        </p:txBody>
      </p:sp>
      <p:sp>
        <p:nvSpPr>
          <p:cNvPr id="4" name="Slide Number Placeholder 3"/>
          <p:cNvSpPr>
            <a:spLocks noGrp="1"/>
          </p:cNvSpPr>
          <p:nvPr>
            <p:ph type="sldNum" sz="quarter" idx="10"/>
          </p:nvPr>
        </p:nvSpPr>
        <p:spPr/>
        <p:txBody>
          <a:bodyPr/>
          <a:lstStyle/>
          <a:p>
            <a:fld id="{158B3802-8BC7-4CC5-B620-26435BE92DAD}" type="slidenum">
              <a:rPr lang="en-US" smtClean="0"/>
              <a:t>23</a:t>
            </a:fld>
            <a:endParaRPr lang="en-US"/>
          </a:p>
        </p:txBody>
      </p:sp>
    </p:spTree>
    <p:extLst>
      <p:ext uri="{BB962C8B-B14F-4D97-AF65-F5344CB8AC3E}">
        <p14:creationId xmlns:p14="http://schemas.microsoft.com/office/powerpoint/2010/main" val="167629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Table 5.1</a:t>
            </a:r>
          </a:p>
        </p:txBody>
      </p:sp>
      <p:sp>
        <p:nvSpPr>
          <p:cNvPr id="4" name="Slide Number Placeholder 3"/>
          <p:cNvSpPr>
            <a:spLocks noGrp="1"/>
          </p:cNvSpPr>
          <p:nvPr>
            <p:ph type="sldNum" sz="quarter" idx="10"/>
          </p:nvPr>
        </p:nvSpPr>
        <p:spPr/>
        <p:txBody>
          <a:bodyPr/>
          <a:lstStyle/>
          <a:p>
            <a:fld id="{158B3802-8BC7-4CC5-B620-26435BE92DAD}" type="slidenum">
              <a:rPr lang="en-US" smtClean="0"/>
              <a:t>24</a:t>
            </a:fld>
            <a:endParaRPr lang="en-US"/>
          </a:p>
        </p:txBody>
      </p:sp>
    </p:spTree>
    <p:extLst>
      <p:ext uri="{BB962C8B-B14F-4D97-AF65-F5344CB8AC3E}">
        <p14:creationId xmlns:p14="http://schemas.microsoft.com/office/powerpoint/2010/main" val="409757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5.7</a:t>
            </a:r>
          </a:p>
        </p:txBody>
      </p:sp>
      <p:sp>
        <p:nvSpPr>
          <p:cNvPr id="4" name="Slide Number Placeholder 3"/>
          <p:cNvSpPr>
            <a:spLocks noGrp="1"/>
          </p:cNvSpPr>
          <p:nvPr>
            <p:ph type="sldNum" sz="quarter" idx="10"/>
          </p:nvPr>
        </p:nvSpPr>
        <p:spPr/>
        <p:txBody>
          <a:bodyPr/>
          <a:lstStyle/>
          <a:p>
            <a:fld id="{158B3802-8BC7-4CC5-B620-26435BE92DAD}" type="slidenum">
              <a:rPr lang="en-US" smtClean="0"/>
              <a:t>25</a:t>
            </a:fld>
            <a:endParaRPr lang="en-US"/>
          </a:p>
        </p:txBody>
      </p:sp>
    </p:spTree>
    <p:extLst>
      <p:ext uri="{BB962C8B-B14F-4D97-AF65-F5344CB8AC3E}">
        <p14:creationId xmlns:p14="http://schemas.microsoft.com/office/powerpoint/2010/main" val="1011056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5.8</a:t>
            </a:r>
          </a:p>
        </p:txBody>
      </p:sp>
      <p:sp>
        <p:nvSpPr>
          <p:cNvPr id="4" name="Slide Number Placeholder 3"/>
          <p:cNvSpPr>
            <a:spLocks noGrp="1"/>
          </p:cNvSpPr>
          <p:nvPr>
            <p:ph type="sldNum" sz="quarter" idx="10"/>
          </p:nvPr>
        </p:nvSpPr>
        <p:spPr/>
        <p:txBody>
          <a:bodyPr/>
          <a:lstStyle/>
          <a:p>
            <a:fld id="{158B3802-8BC7-4CC5-B620-26435BE92DAD}" type="slidenum">
              <a:rPr lang="en-US" smtClean="0"/>
              <a:t>26</a:t>
            </a:fld>
            <a:endParaRPr lang="en-US"/>
          </a:p>
        </p:txBody>
      </p:sp>
    </p:spTree>
    <p:extLst>
      <p:ext uri="{BB962C8B-B14F-4D97-AF65-F5344CB8AC3E}">
        <p14:creationId xmlns:p14="http://schemas.microsoft.com/office/powerpoint/2010/main" val="362273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5.9</a:t>
            </a:r>
          </a:p>
        </p:txBody>
      </p:sp>
      <p:sp>
        <p:nvSpPr>
          <p:cNvPr id="4" name="Slide Number Placeholder 3"/>
          <p:cNvSpPr>
            <a:spLocks noGrp="1"/>
          </p:cNvSpPr>
          <p:nvPr>
            <p:ph type="sldNum" sz="quarter" idx="10"/>
          </p:nvPr>
        </p:nvSpPr>
        <p:spPr/>
        <p:txBody>
          <a:bodyPr/>
          <a:lstStyle/>
          <a:p>
            <a:fld id="{158B3802-8BC7-4CC5-B620-26435BE92DAD}" type="slidenum">
              <a:rPr lang="en-US" smtClean="0"/>
              <a:t>27</a:t>
            </a:fld>
            <a:endParaRPr lang="en-US"/>
          </a:p>
        </p:txBody>
      </p:sp>
    </p:spTree>
    <p:extLst>
      <p:ext uri="{BB962C8B-B14F-4D97-AF65-F5344CB8AC3E}">
        <p14:creationId xmlns:p14="http://schemas.microsoft.com/office/powerpoint/2010/main" val="429297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5.1</a:t>
            </a:r>
          </a:p>
        </p:txBody>
      </p:sp>
      <p:sp>
        <p:nvSpPr>
          <p:cNvPr id="4" name="Slide Number Placeholder 3"/>
          <p:cNvSpPr>
            <a:spLocks noGrp="1"/>
          </p:cNvSpPr>
          <p:nvPr>
            <p:ph type="sldNum" sz="quarter" idx="10"/>
          </p:nvPr>
        </p:nvSpPr>
        <p:spPr/>
        <p:txBody>
          <a:bodyPr/>
          <a:lstStyle/>
          <a:p>
            <a:fld id="{158B3802-8BC7-4CC5-B620-26435BE92DAD}" type="slidenum">
              <a:rPr lang="en-US" smtClean="0"/>
              <a:t>8</a:t>
            </a:fld>
            <a:endParaRPr lang="en-US"/>
          </a:p>
        </p:txBody>
      </p:sp>
    </p:spTree>
    <p:extLst>
      <p:ext uri="{BB962C8B-B14F-4D97-AF65-F5344CB8AC3E}">
        <p14:creationId xmlns:p14="http://schemas.microsoft.com/office/powerpoint/2010/main" val="393035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B3802-8BC7-4CC5-B620-26435BE92DAD}" type="slidenum">
              <a:rPr lang="en-US" smtClean="0"/>
              <a:t>9</a:t>
            </a:fld>
            <a:endParaRPr lang="en-US"/>
          </a:p>
        </p:txBody>
      </p:sp>
    </p:spTree>
    <p:extLst>
      <p:ext uri="{BB962C8B-B14F-4D97-AF65-F5344CB8AC3E}">
        <p14:creationId xmlns:p14="http://schemas.microsoft.com/office/powerpoint/2010/main" val="201336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Box 5.1</a:t>
            </a:r>
            <a:r>
              <a:rPr lang="en-US" baseline="0" dirty="0"/>
              <a:t> Figures</a:t>
            </a:r>
            <a:endParaRPr lang="en-US" dirty="0"/>
          </a:p>
        </p:txBody>
      </p:sp>
      <p:sp>
        <p:nvSpPr>
          <p:cNvPr id="4" name="Slide Number Placeholder 3"/>
          <p:cNvSpPr>
            <a:spLocks noGrp="1"/>
          </p:cNvSpPr>
          <p:nvPr>
            <p:ph type="sldNum" sz="quarter" idx="10"/>
          </p:nvPr>
        </p:nvSpPr>
        <p:spPr/>
        <p:txBody>
          <a:bodyPr/>
          <a:lstStyle/>
          <a:p>
            <a:fld id="{158B3802-8BC7-4CC5-B620-26435BE92DAD}" type="slidenum">
              <a:rPr lang="en-US" smtClean="0"/>
              <a:t>10</a:t>
            </a:fld>
            <a:endParaRPr lang="en-US"/>
          </a:p>
        </p:txBody>
      </p:sp>
    </p:spTree>
    <p:extLst>
      <p:ext uri="{BB962C8B-B14F-4D97-AF65-F5344CB8AC3E}">
        <p14:creationId xmlns:p14="http://schemas.microsoft.com/office/powerpoint/2010/main" val="238703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5.1</a:t>
            </a:r>
          </a:p>
          <a:p>
            <a:endParaRPr lang="en-US" dirty="0"/>
          </a:p>
        </p:txBody>
      </p:sp>
      <p:sp>
        <p:nvSpPr>
          <p:cNvPr id="4" name="Slide Number Placeholder 3"/>
          <p:cNvSpPr>
            <a:spLocks noGrp="1"/>
          </p:cNvSpPr>
          <p:nvPr>
            <p:ph type="sldNum" sz="quarter" idx="10"/>
          </p:nvPr>
        </p:nvSpPr>
        <p:spPr/>
        <p:txBody>
          <a:bodyPr/>
          <a:lstStyle/>
          <a:p>
            <a:fld id="{158B3802-8BC7-4CC5-B620-26435BE92DAD}" type="slidenum">
              <a:rPr lang="en-US" smtClean="0"/>
              <a:t>14</a:t>
            </a:fld>
            <a:endParaRPr lang="en-US"/>
          </a:p>
        </p:txBody>
      </p:sp>
    </p:spTree>
    <p:extLst>
      <p:ext uri="{BB962C8B-B14F-4D97-AF65-F5344CB8AC3E}">
        <p14:creationId xmlns:p14="http://schemas.microsoft.com/office/powerpoint/2010/main" val="183123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5.2</a:t>
            </a:r>
          </a:p>
        </p:txBody>
      </p:sp>
      <p:sp>
        <p:nvSpPr>
          <p:cNvPr id="4" name="Slide Number Placeholder 3"/>
          <p:cNvSpPr>
            <a:spLocks noGrp="1"/>
          </p:cNvSpPr>
          <p:nvPr>
            <p:ph type="sldNum" sz="quarter" idx="10"/>
          </p:nvPr>
        </p:nvSpPr>
        <p:spPr/>
        <p:txBody>
          <a:bodyPr/>
          <a:lstStyle/>
          <a:p>
            <a:fld id="{158B3802-8BC7-4CC5-B620-26435BE92DAD}" type="slidenum">
              <a:rPr lang="en-US" smtClean="0"/>
              <a:t>15</a:t>
            </a:fld>
            <a:endParaRPr lang="en-US"/>
          </a:p>
        </p:txBody>
      </p:sp>
    </p:spTree>
    <p:extLst>
      <p:ext uri="{BB962C8B-B14F-4D97-AF65-F5344CB8AC3E}">
        <p14:creationId xmlns:p14="http://schemas.microsoft.com/office/powerpoint/2010/main" val="295207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5.1</a:t>
            </a:r>
          </a:p>
          <a:p>
            <a:endParaRPr lang="en-US" dirty="0"/>
          </a:p>
        </p:txBody>
      </p:sp>
      <p:sp>
        <p:nvSpPr>
          <p:cNvPr id="4" name="Slide Number Placeholder 3"/>
          <p:cNvSpPr>
            <a:spLocks noGrp="1"/>
          </p:cNvSpPr>
          <p:nvPr>
            <p:ph type="sldNum" sz="quarter" idx="10"/>
          </p:nvPr>
        </p:nvSpPr>
        <p:spPr/>
        <p:txBody>
          <a:bodyPr/>
          <a:lstStyle/>
          <a:p>
            <a:fld id="{158B3802-8BC7-4CC5-B620-26435BE92DAD}" type="slidenum">
              <a:rPr lang="en-US" smtClean="0"/>
              <a:t>16</a:t>
            </a:fld>
            <a:endParaRPr lang="en-US"/>
          </a:p>
        </p:txBody>
      </p:sp>
    </p:spTree>
    <p:extLst>
      <p:ext uri="{BB962C8B-B14F-4D97-AF65-F5344CB8AC3E}">
        <p14:creationId xmlns:p14="http://schemas.microsoft.com/office/powerpoint/2010/main" val="127920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5.3</a:t>
            </a:r>
          </a:p>
        </p:txBody>
      </p:sp>
      <p:sp>
        <p:nvSpPr>
          <p:cNvPr id="4" name="Slide Number Placeholder 3"/>
          <p:cNvSpPr>
            <a:spLocks noGrp="1"/>
          </p:cNvSpPr>
          <p:nvPr>
            <p:ph type="sldNum" sz="quarter" idx="10"/>
          </p:nvPr>
        </p:nvSpPr>
        <p:spPr/>
        <p:txBody>
          <a:bodyPr/>
          <a:lstStyle/>
          <a:p>
            <a:fld id="{158B3802-8BC7-4CC5-B620-26435BE92DAD}" type="slidenum">
              <a:rPr lang="en-US" smtClean="0"/>
              <a:t>17</a:t>
            </a:fld>
            <a:endParaRPr lang="en-US"/>
          </a:p>
        </p:txBody>
      </p:sp>
    </p:spTree>
    <p:extLst>
      <p:ext uri="{BB962C8B-B14F-4D97-AF65-F5344CB8AC3E}">
        <p14:creationId xmlns:p14="http://schemas.microsoft.com/office/powerpoint/2010/main" val="177574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5.3</a:t>
            </a:r>
          </a:p>
        </p:txBody>
      </p:sp>
      <p:sp>
        <p:nvSpPr>
          <p:cNvPr id="4" name="Slide Number Placeholder 3"/>
          <p:cNvSpPr>
            <a:spLocks noGrp="1"/>
          </p:cNvSpPr>
          <p:nvPr>
            <p:ph type="sldNum" sz="quarter" idx="10"/>
          </p:nvPr>
        </p:nvSpPr>
        <p:spPr/>
        <p:txBody>
          <a:bodyPr/>
          <a:lstStyle/>
          <a:p>
            <a:fld id="{158B3802-8BC7-4CC5-B620-26435BE92DAD}" type="slidenum">
              <a:rPr lang="en-US" smtClean="0"/>
              <a:t>18</a:t>
            </a:fld>
            <a:endParaRPr lang="en-US"/>
          </a:p>
        </p:txBody>
      </p:sp>
    </p:spTree>
    <p:extLst>
      <p:ext uri="{BB962C8B-B14F-4D97-AF65-F5344CB8AC3E}">
        <p14:creationId xmlns:p14="http://schemas.microsoft.com/office/powerpoint/2010/main" val="217470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365125"/>
            <a:ext cx="8686800" cy="876446"/>
          </a:xfrm>
        </p:spPr>
        <p:txBody>
          <a:bodyPr>
            <a:noAutofit/>
          </a:bodyPr>
          <a:lstStyle/>
          <a:p>
            <a:r>
              <a:rPr lang="en-US" sz="4200" dirty="0"/>
              <a:t>Chapter 5: Population and Resources</a:t>
            </a:r>
          </a:p>
        </p:txBody>
      </p:sp>
      <p:sp>
        <p:nvSpPr>
          <p:cNvPr id="5" name="Text Placeholder 4"/>
          <p:cNvSpPr>
            <a:spLocks noGrp="1"/>
          </p:cNvSpPr>
          <p:nvPr>
            <p:ph type="body" sz="quarter" idx="11"/>
          </p:nvPr>
        </p:nvSpPr>
        <p:spPr>
          <a:xfrm>
            <a:off x="0" y="5658552"/>
            <a:ext cx="5259896" cy="508401"/>
          </a:xfrm>
        </p:spPr>
        <p:txBody>
          <a:bodyPr/>
          <a:lstStyle/>
          <a:p>
            <a:r>
              <a:rPr lang="en-US" dirty="0"/>
              <a:t>Coal-fired power station, Washington DC.</a:t>
            </a:r>
          </a:p>
        </p:txBody>
      </p:sp>
      <p:sp>
        <p:nvSpPr>
          <p:cNvPr id="7" name="Content Placeholder 6"/>
          <p:cNvSpPr>
            <a:spLocks noGrp="1"/>
          </p:cNvSpPr>
          <p:nvPr>
            <p:ph sz="quarter" idx="13"/>
          </p:nvPr>
        </p:nvSpPr>
        <p:spPr>
          <a:xfrm>
            <a:off x="6553200" y="1375328"/>
            <a:ext cx="3886200" cy="2759075"/>
          </a:xfrm>
        </p:spPr>
        <p:txBody>
          <a:bodyPr>
            <a:normAutofit lnSpcReduction="10000"/>
          </a:bodyPr>
          <a:lstStyle/>
          <a:p>
            <a:r>
              <a:rPr lang="en-US" dirty="0"/>
              <a:t>How nature is </a:t>
            </a:r>
            <a:br>
              <a:rPr lang="en-US" dirty="0"/>
            </a:br>
            <a:r>
              <a:rPr lang="en-US" dirty="0"/>
              <a:t>turned into a resource depends on many factors, including changing technologies and modes of activity.</a:t>
            </a:r>
          </a:p>
        </p:txBody>
      </p:sp>
      <p:pic>
        <p:nvPicPr>
          <p:cNvPr id="1026" name="Picture 2" descr="L:\Higher Education Editorial\Kaveney\Short, Human Geography, 2e\Supplements\Figure JPEGs\Chapter 05\Chapter 05 Op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9" y="1132872"/>
            <a:ext cx="3689526" cy="4525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14533" y="4741333"/>
            <a:ext cx="4622800" cy="400110"/>
          </a:xfrm>
          <a:prstGeom prst="rect">
            <a:avLst/>
          </a:prstGeom>
          <a:noFill/>
        </p:spPr>
        <p:txBody>
          <a:bodyPr wrap="square" rtlCol="0">
            <a:spAutoFit/>
          </a:bodyPr>
          <a:lstStyle/>
          <a:p>
            <a:r>
              <a:rPr lang="en-US" sz="2000" b="1" dirty="0"/>
              <a:t>Expanded by Joe Naumann, UMSL</a:t>
            </a:r>
          </a:p>
        </p:txBody>
      </p:sp>
    </p:spTree>
    <p:extLst>
      <p:ext uri="{BB962C8B-B14F-4D97-AF65-F5344CB8AC3E}">
        <p14:creationId xmlns:p14="http://schemas.microsoft.com/office/powerpoint/2010/main" val="762274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65126"/>
            <a:ext cx="6468979" cy="777875"/>
          </a:xfrm>
        </p:spPr>
        <p:txBody>
          <a:bodyPr/>
          <a:lstStyle/>
          <a:p>
            <a:r>
              <a:rPr lang="en-US" dirty="0"/>
              <a:t>The Hubbert Curve</a:t>
            </a:r>
          </a:p>
        </p:txBody>
      </p:sp>
      <p:sp>
        <p:nvSpPr>
          <p:cNvPr id="7" name="Content Placeholder 6"/>
          <p:cNvSpPr>
            <a:spLocks noGrp="1"/>
          </p:cNvSpPr>
          <p:nvPr>
            <p:ph sz="quarter" idx="11"/>
          </p:nvPr>
        </p:nvSpPr>
        <p:spPr>
          <a:xfrm>
            <a:off x="0" y="1576137"/>
            <a:ext cx="10684042" cy="3465095"/>
          </a:xfrm>
          <a:noFill/>
        </p:spPr>
        <p:txBody>
          <a:bodyPr>
            <a:normAutofit/>
          </a:bodyPr>
          <a:lstStyle/>
          <a:p>
            <a:r>
              <a:rPr lang="en-US" b="1" dirty="0"/>
              <a:t>Hubbert Curve</a:t>
            </a:r>
          </a:p>
          <a:p>
            <a:pPr lvl="1"/>
            <a:r>
              <a:rPr lang="en-US" dirty="0"/>
              <a:t>Prediction of decline in US oil production</a:t>
            </a:r>
          </a:p>
          <a:p>
            <a:pPr lvl="1"/>
            <a:r>
              <a:rPr lang="en-US" dirty="0"/>
              <a:t>Suggest nonrenewable use rises quickly to peak production then falls off</a:t>
            </a:r>
          </a:p>
          <a:p>
            <a:pPr lvl="1"/>
            <a:r>
              <a:rPr lang="en-US" dirty="0"/>
              <a:t>Ideally bell-shaped, but reality not symmetrical</a:t>
            </a:r>
          </a:p>
          <a:p>
            <a:pPr lvl="1"/>
            <a:r>
              <a:rPr lang="en-US" dirty="0"/>
              <a:t>Future possibilities with new technologies or timing of global peaks</a:t>
            </a:r>
          </a:p>
        </p:txBody>
      </p:sp>
      <p:sp>
        <p:nvSpPr>
          <p:cNvPr id="4" name="TextBox 3">
            <a:extLst>
              <a:ext uri="{FF2B5EF4-FFF2-40B4-BE49-F238E27FC236}">
                <a16:creationId xmlns:a16="http://schemas.microsoft.com/office/drawing/2014/main" xmlns="" id="{DFADAE26-D9AA-41D3-B5F8-F6CFCAF9D60C}"/>
              </a:ext>
            </a:extLst>
          </p:cNvPr>
          <p:cNvSpPr txBox="1"/>
          <p:nvPr/>
        </p:nvSpPr>
        <p:spPr>
          <a:xfrm>
            <a:off x="2418347" y="5474368"/>
            <a:ext cx="6003758" cy="646331"/>
          </a:xfrm>
          <a:prstGeom prst="rect">
            <a:avLst/>
          </a:prstGeom>
          <a:noFill/>
        </p:spPr>
        <p:txBody>
          <a:bodyPr wrap="square" rtlCol="0">
            <a:spAutoFit/>
          </a:bodyPr>
          <a:lstStyle/>
          <a:p>
            <a:pPr algn="ctr"/>
            <a:r>
              <a:rPr lang="en-US" sz="3600" b="1" dirty="0">
                <a:solidFill>
                  <a:srgbClr val="FF0000"/>
                </a:solidFill>
              </a:rPr>
              <a:t>Graphics on the next slide</a:t>
            </a:r>
          </a:p>
        </p:txBody>
      </p:sp>
    </p:spTree>
    <p:extLst>
      <p:ext uri="{BB962C8B-B14F-4D97-AF65-F5344CB8AC3E}">
        <p14:creationId xmlns:p14="http://schemas.microsoft.com/office/powerpoint/2010/main" val="261583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1EAEFC2-F2A2-4A1C-9408-53EF376CA5B5}"/>
              </a:ext>
            </a:extLst>
          </p:cNvPr>
          <p:cNvPicPr>
            <a:picLocks noGrp="1" noChangeAspect="1"/>
          </p:cNvPicPr>
          <p:nvPr>
            <p:ph sz="quarter" idx="11"/>
          </p:nvPr>
        </p:nvPicPr>
        <p:blipFill>
          <a:blip r:embed="rId2"/>
          <a:stretch>
            <a:fillRect/>
          </a:stretch>
        </p:blipFill>
        <p:spPr>
          <a:xfrm>
            <a:off x="0" y="931476"/>
            <a:ext cx="5820618" cy="4625716"/>
          </a:xfrm>
          <a:prstGeom prst="rect">
            <a:avLst/>
          </a:prstGeom>
        </p:spPr>
      </p:pic>
      <p:sp>
        <p:nvSpPr>
          <p:cNvPr id="3" name="Title 2">
            <a:extLst>
              <a:ext uri="{FF2B5EF4-FFF2-40B4-BE49-F238E27FC236}">
                <a16:creationId xmlns:a16="http://schemas.microsoft.com/office/drawing/2014/main" xmlns="" id="{64B6C6D7-3F84-4617-8159-5A625B753154}"/>
              </a:ext>
            </a:extLst>
          </p:cNvPr>
          <p:cNvSpPr>
            <a:spLocks noGrp="1"/>
          </p:cNvSpPr>
          <p:nvPr>
            <p:ph type="title"/>
          </p:nvPr>
        </p:nvSpPr>
        <p:spPr>
          <a:xfrm>
            <a:off x="1407695" y="263283"/>
            <a:ext cx="10022306" cy="777875"/>
          </a:xfrm>
        </p:spPr>
        <p:txBody>
          <a:bodyPr/>
          <a:lstStyle/>
          <a:p>
            <a:r>
              <a:rPr lang="en-US" dirty="0"/>
              <a:t>The Hubbert Curve</a:t>
            </a:r>
          </a:p>
        </p:txBody>
      </p:sp>
      <p:pic>
        <p:nvPicPr>
          <p:cNvPr id="5" name="Picture 4">
            <a:extLst>
              <a:ext uri="{FF2B5EF4-FFF2-40B4-BE49-F238E27FC236}">
                <a16:creationId xmlns:a16="http://schemas.microsoft.com/office/drawing/2014/main" xmlns="" id="{CFA58BB1-08C4-49EB-8EC6-334D1C3AC94F}"/>
              </a:ext>
            </a:extLst>
          </p:cNvPr>
          <p:cNvPicPr>
            <a:picLocks noChangeAspect="1"/>
          </p:cNvPicPr>
          <p:nvPr/>
        </p:nvPicPr>
        <p:blipFill>
          <a:blip r:embed="rId3"/>
          <a:stretch>
            <a:fillRect/>
          </a:stretch>
        </p:blipFill>
        <p:spPr>
          <a:xfrm>
            <a:off x="6096000" y="2386144"/>
            <a:ext cx="6096000" cy="2832935"/>
          </a:xfrm>
          <a:prstGeom prst="rect">
            <a:avLst/>
          </a:prstGeom>
        </p:spPr>
      </p:pic>
      <p:sp>
        <p:nvSpPr>
          <p:cNvPr id="6" name="Rectangle 5">
            <a:extLst>
              <a:ext uri="{FF2B5EF4-FFF2-40B4-BE49-F238E27FC236}">
                <a16:creationId xmlns:a16="http://schemas.microsoft.com/office/drawing/2014/main" xmlns="" id="{6F50789E-067F-40A2-AE1E-F80E96B81FD9}"/>
              </a:ext>
            </a:extLst>
          </p:cNvPr>
          <p:cNvSpPr/>
          <p:nvPr/>
        </p:nvSpPr>
        <p:spPr>
          <a:xfrm>
            <a:off x="1104714" y="5666874"/>
            <a:ext cx="4480522" cy="523220"/>
          </a:xfrm>
          <a:prstGeom prst="rect">
            <a:avLst/>
          </a:prstGeom>
        </p:spPr>
        <p:txBody>
          <a:bodyPr wrap="none">
            <a:spAutoFit/>
          </a:bodyPr>
          <a:lstStyle/>
          <a:p>
            <a:r>
              <a:rPr lang="en-US" sz="2800" dirty="0"/>
              <a:t>The Hubbert Curve: the ideal </a:t>
            </a:r>
          </a:p>
        </p:txBody>
      </p:sp>
      <p:sp>
        <p:nvSpPr>
          <p:cNvPr id="7" name="Rectangle 6">
            <a:extLst>
              <a:ext uri="{FF2B5EF4-FFF2-40B4-BE49-F238E27FC236}">
                <a16:creationId xmlns:a16="http://schemas.microsoft.com/office/drawing/2014/main" xmlns="" id="{0A4FA0B2-82F9-4CFB-841E-5E6C5087DA96}"/>
              </a:ext>
            </a:extLst>
          </p:cNvPr>
          <p:cNvSpPr/>
          <p:nvPr/>
        </p:nvSpPr>
        <p:spPr>
          <a:xfrm>
            <a:off x="6151564" y="5405264"/>
            <a:ext cx="6040436" cy="523220"/>
          </a:xfrm>
          <a:prstGeom prst="rect">
            <a:avLst/>
          </a:prstGeom>
        </p:spPr>
        <p:txBody>
          <a:bodyPr wrap="none">
            <a:spAutoFit/>
          </a:bodyPr>
          <a:lstStyle/>
          <a:p>
            <a:r>
              <a:rPr lang="en-US" sz="2800" dirty="0"/>
              <a:t>empirical, NCL=natural gas condensates </a:t>
            </a:r>
          </a:p>
        </p:txBody>
      </p:sp>
    </p:spTree>
    <p:extLst>
      <p:ext uri="{BB962C8B-B14F-4D97-AF65-F5344CB8AC3E}">
        <p14:creationId xmlns:p14="http://schemas.microsoft.com/office/powerpoint/2010/main" val="12801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lstStyle/>
          <a:p>
            <a:r>
              <a:rPr lang="en-US" b="1" dirty="0"/>
              <a:t>Nonrenewable</a:t>
            </a:r>
            <a:r>
              <a:rPr lang="en-US" dirty="0"/>
              <a:t> – fossil fuels  - One use and it’s “gone”</a:t>
            </a:r>
          </a:p>
          <a:p>
            <a:pPr lvl="1"/>
            <a:r>
              <a:rPr lang="en-US" dirty="0"/>
              <a:t>Extending the use of them (if that’s even desirable</a:t>
            </a:r>
          </a:p>
          <a:p>
            <a:pPr lvl="2"/>
            <a:r>
              <a:rPr lang="en-US" dirty="0"/>
              <a:t>Replaced with alternatives if that is possible</a:t>
            </a:r>
          </a:p>
          <a:p>
            <a:pPr lvl="2"/>
            <a:r>
              <a:rPr lang="en-US" b="1" dirty="0">
                <a:solidFill>
                  <a:srgbClr val="FF0000"/>
                </a:solidFill>
              </a:rPr>
              <a:t>Efficiency</a:t>
            </a:r>
            <a:r>
              <a:rPr lang="en-US" b="1" dirty="0"/>
              <a:t> </a:t>
            </a:r>
            <a:r>
              <a:rPr lang="en-US" dirty="0"/>
              <a:t>in extraction and in the consuming of them</a:t>
            </a:r>
          </a:p>
          <a:p>
            <a:pPr lvl="3"/>
            <a:r>
              <a:rPr lang="en-US" dirty="0"/>
              <a:t>Maximum output per unit of input</a:t>
            </a:r>
          </a:p>
          <a:p>
            <a:r>
              <a:rPr lang="en-US" b="1" dirty="0"/>
              <a:t>Reusable</a:t>
            </a:r>
            <a:r>
              <a:rPr lang="en-US" dirty="0"/>
              <a:t> – </a:t>
            </a:r>
            <a:r>
              <a:rPr lang="en-US" dirty="0" err="1"/>
              <a:t>Nonrenewables</a:t>
            </a:r>
            <a:r>
              <a:rPr lang="en-US" dirty="0"/>
              <a:t> that can be used again – </a:t>
            </a:r>
            <a:r>
              <a:rPr lang="en-US" dirty="0" err="1"/>
              <a:t>eg</a:t>
            </a:r>
            <a:r>
              <a:rPr lang="en-US" dirty="0"/>
              <a:t>. Metals</a:t>
            </a:r>
          </a:p>
          <a:p>
            <a:pPr lvl="1"/>
            <a:r>
              <a:rPr lang="en-US" dirty="0"/>
              <a:t>Include manufactured products which can be reused – glass, paper, etc.</a:t>
            </a:r>
          </a:p>
          <a:p>
            <a:pPr lvl="1"/>
            <a:r>
              <a:rPr lang="en-US" b="1" dirty="0">
                <a:solidFill>
                  <a:srgbClr val="FF0000"/>
                </a:solidFill>
              </a:rPr>
              <a:t>Efficient</a:t>
            </a:r>
            <a:r>
              <a:rPr lang="en-US" dirty="0"/>
              <a:t> recycling programs</a:t>
            </a:r>
          </a:p>
          <a:p>
            <a:pPr lvl="1"/>
            <a:r>
              <a:rPr lang="en-US" dirty="0"/>
              <a:t>Wealth from waste such as sawdust and wood shavings become particle board. (waste that used to pollute rivers become a useable product)</a:t>
            </a:r>
          </a:p>
        </p:txBody>
      </p:sp>
      <p:sp>
        <p:nvSpPr>
          <p:cNvPr id="6" name="Title 5"/>
          <p:cNvSpPr>
            <a:spLocks noGrp="1"/>
          </p:cNvSpPr>
          <p:nvPr>
            <p:ph type="title"/>
          </p:nvPr>
        </p:nvSpPr>
        <p:spPr/>
        <p:txBody>
          <a:bodyPr/>
          <a:lstStyle/>
          <a:p>
            <a:r>
              <a:rPr lang="en-US" dirty="0"/>
              <a:t>Classifications</a:t>
            </a:r>
          </a:p>
        </p:txBody>
      </p:sp>
    </p:spTree>
    <p:extLst>
      <p:ext uri="{BB962C8B-B14F-4D97-AF65-F5344CB8AC3E}">
        <p14:creationId xmlns:p14="http://schemas.microsoft.com/office/powerpoint/2010/main" val="241609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b="1" dirty="0"/>
              <a:t>Renewable</a:t>
            </a:r>
            <a:r>
              <a:rPr lang="en-US" dirty="0"/>
              <a:t> – living things plus water and air</a:t>
            </a:r>
          </a:p>
          <a:p>
            <a:pPr lvl="1"/>
            <a:r>
              <a:rPr lang="en-US" dirty="0"/>
              <a:t>Efficient, wise use (conservation)</a:t>
            </a:r>
          </a:p>
          <a:p>
            <a:pPr lvl="2"/>
            <a:r>
              <a:rPr lang="en-US" dirty="0"/>
              <a:t>Good substitutes</a:t>
            </a:r>
          </a:p>
          <a:p>
            <a:pPr lvl="2"/>
            <a:r>
              <a:rPr lang="en-US" b="1" dirty="0">
                <a:solidFill>
                  <a:srgbClr val="FF0000"/>
                </a:solidFill>
              </a:rPr>
              <a:t>Efficient</a:t>
            </a:r>
            <a:r>
              <a:rPr lang="en-US" dirty="0">
                <a:solidFill>
                  <a:srgbClr val="FF0000"/>
                </a:solidFill>
              </a:rPr>
              <a:t> </a:t>
            </a:r>
            <a:r>
              <a:rPr lang="en-US" dirty="0"/>
              <a:t>use</a:t>
            </a:r>
          </a:p>
          <a:p>
            <a:pPr lvl="3"/>
            <a:r>
              <a:rPr lang="en-US" dirty="0" err="1"/>
              <a:t>Folrests</a:t>
            </a:r>
            <a:r>
              <a:rPr lang="en-US" dirty="0"/>
              <a:t> – selective cutting and replanting</a:t>
            </a:r>
          </a:p>
          <a:p>
            <a:pPr lvl="3"/>
            <a:r>
              <a:rPr lang="en-US" dirty="0"/>
              <a:t>Fishing – leave enough fish that they can breed and recover</a:t>
            </a:r>
          </a:p>
          <a:p>
            <a:pPr lvl="3"/>
            <a:r>
              <a:rPr lang="en-US" dirty="0"/>
              <a:t>Water – clean it at the source of pollution</a:t>
            </a:r>
          </a:p>
          <a:p>
            <a:pPr lvl="3"/>
            <a:r>
              <a:rPr lang="en-US" dirty="0"/>
              <a:t>Air – clean it at the source of pollution</a:t>
            </a:r>
          </a:p>
          <a:p>
            <a:pPr lvl="3"/>
            <a:r>
              <a:rPr lang="en-US" dirty="0"/>
              <a:t>Farming – keep soil healthy – don’t over plant in semi=arid areas</a:t>
            </a:r>
          </a:p>
          <a:p>
            <a:pPr lvl="3"/>
            <a:r>
              <a:rPr lang="en-US" dirty="0"/>
              <a:t>Animal husbandry – Avoid over grazing</a:t>
            </a:r>
          </a:p>
          <a:p>
            <a:pPr marL="914400" lvl="2" indent="0">
              <a:buNone/>
            </a:pPr>
            <a:r>
              <a:rPr lang="en-US" sz="3600" b="1" dirty="0">
                <a:solidFill>
                  <a:srgbClr val="FF0000"/>
                </a:solidFill>
              </a:rPr>
              <a:t>Strive for sustained use</a:t>
            </a:r>
          </a:p>
        </p:txBody>
      </p:sp>
      <p:sp>
        <p:nvSpPr>
          <p:cNvPr id="3" name="Title 2"/>
          <p:cNvSpPr>
            <a:spLocks noGrp="1"/>
          </p:cNvSpPr>
          <p:nvPr>
            <p:ph type="title"/>
          </p:nvPr>
        </p:nvSpPr>
        <p:spPr/>
        <p:txBody>
          <a:bodyPr/>
          <a:lstStyle/>
          <a:p>
            <a:r>
              <a:rPr lang="en-US" dirty="0"/>
              <a:t>Classifications continued</a:t>
            </a:r>
          </a:p>
        </p:txBody>
      </p:sp>
    </p:spTree>
    <p:extLst>
      <p:ext uri="{BB962C8B-B14F-4D97-AF65-F5344CB8AC3E}">
        <p14:creationId xmlns:p14="http://schemas.microsoft.com/office/powerpoint/2010/main" val="368892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Case of Coal</a:t>
            </a:r>
          </a:p>
        </p:txBody>
      </p:sp>
      <p:sp>
        <p:nvSpPr>
          <p:cNvPr id="5" name="Content Placeholder 4"/>
          <p:cNvSpPr>
            <a:spLocks noGrp="1"/>
          </p:cNvSpPr>
          <p:nvPr>
            <p:ph sz="quarter" idx="11"/>
          </p:nvPr>
        </p:nvSpPr>
        <p:spPr/>
        <p:txBody>
          <a:bodyPr>
            <a:normAutofit/>
          </a:bodyPr>
          <a:lstStyle/>
          <a:p>
            <a:r>
              <a:rPr lang="en-US" dirty="0"/>
              <a:t>Early uses of coal</a:t>
            </a:r>
          </a:p>
          <a:p>
            <a:pPr lvl="1"/>
            <a:r>
              <a:rPr lang="en-US" dirty="0"/>
              <a:t>Energy resource</a:t>
            </a:r>
          </a:p>
          <a:p>
            <a:pPr lvl="1"/>
            <a:r>
              <a:rPr lang="en-US" dirty="0"/>
              <a:t>Immediate noxious air</a:t>
            </a:r>
          </a:p>
          <a:p>
            <a:r>
              <a:rPr lang="en-US" dirty="0"/>
              <a:t>Investing in coal production and technology</a:t>
            </a:r>
          </a:p>
          <a:p>
            <a:r>
              <a:rPr lang="en-US" b="1" dirty="0"/>
              <a:t>Industrial Revolution</a:t>
            </a:r>
          </a:p>
          <a:p>
            <a:pPr lvl="1"/>
            <a:r>
              <a:rPr lang="en-US" dirty="0"/>
              <a:t>Industrial prominence powered by coal</a:t>
            </a:r>
          </a:p>
          <a:p>
            <a:pPr lvl="1"/>
            <a:r>
              <a:rPr lang="en-US" dirty="0"/>
              <a:t>From UK to US</a:t>
            </a:r>
          </a:p>
        </p:txBody>
      </p:sp>
      <p:sp>
        <p:nvSpPr>
          <p:cNvPr id="7" name="Text Placeholder 6"/>
          <p:cNvSpPr>
            <a:spLocks noGrp="1"/>
          </p:cNvSpPr>
          <p:nvPr>
            <p:ph type="body" sz="quarter" idx="13"/>
          </p:nvPr>
        </p:nvSpPr>
        <p:spPr>
          <a:xfrm>
            <a:off x="7773372" y="5480574"/>
            <a:ext cx="4343400" cy="568354"/>
          </a:xfrm>
        </p:spPr>
        <p:txBody>
          <a:bodyPr/>
          <a:lstStyle/>
          <a:p>
            <a:r>
              <a:rPr lang="en-US" dirty="0"/>
              <a:t>Coal regions in the United States.</a:t>
            </a:r>
          </a:p>
        </p:txBody>
      </p:sp>
      <p:pic>
        <p:nvPicPr>
          <p:cNvPr id="8" name="Picture 2" descr="L:\Higher Education Editorial\Kaveney\Short, Human Geography, 2e\Supplements\Figure JPEGs\Chapter 05\Figure 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299" y="1143000"/>
            <a:ext cx="5981701"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9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65126"/>
            <a:ext cx="10651067" cy="777875"/>
          </a:xfrm>
        </p:spPr>
        <p:txBody>
          <a:bodyPr/>
          <a:lstStyle/>
          <a:p>
            <a:r>
              <a:rPr lang="en-US" dirty="0"/>
              <a:t>The Case of Coal</a:t>
            </a:r>
          </a:p>
        </p:txBody>
      </p:sp>
      <p:sp>
        <p:nvSpPr>
          <p:cNvPr id="5" name="Content Placeholder 4"/>
          <p:cNvSpPr>
            <a:spLocks noGrp="1"/>
          </p:cNvSpPr>
          <p:nvPr>
            <p:ph sz="quarter" idx="11"/>
          </p:nvPr>
        </p:nvSpPr>
        <p:spPr>
          <a:xfrm>
            <a:off x="0" y="1143000"/>
            <a:ext cx="6502400" cy="5029200"/>
          </a:xfrm>
        </p:spPr>
        <p:txBody>
          <a:bodyPr>
            <a:normAutofit/>
          </a:bodyPr>
          <a:lstStyle/>
          <a:p>
            <a:r>
              <a:rPr lang="en-US" dirty="0"/>
              <a:t>Environmental health</a:t>
            </a:r>
            <a:endParaRPr lang="en-US" i="1" dirty="0"/>
          </a:p>
          <a:p>
            <a:pPr lvl="1"/>
            <a:r>
              <a:rPr lang="en-US" dirty="0"/>
              <a:t>Tension between economic growth and </a:t>
            </a:r>
            <a:r>
              <a:rPr lang="en-US" b="1" dirty="0"/>
              <a:t>environmental legislation</a:t>
            </a:r>
          </a:p>
          <a:p>
            <a:pPr lvl="1"/>
            <a:r>
              <a:rPr lang="en-US" dirty="0"/>
              <a:t>1970 US Clean Air Act established new standards of air quality</a:t>
            </a:r>
          </a:p>
          <a:p>
            <a:r>
              <a:rPr lang="en-US" dirty="0"/>
              <a:t>Producers always trumpet the benefits and try to ignore or downplay the costs</a:t>
            </a:r>
          </a:p>
          <a:p>
            <a:r>
              <a:rPr lang="en-US" dirty="0"/>
              <a:t>Clean coal – an oxymoron </a:t>
            </a:r>
          </a:p>
        </p:txBody>
      </p:sp>
      <p:sp>
        <p:nvSpPr>
          <p:cNvPr id="7" name="Text Placeholder 6"/>
          <p:cNvSpPr>
            <a:spLocks noGrp="1"/>
          </p:cNvSpPr>
          <p:nvPr>
            <p:ph type="body" sz="quarter" idx="13"/>
          </p:nvPr>
        </p:nvSpPr>
        <p:spPr>
          <a:xfrm>
            <a:off x="6324600" y="5116506"/>
            <a:ext cx="5867400" cy="1371600"/>
          </a:xfrm>
        </p:spPr>
        <p:txBody>
          <a:bodyPr/>
          <a:lstStyle/>
          <a:p>
            <a:r>
              <a:rPr lang="en-US" dirty="0"/>
              <a:t>Air pollution in Shanghai. Chinese cities have high levels of air pollution from coal-fired plants.</a:t>
            </a:r>
          </a:p>
        </p:txBody>
      </p:sp>
      <p:pic>
        <p:nvPicPr>
          <p:cNvPr id="4098" name="Picture 2" descr="L:\Higher Education Editorial\Kaveney\Short, Human Geography, 2e\Supplements\Figure JPEGs\Chapter 05\Figure 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112" y="603746"/>
            <a:ext cx="4254888" cy="451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Case of Coal</a:t>
            </a:r>
          </a:p>
        </p:txBody>
      </p:sp>
      <p:sp>
        <p:nvSpPr>
          <p:cNvPr id="5" name="Content Placeholder 4"/>
          <p:cNvSpPr>
            <a:spLocks noGrp="1"/>
          </p:cNvSpPr>
          <p:nvPr>
            <p:ph sz="quarter" idx="11"/>
          </p:nvPr>
        </p:nvSpPr>
        <p:spPr>
          <a:xfrm>
            <a:off x="0" y="1134611"/>
            <a:ext cx="5944998" cy="5029200"/>
          </a:xfrm>
        </p:spPr>
        <p:txBody>
          <a:bodyPr>
            <a:normAutofit lnSpcReduction="10000"/>
          </a:bodyPr>
          <a:lstStyle/>
          <a:p>
            <a:r>
              <a:rPr lang="en-US" dirty="0"/>
              <a:t>Coal Production</a:t>
            </a:r>
          </a:p>
          <a:p>
            <a:pPr lvl="1"/>
            <a:r>
              <a:rPr lang="en-US" dirty="0"/>
              <a:t>US rapid growth in shallow mining with new equipment </a:t>
            </a:r>
          </a:p>
          <a:p>
            <a:pPr lvl="1"/>
            <a:r>
              <a:rPr lang="en-US" dirty="0"/>
              <a:t>90 percent is destined for electricity-generating power plants</a:t>
            </a:r>
          </a:p>
          <a:p>
            <a:r>
              <a:rPr lang="en-US" dirty="0"/>
              <a:t>Decline in production</a:t>
            </a:r>
          </a:p>
          <a:p>
            <a:pPr lvl="1"/>
            <a:r>
              <a:rPr lang="en-US" dirty="0"/>
              <a:t>Cheaper sources available</a:t>
            </a:r>
          </a:p>
          <a:p>
            <a:pPr lvl="1"/>
            <a:r>
              <a:rPr lang="en-US" dirty="0"/>
              <a:t>China’s slowing growth</a:t>
            </a:r>
          </a:p>
          <a:p>
            <a:r>
              <a:rPr lang="en-US" dirty="0"/>
              <a:t>Resources only worth extracting when it is economically feasible</a:t>
            </a:r>
          </a:p>
        </p:txBody>
      </p:sp>
      <p:sp>
        <p:nvSpPr>
          <p:cNvPr id="7" name="Text Placeholder 6"/>
          <p:cNvSpPr>
            <a:spLocks noGrp="1"/>
          </p:cNvSpPr>
          <p:nvPr>
            <p:ph type="body" sz="quarter" idx="13"/>
          </p:nvPr>
        </p:nvSpPr>
        <p:spPr>
          <a:xfrm>
            <a:off x="6366933" y="5110060"/>
            <a:ext cx="5638800" cy="1371600"/>
          </a:xfrm>
        </p:spPr>
        <p:txBody>
          <a:bodyPr/>
          <a:lstStyle/>
          <a:p>
            <a:r>
              <a:rPr lang="en-US" dirty="0"/>
              <a:t>The United States remains a major coal producer, ranking second in the world after China.</a:t>
            </a:r>
          </a:p>
        </p:txBody>
      </p:sp>
      <p:pic>
        <p:nvPicPr>
          <p:cNvPr id="8" name="Picture 2" descr="L:\Higher Education Editorial\Kaveney\Short, Human Geography, 2e\Supplements\Figure JPEGs\Chapter 05\Figure 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956" y="1039252"/>
            <a:ext cx="6106212" cy="407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3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40043"/>
            <a:ext cx="11582400" cy="777875"/>
          </a:xfrm>
        </p:spPr>
        <p:txBody>
          <a:bodyPr/>
          <a:lstStyle/>
          <a:p>
            <a:r>
              <a:rPr lang="en-US" dirty="0"/>
              <a:t>Problems with Coal</a:t>
            </a:r>
          </a:p>
        </p:txBody>
      </p:sp>
      <p:sp>
        <p:nvSpPr>
          <p:cNvPr id="5" name="Content Placeholder 4"/>
          <p:cNvSpPr>
            <a:spLocks noGrp="1"/>
          </p:cNvSpPr>
          <p:nvPr>
            <p:ph sz="quarter" idx="11"/>
          </p:nvPr>
        </p:nvSpPr>
        <p:spPr>
          <a:xfrm>
            <a:off x="304800" y="1210112"/>
            <a:ext cx="5562600" cy="5029200"/>
          </a:xfrm>
        </p:spPr>
        <p:txBody>
          <a:bodyPr>
            <a:normAutofit/>
          </a:bodyPr>
          <a:lstStyle/>
          <a:p>
            <a:r>
              <a:rPr lang="en-US" dirty="0"/>
              <a:t>Burning coal</a:t>
            </a:r>
          </a:p>
          <a:p>
            <a:pPr lvl="1"/>
            <a:r>
              <a:rPr lang="en-US" dirty="0"/>
              <a:t>Pollutes the skies and contributes to acid rain</a:t>
            </a:r>
          </a:p>
          <a:p>
            <a:pPr lvl="1"/>
            <a:r>
              <a:rPr lang="en-US" dirty="0"/>
              <a:t>Causes global climate change by releasing CO</a:t>
            </a:r>
            <a:r>
              <a:rPr lang="en-US" baseline="-25000" dirty="0"/>
              <a:t>2</a:t>
            </a:r>
            <a:r>
              <a:rPr lang="en-US" dirty="0"/>
              <a:t> </a:t>
            </a:r>
          </a:p>
          <a:p>
            <a:pPr lvl="1"/>
            <a:r>
              <a:rPr lang="en-US" dirty="0"/>
              <a:t>Steady rise of CO</a:t>
            </a:r>
            <a:r>
              <a:rPr lang="en-US" baseline="-25000" dirty="0"/>
              <a:t>2</a:t>
            </a:r>
            <a:r>
              <a:rPr lang="en-US" dirty="0"/>
              <a:t> in atmosphere recorded in the </a:t>
            </a:r>
            <a:r>
              <a:rPr lang="en-US" b="1" dirty="0"/>
              <a:t>Keeling Curve</a:t>
            </a:r>
            <a:endParaRPr lang="en-US" dirty="0"/>
          </a:p>
          <a:p>
            <a:endParaRPr lang="en-US" dirty="0"/>
          </a:p>
        </p:txBody>
      </p:sp>
      <p:sp>
        <p:nvSpPr>
          <p:cNvPr id="7" name="Text Placeholder 6"/>
          <p:cNvSpPr>
            <a:spLocks noGrp="1"/>
          </p:cNvSpPr>
          <p:nvPr>
            <p:ph type="body" sz="quarter" idx="13"/>
          </p:nvPr>
        </p:nvSpPr>
        <p:spPr>
          <a:xfrm>
            <a:off x="6324600" y="5242810"/>
            <a:ext cx="5791200" cy="797101"/>
          </a:xfrm>
        </p:spPr>
        <p:txBody>
          <a:bodyPr/>
          <a:lstStyle/>
          <a:p>
            <a:r>
              <a:rPr lang="en-US" dirty="0"/>
              <a:t>The Keeling Curve plots the concentration of the carbon dioxide gas in the atmosphere.</a:t>
            </a:r>
          </a:p>
        </p:txBody>
      </p:sp>
      <p:pic>
        <p:nvPicPr>
          <p:cNvPr id="5122" name="Picture 2" descr="L:\Higher Education Editorial\Kaveney\Short, Human Geography, 2e\Supplements\Figure JPEGs\Chapter 05\Figure 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771" y="917918"/>
            <a:ext cx="5418429" cy="432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40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Problems with Coal</a:t>
            </a:r>
          </a:p>
        </p:txBody>
      </p:sp>
      <p:sp>
        <p:nvSpPr>
          <p:cNvPr id="5" name="Content Placeholder 4"/>
          <p:cNvSpPr>
            <a:spLocks noGrp="1"/>
          </p:cNvSpPr>
          <p:nvPr>
            <p:ph sz="quarter" idx="11"/>
          </p:nvPr>
        </p:nvSpPr>
        <p:spPr>
          <a:xfrm>
            <a:off x="-1" y="1280160"/>
            <a:ext cx="7526215" cy="5050301"/>
          </a:xfrm>
        </p:spPr>
        <p:txBody>
          <a:bodyPr>
            <a:normAutofit/>
          </a:bodyPr>
          <a:lstStyle/>
          <a:p>
            <a:r>
              <a:rPr lang="en-US" dirty="0"/>
              <a:t>Mining coal</a:t>
            </a:r>
          </a:p>
          <a:p>
            <a:pPr lvl="1"/>
            <a:r>
              <a:rPr lang="en-US" dirty="0"/>
              <a:t>Environmental destruction: loss of land, vegetation, and generates pollutants</a:t>
            </a:r>
          </a:p>
          <a:p>
            <a:pPr lvl="1"/>
            <a:r>
              <a:rPr lang="en-US" b="1" dirty="0"/>
              <a:t>Mountaintop removal </a:t>
            </a:r>
            <a:r>
              <a:rPr lang="en-US" dirty="0"/>
              <a:t>(MTR) disrupts local </a:t>
            </a:r>
            <a:r>
              <a:rPr lang="en-US" b="1" dirty="0"/>
              <a:t>ecosystems</a:t>
            </a:r>
            <a:r>
              <a:rPr lang="en-US" dirty="0"/>
              <a:t>, loss of </a:t>
            </a:r>
            <a:r>
              <a:rPr lang="en-US" b="1" dirty="0"/>
              <a:t>biodiversity</a:t>
            </a:r>
            <a:r>
              <a:rPr lang="en-US" dirty="0"/>
              <a:t>, polluted air, soil, and </a:t>
            </a:r>
            <a:r>
              <a:rPr lang="en-US" dirty="0" smtClean="0"/>
              <a:t>water</a:t>
            </a:r>
          </a:p>
          <a:p>
            <a:pPr lvl="1"/>
            <a:r>
              <a:rPr lang="en-US" dirty="0" smtClean="0"/>
              <a:t>Safety &amp; health problems for workers</a:t>
            </a:r>
            <a:endParaRPr lang="en-US" dirty="0"/>
          </a:p>
          <a:p>
            <a:pPr lvl="1"/>
            <a:r>
              <a:rPr lang="en-US" dirty="0"/>
              <a:t>Reclamation of old mining </a:t>
            </a:r>
            <a:r>
              <a:rPr lang="en-US" dirty="0" smtClean="0"/>
              <a:t>areas costly</a:t>
            </a:r>
          </a:p>
          <a:p>
            <a:pPr lvl="2"/>
            <a:r>
              <a:rPr lang="en-US" dirty="0" smtClean="0"/>
              <a:t>Back-filling shaft &amp; tunnel mines</a:t>
            </a:r>
          </a:p>
          <a:p>
            <a:pPr lvl="2"/>
            <a:r>
              <a:rPr lang="en-US" dirty="0" smtClean="0"/>
              <a:t>Filling, grading, and replanting strip-mined areas</a:t>
            </a:r>
            <a:endParaRPr lang="en-US" dirty="0"/>
          </a:p>
        </p:txBody>
      </p:sp>
      <p:sp>
        <p:nvSpPr>
          <p:cNvPr id="7" name="Text Placeholder 6"/>
          <p:cNvSpPr>
            <a:spLocks noGrp="1"/>
          </p:cNvSpPr>
          <p:nvPr>
            <p:ph type="body" sz="quarter" idx="13"/>
          </p:nvPr>
        </p:nvSpPr>
        <p:spPr>
          <a:xfrm>
            <a:off x="7848600" y="4603393"/>
            <a:ext cx="4343400" cy="1371600"/>
          </a:xfrm>
        </p:spPr>
        <p:txBody>
          <a:bodyPr/>
          <a:lstStyle/>
          <a:p>
            <a:r>
              <a:rPr lang="en-US" dirty="0"/>
              <a:t>The Keeling Curve plots the concentration of the carbon dioxide gas in the atmosphere.</a:t>
            </a:r>
          </a:p>
        </p:txBody>
      </p:sp>
      <p:pic>
        <p:nvPicPr>
          <p:cNvPr id="8" name="Picture 2" descr="L:\Higher Education Editorial\Kaveney\Short, Human Geography, 2e\Supplements\Figure JPEGs\Chapter 05\Figure 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0313" y="1043331"/>
            <a:ext cx="4127923" cy="329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953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fontScale="92500"/>
          </a:bodyPr>
          <a:lstStyle/>
          <a:p>
            <a:pPr marL="514350" indent="-514350">
              <a:buFont typeface="+mj-lt"/>
              <a:buAutoNum type="arabicPeriod"/>
            </a:pPr>
            <a:r>
              <a:rPr lang="en-US" dirty="0"/>
              <a:t>Resources become resources because previous resources become exhausted, unavailable, depleted, or too expensive.</a:t>
            </a:r>
          </a:p>
          <a:p>
            <a:pPr marL="514350" indent="-514350">
              <a:buFont typeface="+mj-lt"/>
              <a:buAutoNum type="arabicPeriod"/>
            </a:pPr>
            <a:r>
              <a:rPr lang="en-US" dirty="0"/>
              <a:t>Resource use creates new geographies.</a:t>
            </a:r>
          </a:p>
          <a:p>
            <a:pPr marL="514350" indent="-514350">
              <a:buFont typeface="+mj-lt"/>
              <a:buAutoNum type="arabicPeriod"/>
            </a:pPr>
            <a:r>
              <a:rPr lang="en-US" dirty="0"/>
              <a:t>All resource usage tends to have wider social and political consequences.</a:t>
            </a:r>
          </a:p>
          <a:p>
            <a:pPr marL="514350" indent="-514350">
              <a:buFont typeface="+mj-lt"/>
              <a:buAutoNum type="arabicPeriod"/>
            </a:pPr>
            <a:r>
              <a:rPr lang="en-US" dirty="0"/>
              <a:t>All resource use has implications for public spaces and the wider community as well as for private enterprises. </a:t>
            </a:r>
          </a:p>
          <a:p>
            <a:pPr marL="514350" indent="-514350">
              <a:buFont typeface="+mj-lt"/>
              <a:buAutoNum type="arabicPeriod"/>
            </a:pPr>
            <a:r>
              <a:rPr lang="en-US" dirty="0"/>
              <a:t>Initiatives to regulate and diminish the negative public consequences of resource use and exploitation always come up against powerful interests that firstly deny the problem and then minimize it. </a:t>
            </a:r>
          </a:p>
        </p:txBody>
      </p:sp>
      <p:sp>
        <p:nvSpPr>
          <p:cNvPr id="4" name="Title 3"/>
          <p:cNvSpPr>
            <a:spLocks noGrp="1"/>
          </p:cNvSpPr>
          <p:nvPr>
            <p:ph type="title"/>
          </p:nvPr>
        </p:nvSpPr>
        <p:spPr/>
        <p:txBody>
          <a:bodyPr/>
          <a:lstStyle/>
          <a:p>
            <a:r>
              <a:rPr lang="en-US" dirty="0"/>
              <a:t>Laws of Resource Use</a:t>
            </a:r>
          </a:p>
        </p:txBody>
      </p:sp>
    </p:spTree>
    <p:extLst>
      <p:ext uri="{BB962C8B-B14F-4D97-AF65-F5344CB8AC3E}">
        <p14:creationId xmlns:p14="http://schemas.microsoft.com/office/powerpoint/2010/main" val="2926330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fontScale="92500"/>
          </a:bodyPr>
          <a:lstStyle/>
          <a:p>
            <a:pPr lvl="0"/>
            <a:r>
              <a:rPr lang="en-US" dirty="0"/>
              <a:t>Explain how humans have come to value nature and commodified resources.</a:t>
            </a:r>
          </a:p>
          <a:p>
            <a:pPr lvl="0"/>
            <a:r>
              <a:rPr lang="en-US" dirty="0"/>
              <a:t>Summarize the history of global coal consumption and production, along with its contemporary uses and their consequences.</a:t>
            </a:r>
          </a:p>
          <a:p>
            <a:pPr lvl="0"/>
            <a:r>
              <a:rPr lang="en-US" dirty="0"/>
              <a:t>Recall the five laws of resource use and relate them to specific resource examples.</a:t>
            </a:r>
          </a:p>
          <a:p>
            <a:pPr lvl="0"/>
            <a:r>
              <a:rPr lang="en-US" dirty="0"/>
              <a:t>Outline the twentieth-century history of oil production and consumption followed by present-day changes affecting the industry.</a:t>
            </a:r>
          </a:p>
          <a:p>
            <a:r>
              <a:rPr lang="en-US" dirty="0"/>
              <a:t>Consider the environmental impacts and growing costs associated with the continued use of oil and gas.</a:t>
            </a:r>
          </a:p>
        </p:txBody>
      </p:sp>
      <p:sp>
        <p:nvSpPr>
          <p:cNvPr id="4" name="Title 3"/>
          <p:cNvSpPr>
            <a:spLocks noGrp="1"/>
          </p:cNvSpPr>
          <p:nvPr>
            <p:ph type="title"/>
          </p:nvPr>
        </p:nvSpPr>
        <p:spPr/>
        <p:txBody>
          <a:bodyPr/>
          <a:lstStyle/>
          <a:p>
            <a:r>
              <a:rPr lang="en-US"/>
              <a:t>Chapter Learning Objectives</a:t>
            </a:r>
            <a:endParaRPr lang="en-US" dirty="0"/>
          </a:p>
        </p:txBody>
      </p:sp>
    </p:spTree>
    <p:extLst>
      <p:ext uri="{BB962C8B-B14F-4D97-AF65-F5344CB8AC3E}">
        <p14:creationId xmlns:p14="http://schemas.microsoft.com/office/powerpoint/2010/main" val="3797647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Limits to Growth?</a:t>
            </a:r>
          </a:p>
        </p:txBody>
      </p:sp>
      <p:sp>
        <p:nvSpPr>
          <p:cNvPr id="5" name="Content Placeholder 4"/>
          <p:cNvSpPr>
            <a:spLocks noGrp="1"/>
          </p:cNvSpPr>
          <p:nvPr>
            <p:ph sz="quarter" idx="11"/>
          </p:nvPr>
        </p:nvSpPr>
        <p:spPr>
          <a:xfrm>
            <a:off x="-168812" y="1143000"/>
            <a:ext cx="6264812" cy="5029200"/>
          </a:xfrm>
        </p:spPr>
        <p:txBody>
          <a:bodyPr>
            <a:normAutofit/>
          </a:bodyPr>
          <a:lstStyle/>
          <a:p>
            <a:r>
              <a:rPr lang="en-US" b="1" i="1" dirty="0"/>
              <a:t>The Limits to Growth</a:t>
            </a:r>
          </a:p>
          <a:p>
            <a:pPr lvl="1"/>
            <a:r>
              <a:rPr lang="en-US" dirty="0"/>
              <a:t>Limits of supply would check continuous economic growth</a:t>
            </a:r>
          </a:p>
          <a:p>
            <a:pPr lvl="1"/>
            <a:r>
              <a:rPr lang="en-US" dirty="0"/>
              <a:t>Application of biological concepts like </a:t>
            </a:r>
            <a:r>
              <a:rPr lang="en-US" b="1" dirty="0"/>
              <a:t>carrying capacity</a:t>
            </a:r>
          </a:p>
          <a:p>
            <a:r>
              <a:rPr lang="en-US" dirty="0" err="1"/>
              <a:t>Nonrenewables</a:t>
            </a:r>
            <a:r>
              <a:rPr lang="en-US" dirty="0"/>
              <a:t> </a:t>
            </a:r>
            <a:r>
              <a:rPr lang="en-US" dirty="0" smtClean="0"/>
              <a:t>have </a:t>
            </a:r>
            <a:r>
              <a:rPr lang="en-US" dirty="0"/>
              <a:t>a finite supply</a:t>
            </a:r>
          </a:p>
          <a:p>
            <a:pPr lvl="1"/>
            <a:r>
              <a:rPr lang="en-US" dirty="0"/>
              <a:t>1973 </a:t>
            </a:r>
            <a:r>
              <a:rPr lang="en-US" b="1" dirty="0"/>
              <a:t>oil shock </a:t>
            </a:r>
          </a:p>
          <a:p>
            <a:pPr lvl="1"/>
            <a:r>
              <a:rPr lang="en-US" dirty="0"/>
              <a:t>Strengthened notion of </a:t>
            </a:r>
            <a:r>
              <a:rPr lang="en-US" b="1" dirty="0">
                <a:solidFill>
                  <a:srgbClr val="FF0000"/>
                </a:solidFill>
              </a:rPr>
              <a:t>sustainable resource use</a:t>
            </a:r>
          </a:p>
        </p:txBody>
      </p:sp>
      <p:sp>
        <p:nvSpPr>
          <p:cNvPr id="7" name="Text Placeholder 6"/>
          <p:cNvSpPr>
            <a:spLocks noGrp="1"/>
          </p:cNvSpPr>
          <p:nvPr>
            <p:ph type="body" sz="quarter" idx="13"/>
          </p:nvPr>
        </p:nvSpPr>
        <p:spPr>
          <a:xfrm>
            <a:off x="6710288" y="5036234"/>
            <a:ext cx="5176911" cy="1135966"/>
          </a:xfrm>
        </p:spPr>
        <p:txBody>
          <a:bodyPr/>
          <a:lstStyle/>
          <a:p>
            <a:r>
              <a:rPr lang="en-US" dirty="0"/>
              <a:t>Oil derricks in Los Angeles. This oil field, like many around the world, is coming to the end of its life.</a:t>
            </a:r>
          </a:p>
        </p:txBody>
      </p:sp>
      <p:pic>
        <p:nvPicPr>
          <p:cNvPr id="6146" name="Picture 2" descr="L:\Higher Education Editorial\Kaveney\Short, Human Geography, 2e\Supplements\Figure JPEGs\Chapter 05\Figure 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492" y="987066"/>
            <a:ext cx="5176508" cy="407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76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112542" y="1075888"/>
            <a:ext cx="11971606" cy="5029200"/>
          </a:xfrm>
        </p:spPr>
        <p:txBody>
          <a:bodyPr>
            <a:normAutofit/>
          </a:bodyPr>
          <a:lstStyle/>
          <a:p>
            <a:r>
              <a:rPr lang="en-US" dirty="0"/>
              <a:t>Never-ending demand from industrialization</a:t>
            </a:r>
          </a:p>
          <a:p>
            <a:pPr lvl="1"/>
            <a:r>
              <a:rPr lang="en-US" dirty="0"/>
              <a:t>Demand, production, price, and </a:t>
            </a:r>
            <a:r>
              <a:rPr lang="en-US" b="1" dirty="0"/>
              <a:t>oil cartels</a:t>
            </a:r>
            <a:endParaRPr lang="en-US" dirty="0"/>
          </a:p>
          <a:p>
            <a:pPr lvl="2"/>
            <a:r>
              <a:rPr lang="en-US" b="1" dirty="0"/>
              <a:t>Organization of Petroleum Exporting Countries (OPEC) </a:t>
            </a:r>
            <a:r>
              <a:rPr lang="en-US" dirty="0"/>
              <a:t>used power to increase oil prices and profits</a:t>
            </a:r>
          </a:p>
          <a:p>
            <a:r>
              <a:rPr lang="en-US" dirty="0"/>
              <a:t>Continued demand funded oil companies’ search for new reserves</a:t>
            </a:r>
          </a:p>
          <a:p>
            <a:pPr lvl="1"/>
            <a:r>
              <a:rPr lang="en-US" dirty="0"/>
              <a:t>Uncertain of new oil reserves, may be at </a:t>
            </a:r>
            <a:r>
              <a:rPr lang="en-US" b="1" dirty="0"/>
              <a:t>peak oil</a:t>
            </a:r>
          </a:p>
          <a:p>
            <a:pPr lvl="1"/>
            <a:r>
              <a:rPr lang="en-US" dirty="0"/>
              <a:t>Most of </a:t>
            </a:r>
            <a:r>
              <a:rPr lang="en-US" b="1" dirty="0"/>
              <a:t>easy oil </a:t>
            </a:r>
            <a:r>
              <a:rPr lang="en-US" dirty="0"/>
              <a:t>reserves have been tapped</a:t>
            </a:r>
          </a:p>
          <a:p>
            <a:pPr lvl="1"/>
            <a:r>
              <a:rPr lang="en-US" dirty="0"/>
              <a:t>Now in the era of </a:t>
            </a:r>
            <a:r>
              <a:rPr lang="en-US" b="1" dirty="0"/>
              <a:t>tough oil </a:t>
            </a:r>
            <a:r>
              <a:rPr lang="en-US" dirty="0"/>
              <a:t>reserves that are deeper, further offshore, and more expensive to </a:t>
            </a:r>
            <a:r>
              <a:rPr lang="en-US" dirty="0" smtClean="0"/>
              <a:t>access and potentially more likely to create serious ecological problems – Remember the big oil leak in the Gulf of Mexico!</a:t>
            </a:r>
          </a:p>
          <a:p>
            <a:pPr marL="457200" lvl="1" indent="0">
              <a:buNone/>
            </a:pPr>
            <a:endParaRPr lang="en-US" b="1" dirty="0"/>
          </a:p>
        </p:txBody>
      </p:sp>
      <p:sp>
        <p:nvSpPr>
          <p:cNvPr id="4" name="Title 3"/>
          <p:cNvSpPr>
            <a:spLocks noGrp="1"/>
          </p:cNvSpPr>
          <p:nvPr>
            <p:ph type="title"/>
          </p:nvPr>
        </p:nvSpPr>
        <p:spPr/>
        <p:txBody>
          <a:bodyPr/>
          <a:lstStyle/>
          <a:p>
            <a:r>
              <a:rPr lang="en-US" dirty="0"/>
              <a:t>The Case of Oil</a:t>
            </a:r>
          </a:p>
        </p:txBody>
      </p:sp>
    </p:spTree>
    <p:extLst>
      <p:ext uri="{BB962C8B-B14F-4D97-AF65-F5344CB8AC3E}">
        <p14:creationId xmlns:p14="http://schemas.microsoft.com/office/powerpoint/2010/main" val="2840825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Geopolitics of Oil</a:t>
            </a:r>
          </a:p>
        </p:txBody>
      </p:sp>
      <p:sp>
        <p:nvSpPr>
          <p:cNvPr id="7" name="Content Placeholder 6"/>
          <p:cNvSpPr>
            <a:spLocks noGrp="1"/>
          </p:cNvSpPr>
          <p:nvPr>
            <p:ph sz="quarter" idx="11"/>
          </p:nvPr>
        </p:nvSpPr>
        <p:spPr>
          <a:xfrm>
            <a:off x="304800" y="1142999"/>
            <a:ext cx="7171888" cy="5131191"/>
          </a:xfrm>
          <a:noFill/>
        </p:spPr>
        <p:txBody>
          <a:bodyPr>
            <a:normAutofit/>
          </a:bodyPr>
          <a:lstStyle/>
          <a:p>
            <a:r>
              <a:rPr lang="en-US" dirty="0"/>
              <a:t>Energy security is national security</a:t>
            </a:r>
          </a:p>
          <a:p>
            <a:pPr lvl="1"/>
            <a:r>
              <a:rPr lang="en-US" dirty="0"/>
              <a:t>Oil demand as mutual interest between oil importer and consumer</a:t>
            </a:r>
          </a:p>
          <a:p>
            <a:r>
              <a:rPr lang="en-US" dirty="0"/>
              <a:t>Foreign policy impact</a:t>
            </a:r>
          </a:p>
          <a:p>
            <a:pPr lvl="1"/>
            <a:r>
              <a:rPr lang="en-US" dirty="0"/>
              <a:t>Securing reasonable price and stable supply</a:t>
            </a:r>
          </a:p>
          <a:p>
            <a:pPr lvl="1"/>
            <a:r>
              <a:rPr lang="en-US" dirty="0"/>
              <a:t>Importers tactics and </a:t>
            </a:r>
            <a:r>
              <a:rPr lang="en-US" dirty="0" smtClean="0"/>
              <a:t>consequences</a:t>
            </a:r>
          </a:p>
          <a:p>
            <a:pPr lvl="1"/>
            <a:r>
              <a:rPr lang="en-US" dirty="0" smtClean="0"/>
              <a:t>Would US have invaded Iraq in 1990 and 2003 if they weren’t a major oil producer?</a:t>
            </a:r>
          </a:p>
          <a:p>
            <a:pPr lvl="2"/>
            <a:r>
              <a:rPr lang="en-US" dirty="0" smtClean="0"/>
              <a:t>1995 US did nothing about the genocide in Rwanda (they have nothing we need, like oil)</a:t>
            </a:r>
            <a:endParaRPr lang="en-US" dirty="0"/>
          </a:p>
        </p:txBody>
      </p:sp>
      <p:sp>
        <p:nvSpPr>
          <p:cNvPr id="9" name="Text Placeholder 8"/>
          <p:cNvSpPr>
            <a:spLocks noGrp="1"/>
          </p:cNvSpPr>
          <p:nvPr>
            <p:ph type="body" sz="quarter" idx="13"/>
          </p:nvPr>
        </p:nvSpPr>
        <p:spPr>
          <a:xfrm>
            <a:off x="7476688" y="4914762"/>
            <a:ext cx="4410512" cy="1143000"/>
          </a:xfrm>
          <a:noFill/>
        </p:spPr>
        <p:txBody>
          <a:bodyPr/>
          <a:lstStyle/>
          <a:p>
            <a:r>
              <a:rPr lang="en-US" dirty="0"/>
              <a:t>Without oil reserves and with coal reserves long depleted, France relies heavily on nuclear power.</a:t>
            </a:r>
          </a:p>
        </p:txBody>
      </p:sp>
      <p:pic>
        <p:nvPicPr>
          <p:cNvPr id="7170" name="Picture 2" descr="L:\Higher Education Editorial\Kaveney\Short, Human Geography, 2e\Supplements\Figure JPEGs\Chapter 05\Figure 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0031" y="1143000"/>
            <a:ext cx="4367169" cy="357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Consequences of Oil Supply Peaking</a:t>
            </a:r>
          </a:p>
        </p:txBody>
      </p:sp>
      <p:sp>
        <p:nvSpPr>
          <p:cNvPr id="5" name="Content Placeholder 4"/>
          <p:cNvSpPr>
            <a:spLocks noGrp="1"/>
          </p:cNvSpPr>
          <p:nvPr>
            <p:ph sz="quarter" idx="11"/>
          </p:nvPr>
        </p:nvSpPr>
        <p:spPr>
          <a:xfrm>
            <a:off x="304800" y="1181643"/>
            <a:ext cx="5632799" cy="5029200"/>
          </a:xfrm>
        </p:spPr>
        <p:txBody>
          <a:bodyPr>
            <a:normAutofit/>
          </a:bodyPr>
          <a:lstStyle/>
          <a:p>
            <a:r>
              <a:rPr lang="en-US" dirty="0"/>
              <a:t>The search for alternate sources</a:t>
            </a:r>
          </a:p>
          <a:p>
            <a:pPr lvl="1"/>
            <a:r>
              <a:rPr lang="en-US" b="1" dirty="0"/>
              <a:t>Renewable energy</a:t>
            </a:r>
            <a:endParaRPr lang="en-US" dirty="0"/>
          </a:p>
          <a:p>
            <a:pPr lvl="1"/>
            <a:r>
              <a:rPr lang="en-US" b="1" dirty="0"/>
              <a:t>Biofuels</a:t>
            </a:r>
          </a:p>
          <a:p>
            <a:r>
              <a:rPr lang="en-US" dirty="0"/>
              <a:t>Long-term future of oil exporting countries</a:t>
            </a:r>
          </a:p>
          <a:p>
            <a:r>
              <a:rPr lang="en-US" dirty="0"/>
              <a:t>Implications for economies and socio-spatial assemblages predicated on cheap oil</a:t>
            </a:r>
          </a:p>
        </p:txBody>
      </p:sp>
      <p:sp>
        <p:nvSpPr>
          <p:cNvPr id="7" name="Text Placeholder 6"/>
          <p:cNvSpPr>
            <a:spLocks noGrp="1"/>
          </p:cNvSpPr>
          <p:nvPr>
            <p:ph type="body" sz="quarter" idx="13"/>
          </p:nvPr>
        </p:nvSpPr>
        <p:spPr>
          <a:xfrm>
            <a:off x="6255391" y="4188203"/>
            <a:ext cx="5420794" cy="1371600"/>
          </a:xfrm>
        </p:spPr>
        <p:txBody>
          <a:bodyPr/>
          <a:lstStyle/>
          <a:p>
            <a:r>
              <a:rPr lang="en-US" dirty="0"/>
              <a:t>Windmills off the coast of Denmark, a leader in wind power generation. </a:t>
            </a:r>
          </a:p>
        </p:txBody>
      </p:sp>
      <p:pic>
        <p:nvPicPr>
          <p:cNvPr id="8194" name="Picture 2" descr="L:\Higher Education Editorial\Kaveney\Short, Human Geography, 2e\Supplements\Figure JPEGs\Chapter 05\Figure 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600" y="1820893"/>
            <a:ext cx="6062142" cy="205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404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117F854-E534-4B07-BDF4-308545263EFC}"/>
              </a:ext>
            </a:extLst>
          </p:cNvPr>
          <p:cNvSpPr>
            <a:spLocks noGrp="1"/>
          </p:cNvSpPr>
          <p:nvPr>
            <p:ph type="title"/>
          </p:nvPr>
        </p:nvSpPr>
        <p:spPr>
          <a:xfrm>
            <a:off x="304800" y="140043"/>
            <a:ext cx="11582400" cy="777875"/>
          </a:xfrm>
        </p:spPr>
        <p:txBody>
          <a:bodyPr/>
          <a:lstStyle/>
          <a:p>
            <a:r>
              <a:rPr lang="en-US" dirty="0"/>
              <a:t>Biofuels</a:t>
            </a:r>
          </a:p>
        </p:txBody>
      </p:sp>
      <p:sp>
        <p:nvSpPr>
          <p:cNvPr id="8" name="Text Placeholder 7">
            <a:extLst>
              <a:ext uri="{FF2B5EF4-FFF2-40B4-BE49-F238E27FC236}">
                <a16:creationId xmlns:a16="http://schemas.microsoft.com/office/drawing/2014/main" xmlns="" id="{BB7D392D-FAEC-439F-A456-19B2D068B4ED}"/>
              </a:ext>
            </a:extLst>
          </p:cNvPr>
          <p:cNvSpPr>
            <a:spLocks noGrp="1"/>
          </p:cNvSpPr>
          <p:nvPr>
            <p:ph type="body" sz="quarter" idx="13"/>
          </p:nvPr>
        </p:nvSpPr>
        <p:spPr>
          <a:xfrm>
            <a:off x="0" y="5210795"/>
            <a:ext cx="12192000" cy="1401020"/>
          </a:xfrm>
        </p:spPr>
        <p:txBody>
          <a:bodyPr/>
          <a:lstStyle/>
          <a:p>
            <a:pPr algn="ctr"/>
            <a:r>
              <a:rPr lang="en-US" dirty="0"/>
              <a:t>A list of biofuels.  In many cases, the costs of alternative energies are still high, but as more efficient renewable energy technologies are introduced, we may be at the cusp of a major shift in energy supply.</a:t>
            </a:r>
          </a:p>
        </p:txBody>
      </p:sp>
      <p:pic>
        <p:nvPicPr>
          <p:cNvPr id="9218" name="Picture 2" descr="L:\Higher Education Editorial\Kaveney\Short, Human Geography, 2e\Supplements\Figure JPEGs\Chapter 05\Table 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867" y="773724"/>
            <a:ext cx="7610621" cy="443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32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Fracking in the USA</a:t>
            </a:r>
          </a:p>
        </p:txBody>
      </p:sp>
      <p:sp>
        <p:nvSpPr>
          <p:cNvPr id="5" name="Content Placeholder 4"/>
          <p:cNvSpPr>
            <a:spLocks noGrp="1"/>
          </p:cNvSpPr>
          <p:nvPr>
            <p:ph sz="quarter" idx="11"/>
          </p:nvPr>
        </p:nvSpPr>
        <p:spPr>
          <a:xfrm>
            <a:off x="154745" y="1143000"/>
            <a:ext cx="5705883" cy="5029200"/>
          </a:xfrm>
        </p:spPr>
        <p:txBody>
          <a:bodyPr>
            <a:normAutofit/>
          </a:bodyPr>
          <a:lstStyle/>
          <a:p>
            <a:r>
              <a:rPr lang="en-US" dirty="0"/>
              <a:t>Heavy reliance, but limited supply</a:t>
            </a:r>
          </a:p>
          <a:p>
            <a:pPr lvl="1"/>
            <a:r>
              <a:rPr lang="en-US" dirty="0"/>
              <a:t>Directed geopolitical and economic considerations</a:t>
            </a:r>
          </a:p>
          <a:p>
            <a:r>
              <a:rPr lang="en-US" b="1" dirty="0"/>
              <a:t>Oil crunch</a:t>
            </a:r>
            <a:r>
              <a:rPr lang="en-US" dirty="0"/>
              <a:t> </a:t>
            </a:r>
          </a:p>
          <a:p>
            <a:pPr lvl="1"/>
            <a:r>
              <a:rPr lang="en-US" dirty="0"/>
              <a:t>Growing gap between national supply and demand</a:t>
            </a:r>
          </a:p>
          <a:p>
            <a:pPr lvl="1"/>
            <a:r>
              <a:rPr lang="en-US" dirty="0"/>
              <a:t>US oil companies turned to difficult or expensive reserves</a:t>
            </a:r>
            <a:endParaRPr lang="en-US" b="1" dirty="0"/>
          </a:p>
        </p:txBody>
      </p:sp>
      <p:sp>
        <p:nvSpPr>
          <p:cNvPr id="7" name="Text Placeholder 6"/>
          <p:cNvSpPr>
            <a:spLocks noGrp="1"/>
          </p:cNvSpPr>
          <p:nvPr>
            <p:ph type="body" sz="quarter" idx="13"/>
          </p:nvPr>
        </p:nvSpPr>
        <p:spPr>
          <a:xfrm>
            <a:off x="6243064" y="5018069"/>
            <a:ext cx="5179901" cy="1371600"/>
          </a:xfrm>
        </p:spPr>
        <p:txBody>
          <a:bodyPr/>
          <a:lstStyle/>
          <a:p>
            <a:r>
              <a:rPr lang="en-US" dirty="0"/>
              <a:t>Small cars, hybrid vehicles, and electric cars become more popular as gas prices increase.</a:t>
            </a:r>
          </a:p>
        </p:txBody>
      </p:sp>
      <p:pic>
        <p:nvPicPr>
          <p:cNvPr id="10242" name="Picture 2" descr="L:\Higher Education Editorial\Kaveney\Short, Human Geography, 2e\Supplements\Figure JPEGs\Chapter 05\Figure 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390" y="1121162"/>
            <a:ext cx="5543659" cy="378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09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Fracking in the USA</a:t>
            </a:r>
          </a:p>
        </p:txBody>
      </p:sp>
      <p:sp>
        <p:nvSpPr>
          <p:cNvPr id="5" name="Content Placeholder 4"/>
          <p:cNvSpPr>
            <a:spLocks noGrp="1"/>
          </p:cNvSpPr>
          <p:nvPr>
            <p:ph sz="quarter" idx="11"/>
          </p:nvPr>
        </p:nvSpPr>
        <p:spPr/>
        <p:txBody>
          <a:bodyPr>
            <a:normAutofit/>
          </a:bodyPr>
          <a:lstStyle/>
          <a:p>
            <a:r>
              <a:rPr lang="en-US" dirty="0"/>
              <a:t>Tough oil in the US</a:t>
            </a:r>
          </a:p>
          <a:p>
            <a:pPr lvl="1"/>
            <a:r>
              <a:rPr lang="en-US" dirty="0"/>
              <a:t>Offshore drilling and </a:t>
            </a:r>
            <a:r>
              <a:rPr lang="en-US" b="1" dirty="0" err="1"/>
              <a:t>deepwater</a:t>
            </a:r>
            <a:r>
              <a:rPr lang="en-US" b="1" dirty="0"/>
              <a:t> wells</a:t>
            </a:r>
          </a:p>
          <a:p>
            <a:pPr lvl="1"/>
            <a:r>
              <a:rPr lang="en-US" b="1" dirty="0"/>
              <a:t>Fracking </a:t>
            </a:r>
            <a:r>
              <a:rPr lang="en-US" dirty="0"/>
              <a:t>and natural gas in shale deposits</a:t>
            </a:r>
          </a:p>
          <a:p>
            <a:r>
              <a:rPr lang="en-US" dirty="0"/>
              <a:t>The technology of hydraulic </a:t>
            </a:r>
            <a:r>
              <a:rPr lang="en-US" dirty="0" smtClean="0"/>
              <a:t>fracturing</a:t>
            </a:r>
          </a:p>
          <a:p>
            <a:r>
              <a:rPr lang="en-US" dirty="0" err="1" smtClean="0"/>
              <a:t>Damgers</a:t>
            </a:r>
            <a:endParaRPr lang="en-US" dirty="0"/>
          </a:p>
          <a:p>
            <a:r>
              <a:rPr lang="en-US" dirty="0"/>
              <a:t>Temporarily staved peak oil</a:t>
            </a:r>
          </a:p>
          <a:p>
            <a:pPr lvl="1"/>
            <a:endParaRPr lang="en-US" dirty="0"/>
          </a:p>
          <a:p>
            <a:pPr lvl="1"/>
            <a:endParaRPr lang="en-US" dirty="0"/>
          </a:p>
        </p:txBody>
      </p:sp>
      <p:sp>
        <p:nvSpPr>
          <p:cNvPr id="7" name="Text Placeholder 6"/>
          <p:cNvSpPr>
            <a:spLocks noGrp="1"/>
          </p:cNvSpPr>
          <p:nvPr>
            <p:ph type="body" sz="quarter" idx="13"/>
          </p:nvPr>
        </p:nvSpPr>
        <p:spPr>
          <a:xfrm>
            <a:off x="6272169" y="5455326"/>
            <a:ext cx="5919832" cy="965995"/>
          </a:xfrm>
        </p:spPr>
        <p:txBody>
          <a:bodyPr/>
          <a:lstStyle/>
          <a:p>
            <a:r>
              <a:rPr lang="en-US" dirty="0"/>
              <a:t>(a) Shale deposits in the USA. (b) Flex drilling rig in North Dakota.</a:t>
            </a:r>
          </a:p>
        </p:txBody>
      </p:sp>
      <p:pic>
        <p:nvPicPr>
          <p:cNvPr id="11266" name="Picture 2" descr="L:\Higher Education Editorial\Kaveney\Short, Human Geography, 2e\Supplements\Figure JPEGs\Chapter 05\Figure 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169" y="-85392"/>
            <a:ext cx="5776357" cy="554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5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4478"/>
            <a:ext cx="11582400" cy="777875"/>
          </a:xfrm>
        </p:spPr>
        <p:txBody>
          <a:bodyPr/>
          <a:lstStyle/>
          <a:p>
            <a:r>
              <a:rPr lang="en-US" dirty="0"/>
              <a:t>Fracking in the USA</a:t>
            </a:r>
          </a:p>
        </p:txBody>
      </p:sp>
      <p:sp>
        <p:nvSpPr>
          <p:cNvPr id="5" name="Content Placeholder 4"/>
          <p:cNvSpPr>
            <a:spLocks noGrp="1"/>
          </p:cNvSpPr>
          <p:nvPr>
            <p:ph sz="quarter" idx="11"/>
          </p:nvPr>
        </p:nvSpPr>
        <p:spPr>
          <a:xfrm>
            <a:off x="304800" y="1143000"/>
            <a:ext cx="4829908" cy="5029200"/>
          </a:xfrm>
        </p:spPr>
        <p:txBody>
          <a:bodyPr>
            <a:normAutofit/>
          </a:bodyPr>
          <a:lstStyle/>
          <a:p>
            <a:r>
              <a:rPr lang="en-US" dirty="0"/>
              <a:t>Downsides to fracking revolution</a:t>
            </a:r>
          </a:p>
          <a:p>
            <a:pPr lvl="1"/>
            <a:r>
              <a:rPr lang="en-US" dirty="0"/>
              <a:t>Pollution of local water supply</a:t>
            </a:r>
          </a:p>
          <a:p>
            <a:pPr lvl="1"/>
            <a:r>
              <a:rPr lang="en-US" dirty="0"/>
              <a:t>Air pollution due to natural gas leaks</a:t>
            </a:r>
          </a:p>
          <a:p>
            <a:pPr lvl="1"/>
            <a:r>
              <a:rPr lang="en-US" dirty="0"/>
              <a:t>Fracking-induced earthquakes due to underground injection of wastewaters</a:t>
            </a:r>
          </a:p>
        </p:txBody>
      </p:sp>
      <p:sp>
        <p:nvSpPr>
          <p:cNvPr id="7" name="Text Placeholder 6"/>
          <p:cNvSpPr>
            <a:spLocks noGrp="1"/>
          </p:cNvSpPr>
          <p:nvPr>
            <p:ph type="body" sz="quarter" idx="13"/>
          </p:nvPr>
        </p:nvSpPr>
        <p:spPr>
          <a:xfrm>
            <a:off x="5134708" y="5168234"/>
            <a:ext cx="7057291" cy="1144613"/>
          </a:xfrm>
        </p:spPr>
        <p:txBody>
          <a:bodyPr/>
          <a:lstStyle/>
          <a:p>
            <a:r>
              <a:rPr lang="en-US" dirty="0"/>
              <a:t>Central US Earthquakes, 1973- January 2016. In Ohio, Oklahoma, and Texas, fracking has increased earthquakes.</a:t>
            </a:r>
          </a:p>
        </p:txBody>
      </p:sp>
      <p:pic>
        <p:nvPicPr>
          <p:cNvPr id="12290" name="Picture 2" descr="L:\Higher Education Editorial\Kaveney\Short, Human Geography, 2e\Supplements\Figure JPEGs\Chapter 05\Figure 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643" y="904978"/>
            <a:ext cx="4895557" cy="432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02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Commodity Cartels</a:t>
            </a:r>
          </a:p>
        </p:txBody>
      </p:sp>
      <p:sp>
        <p:nvSpPr>
          <p:cNvPr id="7" name="Content Placeholder 6"/>
          <p:cNvSpPr>
            <a:spLocks noGrp="1"/>
          </p:cNvSpPr>
          <p:nvPr>
            <p:ph sz="quarter" idx="11"/>
          </p:nvPr>
        </p:nvSpPr>
        <p:spPr>
          <a:xfrm>
            <a:off x="304800" y="1143000"/>
            <a:ext cx="11582400" cy="4800600"/>
          </a:xfrm>
          <a:noFill/>
        </p:spPr>
        <p:txBody>
          <a:bodyPr>
            <a:normAutofit/>
          </a:bodyPr>
          <a:lstStyle/>
          <a:p>
            <a:r>
              <a:rPr lang="en-US" sz="2800" b="1" dirty="0"/>
              <a:t>Commodity cartels</a:t>
            </a:r>
          </a:p>
          <a:p>
            <a:pPr lvl="1"/>
            <a:r>
              <a:rPr lang="en-US" dirty="0"/>
              <a:t>Primary producers join up to ensure high prices for their resource</a:t>
            </a:r>
          </a:p>
          <a:p>
            <a:pPr lvl="1"/>
            <a:r>
              <a:rPr lang="en-US" dirty="0"/>
              <a:t>Arise from national dissatisfaction with private companies</a:t>
            </a:r>
          </a:p>
          <a:p>
            <a:r>
              <a:rPr lang="en-US" sz="2800" dirty="0"/>
              <a:t>Success of OPEC stimulated other cartels</a:t>
            </a:r>
          </a:p>
          <a:p>
            <a:pPr lvl="1"/>
            <a:r>
              <a:rPr lang="en-US" dirty="0"/>
              <a:t>Depends on nature of the </a:t>
            </a:r>
            <a:r>
              <a:rPr lang="en-US" dirty="0" smtClean="0"/>
              <a:t>commodity &amp; number of major producers</a:t>
            </a:r>
          </a:p>
          <a:p>
            <a:pPr lvl="2"/>
            <a:r>
              <a:rPr lang="en-US" dirty="0" smtClean="0"/>
              <a:t>Great demand </a:t>
            </a:r>
          </a:p>
          <a:p>
            <a:pPr lvl="2"/>
            <a:r>
              <a:rPr lang="en-US" dirty="0" smtClean="0"/>
              <a:t>Few or now substitutes</a:t>
            </a:r>
          </a:p>
          <a:p>
            <a:pPr lvl="2"/>
            <a:r>
              <a:rPr lang="en-US" dirty="0" smtClean="0"/>
              <a:t>Non-</a:t>
            </a:r>
            <a:r>
              <a:rPr lang="en-US" dirty="0" err="1" smtClean="0"/>
              <a:t>presishables</a:t>
            </a:r>
            <a:endParaRPr lang="en-US" dirty="0"/>
          </a:p>
          <a:p>
            <a:pPr lvl="1"/>
            <a:r>
              <a:rPr lang="en-US" dirty="0"/>
              <a:t>Bargaining positions differ among cartel members</a:t>
            </a:r>
          </a:p>
        </p:txBody>
      </p:sp>
    </p:spTree>
    <p:extLst>
      <p:ext uri="{BB962C8B-B14F-4D97-AF65-F5344CB8AC3E}">
        <p14:creationId xmlns:p14="http://schemas.microsoft.com/office/powerpoint/2010/main" val="1712483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913ECF6-AA63-4D3B-B812-63FACFDADE77}"/>
              </a:ext>
            </a:extLst>
          </p:cNvPr>
          <p:cNvSpPr>
            <a:spLocks noGrp="1"/>
          </p:cNvSpPr>
          <p:nvPr>
            <p:ph sz="quarter" idx="11"/>
          </p:nvPr>
        </p:nvSpPr>
        <p:spPr/>
        <p:txBody>
          <a:bodyPr/>
          <a:lstStyle/>
          <a:p>
            <a:r>
              <a:rPr lang="en-US" dirty="0"/>
              <a:t>Initial argument was misplaced</a:t>
            </a:r>
          </a:p>
          <a:p>
            <a:pPr lvl="1"/>
            <a:r>
              <a:rPr lang="en-US" dirty="0"/>
              <a:t>Real issue is that continued supply may create other costs and negative consequences</a:t>
            </a:r>
          </a:p>
          <a:p>
            <a:r>
              <a:rPr lang="en-US" dirty="0"/>
              <a:t>Ultimate law of resource use</a:t>
            </a:r>
          </a:p>
          <a:p>
            <a:pPr lvl="1"/>
            <a:r>
              <a:rPr lang="en-US" dirty="0"/>
              <a:t>Pay a price for what we get</a:t>
            </a:r>
          </a:p>
          <a:p>
            <a:pPr lvl="1"/>
            <a:r>
              <a:rPr lang="en-US" dirty="0"/>
              <a:t>Cost can be shifted from private to public, local to national, one country to another, but the world is a closed system</a:t>
            </a:r>
          </a:p>
          <a:p>
            <a:pPr lvl="1"/>
            <a:r>
              <a:rPr lang="en-US" dirty="0"/>
              <a:t>Costs and benefits are always exacted, even if they may be shifted across space</a:t>
            </a:r>
          </a:p>
        </p:txBody>
      </p:sp>
      <p:sp>
        <p:nvSpPr>
          <p:cNvPr id="6" name="Title 5"/>
          <p:cNvSpPr>
            <a:spLocks noGrp="1"/>
          </p:cNvSpPr>
          <p:nvPr>
            <p:ph type="title"/>
          </p:nvPr>
        </p:nvSpPr>
        <p:spPr/>
        <p:txBody>
          <a:bodyPr/>
          <a:lstStyle/>
          <a:p>
            <a:r>
              <a:rPr lang="en-US" dirty="0"/>
              <a:t>The Limits to Growth Revisited</a:t>
            </a:r>
          </a:p>
        </p:txBody>
      </p:sp>
    </p:spTree>
    <p:extLst>
      <p:ext uri="{BB962C8B-B14F-4D97-AF65-F5344CB8AC3E}">
        <p14:creationId xmlns:p14="http://schemas.microsoft.com/office/powerpoint/2010/main" val="3650945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C7CE0-7A46-46BA-948D-657D7B01ACA7}"/>
              </a:ext>
            </a:extLst>
          </p:cNvPr>
          <p:cNvSpPr>
            <a:spLocks noGrp="1"/>
          </p:cNvSpPr>
          <p:nvPr>
            <p:ph type="title"/>
          </p:nvPr>
        </p:nvSpPr>
        <p:spPr>
          <a:xfrm>
            <a:off x="0" y="365126"/>
            <a:ext cx="12192000" cy="777875"/>
          </a:xfrm>
        </p:spPr>
        <p:txBody>
          <a:bodyPr/>
          <a:lstStyle/>
          <a:p>
            <a:r>
              <a:rPr lang="en-US" dirty="0"/>
              <a:t>Culture’s world view affects </a:t>
            </a:r>
            <a:r>
              <a:rPr lang="en-US" dirty="0" smtClean="0"/>
              <a:t>recourse </a:t>
            </a:r>
            <a:r>
              <a:rPr lang="en-US" dirty="0"/>
              <a:t>use</a:t>
            </a:r>
          </a:p>
        </p:txBody>
      </p:sp>
      <p:sp>
        <p:nvSpPr>
          <p:cNvPr id="3" name="Content Placeholder 2">
            <a:extLst>
              <a:ext uri="{FF2B5EF4-FFF2-40B4-BE49-F238E27FC236}">
                <a16:creationId xmlns:a16="http://schemas.microsoft.com/office/drawing/2014/main" xmlns="" id="{35EB4F18-896A-4E28-A151-54C3E101D90A}"/>
              </a:ext>
            </a:extLst>
          </p:cNvPr>
          <p:cNvSpPr>
            <a:spLocks noGrp="1"/>
          </p:cNvSpPr>
          <p:nvPr>
            <p:ph sz="quarter" idx="11"/>
          </p:nvPr>
        </p:nvSpPr>
        <p:spPr/>
        <p:txBody>
          <a:bodyPr/>
          <a:lstStyle/>
          <a:p>
            <a:r>
              <a:rPr lang="en-US" dirty="0"/>
              <a:t>Western Civilization (industrial revolution/capitalism)</a:t>
            </a:r>
          </a:p>
          <a:p>
            <a:pPr lvl="1"/>
            <a:r>
              <a:rPr lang="en-US" dirty="0"/>
              <a:t>Dominate nature (nature as the enemy)</a:t>
            </a:r>
          </a:p>
          <a:p>
            <a:pPr lvl="1"/>
            <a:r>
              <a:rPr lang="en-US" dirty="0"/>
              <a:t>GOAL: make </a:t>
            </a:r>
            <a:r>
              <a:rPr lang="en-US" b="1" dirty="0">
                <a:solidFill>
                  <a:srgbClr val="FF0000"/>
                </a:solidFill>
              </a:rPr>
              <a:t>maximum profit </a:t>
            </a:r>
            <a:r>
              <a:rPr lang="en-US" dirty="0"/>
              <a:t>by whatever the means and consequences</a:t>
            </a:r>
          </a:p>
          <a:p>
            <a:pPr lvl="1"/>
            <a:r>
              <a:rPr lang="en-US" dirty="0"/>
              <a:t>REALITY: rape of the environment – short term gain for a few but long term loss for the many</a:t>
            </a:r>
          </a:p>
        </p:txBody>
      </p:sp>
      <p:sp>
        <p:nvSpPr>
          <p:cNvPr id="4" name="Content Placeholder 3">
            <a:extLst>
              <a:ext uri="{FF2B5EF4-FFF2-40B4-BE49-F238E27FC236}">
                <a16:creationId xmlns:a16="http://schemas.microsoft.com/office/drawing/2014/main" xmlns="" id="{B359F672-216F-4C92-BDA9-B8DF6B314202}"/>
              </a:ext>
            </a:extLst>
          </p:cNvPr>
          <p:cNvSpPr>
            <a:spLocks noGrp="1"/>
          </p:cNvSpPr>
          <p:nvPr>
            <p:ph sz="quarter" idx="12"/>
          </p:nvPr>
        </p:nvSpPr>
        <p:spPr/>
        <p:txBody>
          <a:bodyPr/>
          <a:lstStyle/>
          <a:p>
            <a:r>
              <a:rPr lang="en-US" dirty="0"/>
              <a:t>Traditional Asian, African, Native American</a:t>
            </a:r>
          </a:p>
          <a:p>
            <a:pPr lvl="1"/>
            <a:r>
              <a:rPr lang="en-US" dirty="0"/>
              <a:t>Seek harmony with nature (nature as a friend)</a:t>
            </a:r>
          </a:p>
          <a:p>
            <a:pPr lvl="1"/>
            <a:r>
              <a:rPr lang="en-US" dirty="0"/>
              <a:t>GOAL: sustained yield</a:t>
            </a:r>
          </a:p>
          <a:p>
            <a:pPr lvl="2"/>
            <a:r>
              <a:rPr lang="en-US" dirty="0"/>
              <a:t>Slash &amp; burn – corn, beans, squash</a:t>
            </a:r>
          </a:p>
          <a:p>
            <a:pPr lvl="2"/>
            <a:r>
              <a:rPr lang="en-US" dirty="0"/>
              <a:t>Traditional Chinese agriculture</a:t>
            </a:r>
          </a:p>
          <a:p>
            <a:pPr lvl="1"/>
            <a:r>
              <a:rPr lang="en-US" dirty="0"/>
              <a:t>REALITY: minimal environmental damage – Chinese fertile soil in continual use for 5000 years</a:t>
            </a:r>
          </a:p>
        </p:txBody>
      </p:sp>
    </p:spTree>
    <p:extLst>
      <p:ext uri="{BB962C8B-B14F-4D97-AF65-F5344CB8AC3E}">
        <p14:creationId xmlns:p14="http://schemas.microsoft.com/office/powerpoint/2010/main" val="638645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a:xfrm>
            <a:off x="182880" y="1143000"/>
            <a:ext cx="11704320" cy="5029200"/>
          </a:xfrm>
        </p:spPr>
        <p:txBody>
          <a:bodyPr>
            <a:normAutofit fontScale="85000" lnSpcReduction="20000"/>
          </a:bodyPr>
          <a:lstStyle/>
          <a:p>
            <a:r>
              <a:rPr lang="en-US" dirty="0"/>
              <a:t>Realize how “nature” becomes commodity, with all social and political consequences involved in its valuation and revaluations. Translation from inert material to valuable resource occurs through process of technical change and commodification.</a:t>
            </a:r>
          </a:p>
          <a:p>
            <a:r>
              <a:rPr lang="en-US" dirty="0"/>
              <a:t>Resource use creates costs/benefits for private and social interests. Benefits may be privatized, the costs are often socialized.</a:t>
            </a:r>
          </a:p>
          <a:p>
            <a:r>
              <a:rPr lang="en-US" dirty="0"/>
              <a:t>Coal used as a resource when timber was depleted, eventually came into common enough use that it became a significant air pollutant.</a:t>
            </a:r>
          </a:p>
          <a:p>
            <a:r>
              <a:rPr lang="en-US" dirty="0"/>
              <a:t>Coal powered the Industrial Revolution, an important ingredient for future manufacture of iron and steel, as well as driver of world’s most successful economies.</a:t>
            </a:r>
          </a:p>
          <a:p>
            <a:r>
              <a:rPr lang="en-US" dirty="0"/>
              <a:t>Top coal producers in the world are, in order, China, the United States, India, the European Union, and Australia.</a:t>
            </a:r>
          </a:p>
        </p:txBody>
      </p:sp>
    </p:spTree>
    <p:extLst>
      <p:ext uri="{BB962C8B-B14F-4D97-AF65-F5344CB8AC3E}">
        <p14:creationId xmlns:p14="http://schemas.microsoft.com/office/powerpoint/2010/main" val="2776786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Autofit/>
          </a:bodyPr>
          <a:lstStyle/>
          <a:p>
            <a:r>
              <a:rPr lang="en-US" sz="2500" dirty="0"/>
              <a:t>Major environmental concerns from use of coal: 1) burning coal pollutes the skies and causes global climate change; and 2) coal mining involves environmental destruction.</a:t>
            </a:r>
          </a:p>
          <a:p>
            <a:r>
              <a:rPr lang="en-US" sz="2500" dirty="0"/>
              <a:t>Coal burning is responsible for CO</a:t>
            </a:r>
            <a:r>
              <a:rPr lang="en-US" sz="2500" baseline="-25000" dirty="0"/>
              <a:t>2</a:t>
            </a:r>
            <a:r>
              <a:rPr lang="en-US" sz="2500" dirty="0"/>
              <a:t> emissions in Earth’s atmosphere. Increase in such greenhouse gases now has a well-established link to global climate change.</a:t>
            </a:r>
          </a:p>
          <a:p>
            <a:r>
              <a:rPr lang="en-US" sz="2500" dirty="0"/>
              <a:t>Five laws of resource use: 1) prior  resources become exhausted, unavailable, depleted, or too expensive; 2) use creates new geographies; 3) usage has wider social and political impacts; 4) implications for private enterprise and wider community; 5) attempts to regulate or diminish negative public consequences always come up against powerful interests.</a:t>
            </a:r>
          </a:p>
        </p:txBody>
      </p:sp>
    </p:spTree>
    <p:extLst>
      <p:ext uri="{BB962C8B-B14F-4D97-AF65-F5344CB8AC3E}">
        <p14:creationId xmlns:p14="http://schemas.microsoft.com/office/powerpoint/2010/main" val="1564218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Autofit/>
          </a:bodyPr>
          <a:lstStyle/>
          <a:p>
            <a:r>
              <a:rPr lang="en-US" sz="2500" dirty="0"/>
              <a:t>Most of 20</a:t>
            </a:r>
            <a:r>
              <a:rPr lang="en-US" sz="2500" baseline="30000" dirty="0"/>
              <a:t>th</a:t>
            </a:r>
            <a:r>
              <a:rPr lang="en-US" sz="2500" dirty="0"/>
              <a:t> century’s economic growth was spawned by steady, cheap, and easily available oil. As oil prices rise, alternative supplies of oil and gas turn economically feasible. </a:t>
            </a:r>
          </a:p>
          <a:p>
            <a:r>
              <a:rPr lang="en-US" sz="2500" dirty="0"/>
              <a:t>Consequences of peak oil supply include cost and difficulty of implementing alternative sources, long-term economic outlook of countries dependent on oil, and concerns for existing socio-spatial assemblages that favor oil-dependent transportation.</a:t>
            </a:r>
          </a:p>
          <a:p>
            <a:r>
              <a:rPr lang="en-US" sz="2500" dirty="0"/>
              <a:t>For traditional supplies of oil, we’ve moved from an era of easy oil, with large, easily exploitable reserves, to an age of tough oil with reserves that are deeper, further offshore, and expensive. New fields are smaller, not long-lasting; peak and decline fast.</a:t>
            </a:r>
          </a:p>
        </p:txBody>
      </p:sp>
    </p:spTree>
    <p:extLst>
      <p:ext uri="{BB962C8B-B14F-4D97-AF65-F5344CB8AC3E}">
        <p14:creationId xmlns:p14="http://schemas.microsoft.com/office/powerpoint/2010/main" val="2012480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Autofit/>
          </a:bodyPr>
          <a:lstStyle/>
          <a:p>
            <a:r>
              <a:rPr lang="en-US" sz="2500" dirty="0"/>
              <a:t>Oil is essential lubricant of economic growth in the US. Oil crunch, gap between national supply and demand, has led to search for domestic oil reserves.</a:t>
            </a:r>
          </a:p>
          <a:p>
            <a:r>
              <a:rPr lang="en-US" sz="2500" dirty="0"/>
              <a:t>Fracking in the US has provided a new and cheap source of oil and gas. However, there are environmental costs and greater risk of earthquakes associated with fracking.</a:t>
            </a:r>
          </a:p>
          <a:p>
            <a:r>
              <a:rPr lang="en-US" sz="2500" dirty="0"/>
              <a:t>The initial limits-of-growth argument was misplaced. The real issue is not that supplies of resources will run out, but that their continued supply may create other costs and negative consequences. </a:t>
            </a:r>
          </a:p>
        </p:txBody>
      </p:sp>
    </p:spTree>
    <p:extLst>
      <p:ext uri="{BB962C8B-B14F-4D97-AF65-F5344CB8AC3E}">
        <p14:creationId xmlns:p14="http://schemas.microsoft.com/office/powerpoint/2010/main" val="74032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C3551-E130-47AC-9C5C-3CF3A6DC8B54}"/>
              </a:ext>
            </a:extLst>
          </p:cNvPr>
          <p:cNvSpPr>
            <a:spLocks noGrp="1"/>
          </p:cNvSpPr>
          <p:nvPr>
            <p:ph type="title"/>
          </p:nvPr>
        </p:nvSpPr>
        <p:spPr/>
        <p:txBody>
          <a:bodyPr/>
          <a:lstStyle/>
          <a:p>
            <a:r>
              <a:rPr lang="en-US"/>
              <a:t>Culture’s level of technology affects resourse use</a:t>
            </a:r>
            <a:endParaRPr lang="en-US" dirty="0"/>
          </a:p>
        </p:txBody>
      </p:sp>
      <p:sp>
        <p:nvSpPr>
          <p:cNvPr id="3" name="Content Placeholder 2">
            <a:extLst>
              <a:ext uri="{FF2B5EF4-FFF2-40B4-BE49-F238E27FC236}">
                <a16:creationId xmlns:a16="http://schemas.microsoft.com/office/drawing/2014/main" xmlns="" id="{8F92DA10-229F-4274-A088-FDDD429558B8}"/>
              </a:ext>
            </a:extLst>
          </p:cNvPr>
          <p:cNvSpPr>
            <a:spLocks noGrp="1"/>
          </p:cNvSpPr>
          <p:nvPr>
            <p:ph sz="quarter" idx="11"/>
          </p:nvPr>
        </p:nvSpPr>
        <p:spPr/>
        <p:txBody>
          <a:bodyPr/>
          <a:lstStyle/>
          <a:p>
            <a:r>
              <a:rPr lang="en-US"/>
              <a:t>Machine power, large fields, and chemicals greatly increase the possibility of of environmental damage</a:t>
            </a:r>
          </a:p>
          <a:p>
            <a:pPr lvl="1"/>
            <a:r>
              <a:rPr lang="en-US"/>
              <a:t>Dead soil</a:t>
            </a:r>
          </a:p>
          <a:p>
            <a:pPr lvl="1"/>
            <a:r>
              <a:rPr lang="en-US"/>
              <a:t>Erosion</a:t>
            </a:r>
          </a:p>
          <a:p>
            <a:pPr lvl="1"/>
            <a:r>
              <a:rPr lang="en-US"/>
              <a:t>Chemical runoff </a:t>
            </a:r>
          </a:p>
          <a:p>
            <a:pPr lvl="1"/>
            <a:r>
              <a:rPr lang="en-US"/>
              <a:t>Damage to animal habitats</a:t>
            </a:r>
            <a:endParaRPr lang="en-US" dirty="0"/>
          </a:p>
        </p:txBody>
      </p:sp>
      <p:sp>
        <p:nvSpPr>
          <p:cNvPr id="4" name="Content Placeholder 3">
            <a:extLst>
              <a:ext uri="{FF2B5EF4-FFF2-40B4-BE49-F238E27FC236}">
                <a16:creationId xmlns:a16="http://schemas.microsoft.com/office/drawing/2014/main" xmlns="" id="{73A72BD3-4406-4512-B011-C0291FB9661A}"/>
              </a:ext>
            </a:extLst>
          </p:cNvPr>
          <p:cNvSpPr>
            <a:spLocks noGrp="1"/>
          </p:cNvSpPr>
          <p:nvPr>
            <p:ph sz="quarter" idx="12"/>
          </p:nvPr>
        </p:nvSpPr>
        <p:spPr/>
        <p:txBody>
          <a:bodyPr/>
          <a:lstStyle/>
          <a:p>
            <a:r>
              <a:rPr lang="en-US"/>
              <a:t>Animal powered tools, smsller fields, &amp; organic fertilizers much less possible environmental damage</a:t>
            </a:r>
          </a:p>
          <a:p>
            <a:pPr lvl="1"/>
            <a:r>
              <a:rPr lang="en-US"/>
              <a:t>Healthy, living soil</a:t>
            </a:r>
          </a:p>
          <a:p>
            <a:pPr lvl="1"/>
            <a:r>
              <a:rPr lang="en-US"/>
              <a:t>Minimal fertilizer runoff</a:t>
            </a:r>
          </a:p>
          <a:p>
            <a:pPr lvl="1"/>
            <a:r>
              <a:rPr lang="en-US"/>
              <a:t>Less eroeion</a:t>
            </a:r>
          </a:p>
          <a:p>
            <a:pPr lvl="1"/>
            <a:r>
              <a:rPr lang="en-US"/>
              <a:t>Less damage to animal habitats</a:t>
            </a:r>
            <a:endParaRPr lang="en-US" dirty="0"/>
          </a:p>
        </p:txBody>
      </p:sp>
      <p:sp>
        <p:nvSpPr>
          <p:cNvPr id="5" name="TextBox 4">
            <a:extLst>
              <a:ext uri="{FF2B5EF4-FFF2-40B4-BE49-F238E27FC236}">
                <a16:creationId xmlns:a16="http://schemas.microsoft.com/office/drawing/2014/main" xmlns="" id="{013F202D-A80D-487B-9F47-9BAF77E86B12}"/>
              </a:ext>
            </a:extLst>
          </p:cNvPr>
          <p:cNvSpPr txBox="1"/>
          <p:nvPr/>
        </p:nvSpPr>
        <p:spPr>
          <a:xfrm>
            <a:off x="878306" y="5422612"/>
            <a:ext cx="10635916" cy="584775"/>
          </a:xfrm>
          <a:prstGeom prst="rect">
            <a:avLst/>
          </a:prstGeom>
          <a:noFill/>
        </p:spPr>
        <p:txBody>
          <a:bodyPr wrap="square" rtlCol="0">
            <a:spAutoFit/>
          </a:bodyPr>
          <a:lstStyle/>
          <a:p>
            <a:r>
              <a:rPr lang="en-US" sz="3200" b="1" u="sng" dirty="0">
                <a:solidFill>
                  <a:srgbClr val="FF0000"/>
                </a:solidFill>
              </a:rPr>
              <a:t>Remember that just because we can </a:t>
            </a:r>
            <a:r>
              <a:rPr lang="en-US" sz="3200" b="1" u="sng" dirty="0" err="1">
                <a:solidFill>
                  <a:srgbClr val="FF0000"/>
                </a:solidFill>
              </a:rPr>
              <a:t>desn’t</a:t>
            </a:r>
            <a:r>
              <a:rPr lang="en-US" sz="3200" b="1" u="sng" dirty="0">
                <a:solidFill>
                  <a:srgbClr val="FF0000"/>
                </a:solidFill>
              </a:rPr>
              <a:t> mean we should</a:t>
            </a:r>
          </a:p>
        </p:txBody>
      </p:sp>
    </p:spTree>
    <p:extLst>
      <p:ext uri="{BB962C8B-B14F-4D97-AF65-F5344CB8AC3E}">
        <p14:creationId xmlns:p14="http://schemas.microsoft.com/office/powerpoint/2010/main" val="1908736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93213A3-DDCB-4DF1-ACA5-A1095046B745}"/>
              </a:ext>
            </a:extLst>
          </p:cNvPr>
          <p:cNvSpPr>
            <a:spLocks noGrp="1"/>
          </p:cNvSpPr>
          <p:nvPr>
            <p:ph sz="quarter" idx="11"/>
          </p:nvPr>
        </p:nvSpPr>
        <p:spPr>
          <a:xfrm>
            <a:off x="304800" y="1708483"/>
            <a:ext cx="11381874" cy="4451685"/>
          </a:xfrm>
        </p:spPr>
        <p:txBody>
          <a:bodyPr>
            <a:normAutofit lnSpcReduction="10000"/>
          </a:bodyPr>
          <a:lstStyle/>
          <a:p>
            <a:r>
              <a:rPr lang="en-US" dirty="0"/>
              <a:t>Everything is connected</a:t>
            </a:r>
          </a:p>
          <a:p>
            <a:endParaRPr lang="en-US" dirty="0"/>
          </a:p>
          <a:p>
            <a:r>
              <a:rPr lang="en-US" dirty="0"/>
              <a:t>Everything goes somewhere</a:t>
            </a:r>
          </a:p>
          <a:p>
            <a:endParaRPr lang="en-US" dirty="0"/>
          </a:p>
          <a:p>
            <a:r>
              <a:rPr lang="en-US" dirty="0"/>
              <a:t>Nature knows best (and ultimately has the last word)</a:t>
            </a:r>
          </a:p>
          <a:p>
            <a:endParaRPr lang="en-US" dirty="0"/>
          </a:p>
          <a:p>
            <a:r>
              <a:rPr lang="en-US" dirty="0"/>
              <a:t>There is no such thing as a free lunch (every action </a:t>
            </a:r>
            <a:r>
              <a:rPr lang="en-US"/>
              <a:t>has consequences)</a:t>
            </a:r>
            <a:endParaRPr lang="en-US" dirty="0"/>
          </a:p>
        </p:txBody>
      </p:sp>
      <p:sp>
        <p:nvSpPr>
          <p:cNvPr id="3" name="Title 2">
            <a:extLst>
              <a:ext uri="{FF2B5EF4-FFF2-40B4-BE49-F238E27FC236}">
                <a16:creationId xmlns:a16="http://schemas.microsoft.com/office/drawing/2014/main" xmlns="" id="{877D8CD9-B6F9-4A07-8128-855F7DB037AD}"/>
              </a:ext>
            </a:extLst>
          </p:cNvPr>
          <p:cNvSpPr>
            <a:spLocks noGrp="1"/>
          </p:cNvSpPr>
          <p:nvPr>
            <p:ph type="title"/>
          </p:nvPr>
        </p:nvSpPr>
        <p:spPr>
          <a:xfrm>
            <a:off x="304800" y="365126"/>
            <a:ext cx="11582400" cy="1174916"/>
          </a:xfrm>
        </p:spPr>
        <p:txBody>
          <a:bodyPr>
            <a:normAutofit fontScale="90000"/>
          </a:bodyPr>
          <a:lstStyle/>
          <a:p>
            <a:r>
              <a:rPr lang="en-US" dirty="0"/>
              <a:t>Wise people heed the 4 laws of ecology; foolish, short-sighted people ignore them</a:t>
            </a:r>
          </a:p>
        </p:txBody>
      </p:sp>
    </p:spTree>
    <p:extLst>
      <p:ext uri="{BB962C8B-B14F-4D97-AF65-F5344CB8AC3E}">
        <p14:creationId xmlns:p14="http://schemas.microsoft.com/office/powerpoint/2010/main" val="609170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0" y="937261"/>
            <a:ext cx="11887200" cy="5234939"/>
          </a:xfrm>
        </p:spPr>
        <p:txBody>
          <a:bodyPr/>
          <a:lstStyle/>
          <a:p>
            <a:r>
              <a:rPr lang="en-US" b="1" dirty="0" smtClean="0">
                <a:solidFill>
                  <a:srgbClr val="FF0000"/>
                </a:solidFill>
              </a:rPr>
              <a:t>Natural resources </a:t>
            </a:r>
            <a:r>
              <a:rPr lang="en-US" dirty="0" smtClean="0"/>
              <a:t>(primary products) something </a:t>
            </a:r>
            <a:r>
              <a:rPr lang="en-US" u="sng" dirty="0" smtClean="0"/>
              <a:t>useful</a:t>
            </a:r>
            <a:r>
              <a:rPr lang="en-US" dirty="0" smtClean="0"/>
              <a:t> and of </a:t>
            </a:r>
            <a:r>
              <a:rPr lang="en-US" u="sng" dirty="0" smtClean="0"/>
              <a:t>value to human beings </a:t>
            </a:r>
            <a:r>
              <a:rPr lang="en-US" dirty="0" smtClean="0"/>
              <a:t>that was </a:t>
            </a:r>
            <a:r>
              <a:rPr lang="en-US" u="sng" dirty="0" smtClean="0"/>
              <a:t>created by nature </a:t>
            </a:r>
            <a:r>
              <a:rPr lang="en-US" dirty="0" smtClean="0"/>
              <a:t>in </a:t>
            </a:r>
            <a:r>
              <a:rPr lang="en-US" u="sng" dirty="0" smtClean="0"/>
              <a:t>finite quantities</a:t>
            </a:r>
            <a:r>
              <a:rPr lang="en-US" dirty="0" smtClean="0"/>
              <a:t> and not processed by humans:</a:t>
            </a:r>
          </a:p>
          <a:p>
            <a:pPr lvl="1"/>
            <a:r>
              <a:rPr lang="en-US" dirty="0" smtClean="0"/>
              <a:t>Iron ore, wheat, petroleum, water, trees (logs), domesticated animals etc.</a:t>
            </a:r>
          </a:p>
          <a:p>
            <a:r>
              <a:rPr lang="en-US" b="1" dirty="0" smtClean="0">
                <a:solidFill>
                  <a:srgbClr val="FF0000"/>
                </a:solidFill>
              </a:rPr>
              <a:t>Resource</a:t>
            </a:r>
            <a:r>
              <a:rPr lang="en-US" dirty="0" smtClean="0"/>
              <a:t> (a broader term): something that humans value because it is useful and exists in finite quantities.</a:t>
            </a:r>
          </a:p>
          <a:p>
            <a:pPr lvl="1"/>
            <a:r>
              <a:rPr lang="en-US" dirty="0" smtClean="0"/>
              <a:t>Includes natural resources</a:t>
            </a:r>
          </a:p>
          <a:p>
            <a:pPr lvl="1"/>
            <a:r>
              <a:rPr lang="en-US" dirty="0" smtClean="0"/>
              <a:t>Includes intermediate products (</a:t>
            </a:r>
            <a:r>
              <a:rPr lang="en-US" u="sng" dirty="0" smtClean="0"/>
              <a:t>processed but not a finished product</a:t>
            </a:r>
            <a:r>
              <a:rPr lang="en-US" dirty="0" smtClean="0"/>
              <a:t>) and </a:t>
            </a:r>
            <a:r>
              <a:rPr lang="en-US" u="sng" dirty="0" smtClean="0"/>
              <a:t>recyclable</a:t>
            </a:r>
            <a:r>
              <a:rPr lang="en-US" dirty="0" smtClean="0"/>
              <a:t> human-made products and </a:t>
            </a:r>
            <a:r>
              <a:rPr lang="en-US" u="sng" dirty="0" smtClean="0"/>
              <a:t>waste products </a:t>
            </a:r>
            <a:r>
              <a:rPr lang="en-US" dirty="0" smtClean="0"/>
              <a:t>of other processes:</a:t>
            </a:r>
          </a:p>
          <a:p>
            <a:pPr lvl="2"/>
            <a:r>
              <a:rPr lang="en-US" dirty="0" smtClean="0"/>
              <a:t>Plastic, sulfuric acid, paper, steel, lumber, sawdust and wood shavings, etc.</a:t>
            </a:r>
          </a:p>
        </p:txBody>
      </p:sp>
      <p:sp>
        <p:nvSpPr>
          <p:cNvPr id="3" name="Title 2"/>
          <p:cNvSpPr>
            <a:spLocks noGrp="1"/>
          </p:cNvSpPr>
          <p:nvPr>
            <p:ph type="title"/>
          </p:nvPr>
        </p:nvSpPr>
        <p:spPr>
          <a:xfrm>
            <a:off x="609600" y="159386"/>
            <a:ext cx="11582400" cy="777875"/>
          </a:xfrm>
        </p:spPr>
        <p:txBody>
          <a:bodyPr>
            <a:normAutofit/>
          </a:bodyPr>
          <a:lstStyle/>
          <a:p>
            <a:r>
              <a:rPr lang="en-US" dirty="0" smtClean="0"/>
              <a:t>Categories and Definitions</a:t>
            </a:r>
            <a:endParaRPr lang="en-US" dirty="0"/>
          </a:p>
        </p:txBody>
      </p:sp>
    </p:spTree>
    <p:extLst>
      <p:ext uri="{BB962C8B-B14F-4D97-AF65-F5344CB8AC3E}">
        <p14:creationId xmlns:p14="http://schemas.microsoft.com/office/powerpoint/2010/main" val="1804825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val="3991949748"/>
              </p:ext>
            </p:extLst>
          </p:nvPr>
        </p:nvGraphicFramePr>
        <p:xfrm>
          <a:off x="304800" y="1143000"/>
          <a:ext cx="11582400" cy="4659923"/>
        </p:xfrm>
        <a:graphic>
          <a:graphicData uri="http://schemas.openxmlformats.org/drawingml/2006/table">
            <a:tbl>
              <a:tblPr firstRow="1" bandRow="1">
                <a:tableStyleId>{5C22544A-7EE6-4342-B048-85BDC9FD1C3A}</a:tableStyleId>
              </a:tblPr>
              <a:tblGrid>
                <a:gridCol w="2678430">
                  <a:extLst>
                    <a:ext uri="{9D8B030D-6E8A-4147-A177-3AD203B41FA5}">
                      <a16:colId xmlns:a16="http://schemas.microsoft.com/office/drawing/2014/main" xmlns="" val="160092316"/>
                    </a:ext>
                  </a:extLst>
                </a:gridCol>
                <a:gridCol w="5043170">
                  <a:extLst>
                    <a:ext uri="{9D8B030D-6E8A-4147-A177-3AD203B41FA5}">
                      <a16:colId xmlns:a16="http://schemas.microsoft.com/office/drawing/2014/main" xmlns="" val="4144376027"/>
                    </a:ext>
                  </a:extLst>
                </a:gridCol>
                <a:gridCol w="3860800">
                  <a:extLst>
                    <a:ext uri="{9D8B030D-6E8A-4147-A177-3AD203B41FA5}">
                      <a16:colId xmlns:a16="http://schemas.microsoft.com/office/drawing/2014/main" xmlns="" val="1263774234"/>
                    </a:ext>
                  </a:extLst>
                </a:gridCol>
              </a:tblGrid>
              <a:tr h="370840">
                <a:tc>
                  <a:txBody>
                    <a:bodyPr/>
                    <a:lstStyle/>
                    <a:p>
                      <a:r>
                        <a:rPr lang="en-US" dirty="0" smtClean="0"/>
                        <a:t>Primary</a:t>
                      </a:r>
                      <a:r>
                        <a:rPr lang="en-US" baseline="0" dirty="0" smtClean="0"/>
                        <a:t> product  (natural resource)</a:t>
                      </a:r>
                      <a:endParaRPr lang="en-US" dirty="0"/>
                    </a:p>
                  </a:txBody>
                  <a:tcPr/>
                </a:tc>
                <a:tc>
                  <a:txBody>
                    <a:bodyPr/>
                    <a:lstStyle/>
                    <a:p>
                      <a:r>
                        <a:rPr lang="en-US" dirty="0" smtClean="0"/>
                        <a:t>Intermediate processed good</a:t>
                      </a:r>
                      <a:endParaRPr lang="en-US" dirty="0"/>
                    </a:p>
                  </a:txBody>
                  <a:tcPr/>
                </a:tc>
                <a:tc>
                  <a:txBody>
                    <a:bodyPr/>
                    <a:lstStyle/>
                    <a:p>
                      <a:r>
                        <a:rPr lang="en-US" dirty="0" smtClean="0"/>
                        <a:t>Finished product</a:t>
                      </a:r>
                      <a:endParaRPr lang="en-US" dirty="0"/>
                    </a:p>
                  </a:txBody>
                  <a:tcPr/>
                </a:tc>
                <a:extLst>
                  <a:ext uri="{0D108BD9-81ED-4DB2-BD59-A6C34878D82A}">
                    <a16:rowId xmlns:a16="http://schemas.microsoft.com/office/drawing/2014/main" xmlns="" val="2814448297"/>
                  </a:ext>
                </a:extLst>
              </a:tr>
              <a:tr h="370840">
                <a:tc>
                  <a:txBody>
                    <a:bodyPr/>
                    <a:lstStyle/>
                    <a:p>
                      <a:r>
                        <a:rPr lang="en-US" dirty="0" smtClean="0"/>
                        <a:t>Cow</a:t>
                      </a:r>
                      <a:endParaRPr lang="en-US" dirty="0"/>
                    </a:p>
                  </a:txBody>
                  <a:tcPr/>
                </a:tc>
                <a:tc>
                  <a:txBody>
                    <a:bodyPr/>
                    <a:lstStyle/>
                    <a:p>
                      <a:r>
                        <a:rPr lang="en-US" dirty="0" smtClean="0"/>
                        <a:t>Side of beef, leather made from skin, bones, intestines made into sausage casings, etc.</a:t>
                      </a:r>
                      <a:endParaRPr lang="en-US" dirty="0"/>
                    </a:p>
                  </a:txBody>
                  <a:tcPr/>
                </a:tc>
                <a:tc>
                  <a:txBody>
                    <a:bodyPr/>
                    <a:lstStyle/>
                    <a:p>
                      <a:r>
                        <a:rPr lang="en-US" dirty="0" smtClean="0"/>
                        <a:t>Rump roast, wallet, bone meal for garden use, Italian</a:t>
                      </a:r>
                      <a:r>
                        <a:rPr lang="en-US" baseline="0" dirty="0" smtClean="0"/>
                        <a:t> sausage in natural casing</a:t>
                      </a:r>
                      <a:endParaRPr lang="en-US" dirty="0"/>
                    </a:p>
                  </a:txBody>
                  <a:tcPr/>
                </a:tc>
                <a:extLst>
                  <a:ext uri="{0D108BD9-81ED-4DB2-BD59-A6C34878D82A}">
                    <a16:rowId xmlns:a16="http://schemas.microsoft.com/office/drawing/2014/main" xmlns="" val="1660715501"/>
                  </a:ext>
                </a:extLst>
              </a:tr>
              <a:tr h="1002323">
                <a:tc>
                  <a:txBody>
                    <a:bodyPr/>
                    <a:lstStyle/>
                    <a:p>
                      <a:r>
                        <a:rPr lang="en-US" dirty="0" smtClean="0"/>
                        <a:t>Iron ore</a:t>
                      </a:r>
                      <a:endParaRPr lang="en-US" dirty="0"/>
                    </a:p>
                  </a:txBody>
                  <a:tcPr/>
                </a:tc>
                <a:tc>
                  <a:txBody>
                    <a:bodyPr/>
                    <a:lstStyle/>
                    <a:p>
                      <a:r>
                        <a:rPr lang="en-US" dirty="0" smtClean="0"/>
                        <a:t>Steel &amp;</a:t>
                      </a:r>
                      <a:r>
                        <a:rPr lang="en-US" baseline="0" dirty="0" smtClean="0"/>
                        <a:t> wrought iron</a:t>
                      </a:r>
                    </a:p>
                    <a:p>
                      <a:pPr lvl="1"/>
                      <a:endParaRPr lang="en-US" dirty="0" smtClean="0"/>
                    </a:p>
                    <a:p>
                      <a:pPr lvl="1"/>
                      <a:r>
                        <a:rPr lang="en-US" dirty="0" smtClean="0"/>
                        <a:t>Fenders,</a:t>
                      </a:r>
                      <a:r>
                        <a:rPr lang="en-US" baseline="0" dirty="0" smtClean="0"/>
                        <a:t> hoods, trunk lids, appliance housings</a:t>
                      </a:r>
                      <a:endParaRPr lang="en-US" dirty="0"/>
                    </a:p>
                  </a:txBody>
                  <a:tcPr/>
                </a:tc>
                <a:tc>
                  <a:txBody>
                    <a:bodyPr/>
                    <a:lstStyle/>
                    <a:p>
                      <a:r>
                        <a:rPr lang="en-US" dirty="0" smtClean="0"/>
                        <a:t>Automobile, toaster, </a:t>
                      </a:r>
                    </a:p>
                    <a:p>
                      <a:r>
                        <a:rPr lang="en-US" dirty="0" smtClean="0"/>
                        <a:t>Wrought iron patio furniture, etc.</a:t>
                      </a:r>
                      <a:endParaRPr lang="en-US" dirty="0"/>
                    </a:p>
                  </a:txBody>
                  <a:tcPr/>
                </a:tc>
                <a:extLst>
                  <a:ext uri="{0D108BD9-81ED-4DB2-BD59-A6C34878D82A}">
                    <a16:rowId xmlns:a16="http://schemas.microsoft.com/office/drawing/2014/main" xmlns="" val="2591765712"/>
                  </a:ext>
                </a:extLst>
              </a:tr>
              <a:tr h="370840">
                <a:tc>
                  <a:txBody>
                    <a:bodyPr/>
                    <a:lstStyle/>
                    <a:p>
                      <a:r>
                        <a:rPr lang="en-US" dirty="0" smtClean="0"/>
                        <a:t>Wheat</a:t>
                      </a:r>
                      <a:endParaRPr lang="en-US" dirty="0"/>
                    </a:p>
                  </a:txBody>
                  <a:tcPr/>
                </a:tc>
                <a:tc>
                  <a:txBody>
                    <a:bodyPr/>
                    <a:lstStyle/>
                    <a:p>
                      <a:pPr lvl="0"/>
                      <a:r>
                        <a:rPr lang="en-US" dirty="0" smtClean="0"/>
                        <a:t>Various types of flour, bran, wheat germ</a:t>
                      </a:r>
                      <a:endParaRPr lang="en-US" dirty="0"/>
                    </a:p>
                  </a:txBody>
                  <a:tcPr/>
                </a:tc>
                <a:tc>
                  <a:txBody>
                    <a:bodyPr/>
                    <a:lstStyle/>
                    <a:p>
                      <a:r>
                        <a:rPr lang="en-US" dirty="0" smtClean="0"/>
                        <a:t>Bread, cakes, cookies, cereals, health food products, etc.</a:t>
                      </a:r>
                      <a:endParaRPr lang="en-US" dirty="0"/>
                    </a:p>
                  </a:txBody>
                  <a:tcPr/>
                </a:tc>
                <a:extLst>
                  <a:ext uri="{0D108BD9-81ED-4DB2-BD59-A6C34878D82A}">
                    <a16:rowId xmlns:a16="http://schemas.microsoft.com/office/drawing/2014/main" xmlns="" val="1791403347"/>
                  </a:ext>
                </a:extLst>
              </a:tr>
              <a:tr h="370840">
                <a:tc>
                  <a:txBody>
                    <a:bodyPr/>
                    <a:lstStyle/>
                    <a:p>
                      <a:r>
                        <a:rPr lang="en-US" dirty="0" smtClean="0"/>
                        <a:t>Logs</a:t>
                      </a:r>
                      <a:endParaRPr lang="en-US" dirty="0"/>
                    </a:p>
                  </a:txBody>
                  <a:tcPr/>
                </a:tc>
                <a:tc>
                  <a:txBody>
                    <a:bodyPr/>
                    <a:lstStyle/>
                    <a:p>
                      <a:pPr lvl="0"/>
                      <a:r>
                        <a:rPr lang="en-US" dirty="0" smtClean="0"/>
                        <a:t>Lumber of various dimensions</a:t>
                      </a:r>
                    </a:p>
                    <a:p>
                      <a:pPr lvl="0"/>
                      <a:r>
                        <a:rPr lang="en-US" dirty="0" smtClean="0"/>
                        <a:t>Plywood (plain or with hardwood finished surface =</a:t>
                      </a:r>
                      <a:r>
                        <a:rPr lang="en-US" baseline="0" dirty="0" smtClean="0"/>
                        <a:t> paneling) </a:t>
                      </a:r>
                    </a:p>
                    <a:p>
                      <a:pPr lvl="0"/>
                      <a:r>
                        <a:rPr lang="en-US" baseline="0" dirty="0" smtClean="0"/>
                        <a:t>Masonite made from sawdust (waste)</a:t>
                      </a:r>
                    </a:p>
                    <a:p>
                      <a:pPr lvl="0"/>
                      <a:r>
                        <a:rPr lang="en-US" baseline="0" dirty="0" smtClean="0"/>
                        <a:t>Particle board made from wood shavings (waste)</a:t>
                      </a:r>
                      <a:endParaRPr lang="en-US" dirty="0"/>
                    </a:p>
                  </a:txBody>
                  <a:tcPr/>
                </a:tc>
                <a:tc>
                  <a:txBody>
                    <a:bodyPr/>
                    <a:lstStyle/>
                    <a:p>
                      <a:r>
                        <a:rPr lang="en-US" dirty="0" smtClean="0"/>
                        <a:t>Buildings, furniture, pegboard, etc.</a:t>
                      </a:r>
                    </a:p>
                    <a:p>
                      <a:endParaRPr lang="en-US" dirty="0"/>
                    </a:p>
                  </a:txBody>
                  <a:tcPr/>
                </a:tc>
                <a:extLst>
                  <a:ext uri="{0D108BD9-81ED-4DB2-BD59-A6C34878D82A}">
                    <a16:rowId xmlns:a16="http://schemas.microsoft.com/office/drawing/2014/main" xmlns="" val="2162832333"/>
                  </a:ext>
                </a:extLst>
              </a:tr>
            </a:tbl>
          </a:graphicData>
        </a:graphic>
      </p:graphicFrame>
      <p:sp>
        <p:nvSpPr>
          <p:cNvPr id="3" name="Title 2"/>
          <p:cNvSpPr>
            <a:spLocks noGrp="1"/>
          </p:cNvSpPr>
          <p:nvPr>
            <p:ph type="title"/>
          </p:nvPr>
        </p:nvSpPr>
        <p:spPr/>
        <p:txBody>
          <a:bodyPr>
            <a:normAutofit/>
          </a:bodyPr>
          <a:lstStyle/>
          <a:p>
            <a:r>
              <a:rPr lang="en-US" dirty="0" smtClean="0"/>
              <a:t>Examples</a:t>
            </a:r>
            <a:endParaRPr lang="en-US" dirty="0"/>
          </a:p>
        </p:txBody>
      </p:sp>
      <p:cxnSp>
        <p:nvCxnSpPr>
          <p:cNvPr id="6" name="Elbow Connector 5"/>
          <p:cNvCxnSpPr/>
          <p:nvPr/>
        </p:nvCxnSpPr>
        <p:spPr>
          <a:xfrm rot="16200000" flipH="1">
            <a:off x="3120390" y="3051810"/>
            <a:ext cx="342900" cy="32004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532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Population and Resources</a:t>
            </a:r>
          </a:p>
        </p:txBody>
      </p:sp>
      <p:sp>
        <p:nvSpPr>
          <p:cNvPr id="5" name="Content Placeholder 4"/>
          <p:cNvSpPr>
            <a:spLocks noGrp="1"/>
          </p:cNvSpPr>
          <p:nvPr>
            <p:ph sz="quarter" idx="11"/>
          </p:nvPr>
        </p:nvSpPr>
        <p:spPr/>
        <p:txBody>
          <a:bodyPr>
            <a:normAutofit/>
          </a:bodyPr>
          <a:lstStyle/>
          <a:p>
            <a:r>
              <a:rPr lang="en-US" sz="3000" dirty="0"/>
              <a:t>“Resource”</a:t>
            </a:r>
          </a:p>
          <a:p>
            <a:pPr lvl="1"/>
            <a:r>
              <a:rPr lang="en-US" sz="3000" dirty="0"/>
              <a:t>Socially constructed</a:t>
            </a:r>
          </a:p>
          <a:p>
            <a:r>
              <a:rPr lang="en-US" sz="3000" b="1" dirty="0"/>
              <a:t>Nonrenewable resources</a:t>
            </a:r>
            <a:r>
              <a:rPr lang="en-US" sz="3000" dirty="0"/>
              <a:t>: Oil and Coal</a:t>
            </a:r>
          </a:p>
          <a:p>
            <a:pPr lvl="1"/>
            <a:r>
              <a:rPr lang="en-US" sz="3000" dirty="0"/>
              <a:t>Fossil fuels only of value with creation of </a:t>
            </a:r>
            <a:r>
              <a:rPr lang="en-US" sz="3000" b="1" dirty="0"/>
              <a:t>carbon economy</a:t>
            </a:r>
          </a:p>
          <a:p>
            <a:r>
              <a:rPr lang="en-US" sz="3000" b="1" dirty="0"/>
              <a:t>“Commodification”</a:t>
            </a:r>
          </a:p>
          <a:p>
            <a:pPr lvl="1"/>
            <a:r>
              <a:rPr lang="en-US" sz="3000" dirty="0"/>
              <a:t>Interconnected with technical change</a:t>
            </a:r>
          </a:p>
          <a:p>
            <a:endParaRPr lang="en-US" b="1" dirty="0"/>
          </a:p>
        </p:txBody>
      </p:sp>
      <p:sp>
        <p:nvSpPr>
          <p:cNvPr id="7" name="Text Placeholder 6"/>
          <p:cNvSpPr>
            <a:spLocks noGrp="1"/>
          </p:cNvSpPr>
          <p:nvPr>
            <p:ph sz="quarter" idx="12"/>
          </p:nvPr>
        </p:nvSpPr>
        <p:spPr>
          <a:xfrm>
            <a:off x="6099032" y="1143000"/>
            <a:ext cx="6092967" cy="5029200"/>
          </a:xfrm>
        </p:spPr>
        <p:txBody>
          <a:bodyPr/>
          <a:lstStyle/>
          <a:p>
            <a:r>
              <a:rPr lang="en-US" sz="3200" dirty="0"/>
              <a:t>Requirements of a natural Resource</a:t>
            </a:r>
            <a:endParaRPr lang="en-US" dirty="0"/>
          </a:p>
          <a:p>
            <a:pPr lvl="1"/>
            <a:r>
              <a:rPr lang="en-US" sz="2800" dirty="0"/>
              <a:t>A primary good (raw material)</a:t>
            </a:r>
          </a:p>
          <a:p>
            <a:pPr lvl="1"/>
            <a:r>
              <a:rPr lang="en-US" sz="2800" dirty="0"/>
              <a:t>Limited quantity (scarce)</a:t>
            </a:r>
          </a:p>
          <a:p>
            <a:pPr lvl="1"/>
            <a:r>
              <a:rPr lang="en-US" dirty="0"/>
              <a:t>Its extractable with current technology</a:t>
            </a:r>
            <a:endParaRPr lang="en-US" sz="2800" dirty="0"/>
          </a:p>
          <a:p>
            <a:pPr lvl="1"/>
            <a:r>
              <a:rPr lang="en-US" dirty="0"/>
              <a:t>Desired by humans because they have a use for it.</a:t>
            </a:r>
            <a:endParaRPr lang="en-US" sz="2800" dirty="0"/>
          </a:p>
        </p:txBody>
      </p:sp>
    </p:spTree>
    <p:extLst>
      <p:ext uri="{BB962C8B-B14F-4D97-AF65-F5344CB8AC3E}">
        <p14:creationId xmlns:p14="http://schemas.microsoft.com/office/powerpoint/2010/main" val="4038925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1"/>
          </p:nvPr>
        </p:nvPicPr>
        <p:blipFill>
          <a:blip r:embed="rId3"/>
          <a:stretch>
            <a:fillRect/>
          </a:stretch>
        </p:blipFill>
        <p:spPr>
          <a:xfrm>
            <a:off x="1624674" y="1143001"/>
            <a:ext cx="8560675" cy="5714999"/>
          </a:xfrm>
          <a:prstGeom prst="rect">
            <a:avLst/>
          </a:prstGeom>
        </p:spPr>
      </p:pic>
      <p:sp>
        <p:nvSpPr>
          <p:cNvPr id="6" name="Title 5"/>
          <p:cNvSpPr>
            <a:spLocks noGrp="1"/>
          </p:cNvSpPr>
          <p:nvPr>
            <p:ph type="title"/>
          </p:nvPr>
        </p:nvSpPr>
        <p:spPr/>
        <p:txBody>
          <a:bodyPr>
            <a:normAutofit/>
          </a:bodyPr>
          <a:lstStyle/>
          <a:p>
            <a:r>
              <a:rPr lang="en-US" dirty="0"/>
              <a:t>Coal regions in the United States.</a:t>
            </a:r>
          </a:p>
        </p:txBody>
      </p:sp>
    </p:spTree>
    <p:extLst>
      <p:ext uri="{BB962C8B-B14F-4D97-AF65-F5344CB8AC3E}">
        <p14:creationId xmlns:p14="http://schemas.microsoft.com/office/powerpoint/2010/main" val="3076390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7432</TotalTime>
  <Words>2381</Words>
  <Application>Microsoft Office PowerPoint</Application>
  <PresentationFormat>Widescreen</PresentationFormat>
  <Paragraphs>282</Paragraphs>
  <Slides>33</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Short2e</vt:lpstr>
      <vt:lpstr>Chapter 5: Population and Resources</vt:lpstr>
      <vt:lpstr>Chapter Learning Objectives</vt:lpstr>
      <vt:lpstr>Culture’s world view affects recourse use</vt:lpstr>
      <vt:lpstr>Culture’s level of technology affects resourse use</vt:lpstr>
      <vt:lpstr>Wise people heed the 4 laws of ecology; foolish, short-sighted people ignore them</vt:lpstr>
      <vt:lpstr>Categories and Definitions</vt:lpstr>
      <vt:lpstr>Examples</vt:lpstr>
      <vt:lpstr>Population and Resources</vt:lpstr>
      <vt:lpstr>Coal regions in the United States.</vt:lpstr>
      <vt:lpstr>The Hubbert Curve</vt:lpstr>
      <vt:lpstr>The Hubbert Curve</vt:lpstr>
      <vt:lpstr>Classifications</vt:lpstr>
      <vt:lpstr>Classifications continued</vt:lpstr>
      <vt:lpstr>The Case of Coal</vt:lpstr>
      <vt:lpstr>The Case of Coal</vt:lpstr>
      <vt:lpstr>The Case of Coal</vt:lpstr>
      <vt:lpstr>Problems with Coal</vt:lpstr>
      <vt:lpstr>Problems with Coal</vt:lpstr>
      <vt:lpstr>Laws of Resource Use</vt:lpstr>
      <vt:lpstr>The Limits to Growth?</vt:lpstr>
      <vt:lpstr>The Case of Oil</vt:lpstr>
      <vt:lpstr>The Geopolitics of Oil</vt:lpstr>
      <vt:lpstr>Consequences of Oil Supply Peaking</vt:lpstr>
      <vt:lpstr>Biofuels</vt:lpstr>
      <vt:lpstr>Fracking in the USA</vt:lpstr>
      <vt:lpstr>Fracking in the USA</vt:lpstr>
      <vt:lpstr>Fracking in the USA</vt:lpstr>
      <vt:lpstr>Commodity Cartels</vt:lpstr>
      <vt:lpstr>The Limits to Growth Revisited</vt:lpstr>
      <vt:lpstr>Chapter Summary</vt:lpstr>
      <vt:lpstr>Chapter Summary</vt:lpstr>
      <vt:lpstr>Chapter Summary</vt:lpstr>
      <vt:lpstr>Chapter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66</cp:revision>
  <dcterms:created xsi:type="dcterms:W3CDTF">2017-04-19T13:45:11Z</dcterms:created>
  <dcterms:modified xsi:type="dcterms:W3CDTF">2018-06-19T19:14:40Z</dcterms:modified>
</cp:coreProperties>
</file>