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74" r:id="rId5"/>
    <p:sldId id="275" r:id="rId6"/>
    <p:sldId id="263" r:id="rId7"/>
    <p:sldId id="265" r:id="rId8"/>
    <p:sldId id="264" r:id="rId9"/>
    <p:sldId id="277" r:id="rId10"/>
    <p:sldId id="276" r:id="rId11"/>
    <p:sldId id="259" r:id="rId12"/>
    <p:sldId id="262" r:id="rId13"/>
    <p:sldId id="268" r:id="rId14"/>
    <p:sldId id="267" r:id="rId15"/>
    <p:sldId id="270" r:id="rId16"/>
    <p:sldId id="271" r:id="rId17"/>
    <p:sldId id="266" r:id="rId18"/>
    <p:sldId id="278" r:id="rId19"/>
    <p:sldId id="279" r:id="rId20"/>
    <p:sldId id="280" r:id="rId21"/>
    <p:sldId id="261"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45" autoAdjust="0"/>
  </p:normalViewPr>
  <p:slideViewPr>
    <p:cSldViewPr snapToGrid="0">
      <p:cViewPr varScale="1">
        <p:scale>
          <a:sx n="50" d="100"/>
          <a:sy n="50" d="100"/>
        </p:scale>
        <p:origin x="36"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2B61E-6F58-4CFE-8FBD-3F9477E744FF}" type="datetimeFigureOut">
              <a:rPr lang="en-US" smtClean="0"/>
              <a:t>6/1/2018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6EF3F-6E28-4CEE-80AC-B10431A2E80A}" type="slidenum">
              <a:rPr lang="en-US" smtClean="0"/>
              <a:t>‹#›</a:t>
            </a:fld>
            <a:endParaRPr lang="en-US"/>
          </a:p>
        </p:txBody>
      </p:sp>
    </p:spTree>
    <p:extLst>
      <p:ext uri="{BB962C8B-B14F-4D97-AF65-F5344CB8AC3E}">
        <p14:creationId xmlns:p14="http://schemas.microsoft.com/office/powerpoint/2010/main" val="245696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4 Opener</a:t>
            </a:r>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1</a:t>
            </a:fld>
            <a:endParaRPr lang="en-US"/>
          </a:p>
        </p:txBody>
      </p:sp>
    </p:spTree>
    <p:extLst>
      <p:ext uri="{BB962C8B-B14F-4D97-AF65-F5344CB8AC3E}">
        <p14:creationId xmlns:p14="http://schemas.microsoft.com/office/powerpoint/2010/main" val="260303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 4 Opener</a:t>
            </a:r>
          </a:p>
          <a:p>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3</a:t>
            </a:fld>
            <a:endParaRPr lang="en-US"/>
          </a:p>
        </p:txBody>
      </p:sp>
    </p:spTree>
    <p:extLst>
      <p:ext uri="{BB962C8B-B14F-4D97-AF65-F5344CB8AC3E}">
        <p14:creationId xmlns:p14="http://schemas.microsoft.com/office/powerpoint/2010/main" val="4255208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4.2</a:t>
            </a:r>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6</a:t>
            </a:fld>
            <a:endParaRPr lang="en-US"/>
          </a:p>
        </p:txBody>
      </p:sp>
    </p:spTree>
    <p:extLst>
      <p:ext uri="{BB962C8B-B14F-4D97-AF65-F5344CB8AC3E}">
        <p14:creationId xmlns:p14="http://schemas.microsoft.com/office/powerpoint/2010/main" val="222711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4.1</a:t>
            </a:r>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7</a:t>
            </a:fld>
            <a:endParaRPr lang="en-US"/>
          </a:p>
        </p:txBody>
      </p:sp>
    </p:spTree>
    <p:extLst>
      <p:ext uri="{BB962C8B-B14F-4D97-AF65-F5344CB8AC3E}">
        <p14:creationId xmlns:p14="http://schemas.microsoft.com/office/powerpoint/2010/main" val="317645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 4.1 Figure 2</a:t>
            </a:r>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8</a:t>
            </a:fld>
            <a:endParaRPr lang="en-US"/>
          </a:p>
        </p:txBody>
      </p:sp>
    </p:spTree>
    <p:extLst>
      <p:ext uri="{BB962C8B-B14F-4D97-AF65-F5344CB8AC3E}">
        <p14:creationId xmlns:p14="http://schemas.microsoft.com/office/powerpoint/2010/main" val="77845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Box 4.1 Figure 1</a:t>
            </a:r>
          </a:p>
          <a:p>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11</a:t>
            </a:fld>
            <a:endParaRPr lang="en-US"/>
          </a:p>
        </p:txBody>
      </p:sp>
    </p:spTree>
    <p:extLst>
      <p:ext uri="{BB962C8B-B14F-4D97-AF65-F5344CB8AC3E}">
        <p14:creationId xmlns:p14="http://schemas.microsoft.com/office/powerpoint/2010/main" val="189735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4.4</a:t>
            </a:r>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14</a:t>
            </a:fld>
            <a:endParaRPr lang="en-US"/>
          </a:p>
        </p:txBody>
      </p:sp>
    </p:spTree>
    <p:extLst>
      <p:ext uri="{BB962C8B-B14F-4D97-AF65-F5344CB8AC3E}">
        <p14:creationId xmlns:p14="http://schemas.microsoft.com/office/powerpoint/2010/main" val="385728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4.6</a:t>
            </a:r>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15</a:t>
            </a:fld>
            <a:endParaRPr lang="en-US"/>
          </a:p>
        </p:txBody>
      </p:sp>
    </p:spTree>
    <p:extLst>
      <p:ext uri="{BB962C8B-B14F-4D97-AF65-F5344CB8AC3E}">
        <p14:creationId xmlns:p14="http://schemas.microsoft.com/office/powerpoint/2010/main" val="117292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4.6</a:t>
            </a:r>
          </a:p>
          <a:p>
            <a:endParaRPr lang="en-US" dirty="0"/>
          </a:p>
        </p:txBody>
      </p:sp>
      <p:sp>
        <p:nvSpPr>
          <p:cNvPr id="4" name="Slide Number Placeholder 3"/>
          <p:cNvSpPr>
            <a:spLocks noGrp="1"/>
          </p:cNvSpPr>
          <p:nvPr>
            <p:ph type="sldNum" sz="quarter" idx="10"/>
          </p:nvPr>
        </p:nvSpPr>
        <p:spPr/>
        <p:txBody>
          <a:bodyPr/>
          <a:lstStyle/>
          <a:p>
            <a:fld id="{5EF6EF3F-6E28-4CEE-80AC-B10431A2E80A}" type="slidenum">
              <a:rPr lang="en-US" smtClean="0"/>
              <a:t>16</a:t>
            </a:fld>
            <a:endParaRPr lang="en-US"/>
          </a:p>
        </p:txBody>
      </p:sp>
    </p:spTree>
    <p:extLst>
      <p:ext uri="{BB962C8B-B14F-4D97-AF65-F5344CB8AC3E}">
        <p14:creationId xmlns:p14="http://schemas.microsoft.com/office/powerpoint/2010/main" val="306691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167" y="138114"/>
            <a:ext cx="9791700" cy="846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7067" y="1652588"/>
            <a:ext cx="5755217"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652588"/>
            <a:ext cx="5755216"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205317" y="6248400"/>
            <a:ext cx="2540000" cy="457200"/>
          </a:xfrm>
          <a:prstGeom prst="rect">
            <a:avLst/>
          </a:prstGeom>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xfrm>
            <a:off x="4210051" y="6248400"/>
            <a:ext cx="3858683" cy="457200"/>
          </a:xfrm>
          <a:prstGeom prst="rect">
            <a:avLst/>
          </a:prstGeom>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xfrm>
            <a:off x="9427633" y="6221413"/>
            <a:ext cx="2540000" cy="457200"/>
          </a:xfrm>
          <a:prstGeom prst="rect">
            <a:avLst/>
          </a:prstGeom>
          <a:ln/>
        </p:spPr>
        <p:txBody>
          <a:bodyPr/>
          <a:lstStyle>
            <a:lvl1pPr>
              <a:defRPr/>
            </a:lvl1pPr>
          </a:lstStyle>
          <a:p>
            <a:fld id="{7C5314D6-F5CC-4F50-861B-EBE8DB3D25AC}" type="slidenum">
              <a:rPr lang="en-US" altLang="en-US"/>
              <a:pPr/>
              <a:t>‹#›</a:t>
            </a:fld>
            <a:endParaRPr lang="en-US" altLang="en-US"/>
          </a:p>
        </p:txBody>
      </p:sp>
    </p:spTree>
    <p:extLst>
      <p:ext uri="{BB962C8B-B14F-4D97-AF65-F5344CB8AC3E}">
        <p14:creationId xmlns:p14="http://schemas.microsoft.com/office/powerpoint/2010/main" val="37730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7067" y="1652588"/>
            <a:ext cx="5755217"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652588"/>
            <a:ext cx="5755216"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205317" y="6248400"/>
            <a:ext cx="2540000" cy="457200"/>
          </a:xfrm>
          <a:prstGeom prst="rect">
            <a:avLst/>
          </a:prstGeom>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xfrm>
            <a:off x="4210051" y="6248400"/>
            <a:ext cx="3858683" cy="457200"/>
          </a:xfrm>
          <a:prstGeom prst="rect">
            <a:avLst/>
          </a:prstGeom>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xfrm>
            <a:off x="9427633" y="6221413"/>
            <a:ext cx="2540000" cy="457200"/>
          </a:xfrm>
          <a:prstGeom prst="rect">
            <a:avLst/>
          </a:prstGeom>
          <a:ln/>
        </p:spPr>
        <p:txBody>
          <a:bodyPr/>
          <a:lstStyle>
            <a:lvl1pPr>
              <a:defRPr/>
            </a:lvl1pPr>
          </a:lstStyle>
          <a:p>
            <a:fld id="{405A9955-9A3C-4144-BE2F-26ECBAF2605B}" type="slidenum">
              <a:rPr lang="en-US" altLang="en-US"/>
              <a:pPr/>
              <a:t>‹#›</a:t>
            </a:fld>
            <a:endParaRPr lang="en-US" altLang="en-US"/>
          </a:p>
        </p:txBody>
      </p:sp>
    </p:spTree>
    <p:extLst>
      <p:ext uri="{BB962C8B-B14F-4D97-AF65-F5344CB8AC3E}">
        <p14:creationId xmlns:p14="http://schemas.microsoft.com/office/powerpoint/2010/main" val="338165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05317" y="6248400"/>
            <a:ext cx="2540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4210051" y="6248400"/>
            <a:ext cx="3858683"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9427633" y="6221413"/>
            <a:ext cx="2540000" cy="457200"/>
          </a:xfrm>
          <a:prstGeom prst="rect">
            <a:avLst/>
          </a:prstGeom>
          <a:ln/>
        </p:spPr>
        <p:txBody>
          <a:bodyPr/>
          <a:lstStyle>
            <a:lvl1pPr>
              <a:defRPr/>
            </a:lvl1pPr>
          </a:lstStyle>
          <a:p>
            <a:fld id="{D0ACD82E-D397-45D0-99C2-97C5FFFE2880}" type="slidenum">
              <a:rPr lang="en-US" altLang="en-US"/>
              <a:pPr/>
              <a:t>‹#›</a:t>
            </a:fld>
            <a:endParaRPr lang="en-US" altLang="en-US"/>
          </a:p>
        </p:txBody>
      </p:sp>
    </p:spTree>
    <p:extLst>
      <p:ext uri="{BB962C8B-B14F-4D97-AF65-F5344CB8AC3E}">
        <p14:creationId xmlns:p14="http://schemas.microsoft.com/office/powerpoint/2010/main" val="57410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4: Population </a:t>
            </a:r>
            <a:r>
              <a:rPr lang="en-US" dirty="0"/>
              <a:t>and Food</a:t>
            </a:r>
          </a:p>
        </p:txBody>
      </p:sp>
      <p:sp>
        <p:nvSpPr>
          <p:cNvPr id="5" name="Text Placeholder 4"/>
          <p:cNvSpPr>
            <a:spLocks noGrp="1"/>
          </p:cNvSpPr>
          <p:nvPr>
            <p:ph type="body" sz="quarter" idx="11"/>
          </p:nvPr>
        </p:nvSpPr>
        <p:spPr>
          <a:xfrm>
            <a:off x="0" y="5686619"/>
            <a:ext cx="4800600" cy="777875"/>
          </a:xfrm>
        </p:spPr>
        <p:txBody>
          <a:bodyPr/>
          <a:lstStyle/>
          <a:p>
            <a:pPr algn="ctr"/>
            <a:r>
              <a:rPr lang="en-US" dirty="0"/>
              <a:t>Woman farming in </a:t>
            </a:r>
            <a:r>
              <a:rPr lang="en-US" dirty="0" smtClean="0"/>
              <a:t>Mauritius.</a:t>
            </a:r>
            <a:endParaRPr lang="en-US" dirty="0"/>
          </a:p>
        </p:txBody>
      </p:sp>
      <p:sp>
        <p:nvSpPr>
          <p:cNvPr id="7" name="Content Placeholder 6"/>
          <p:cNvSpPr>
            <a:spLocks noGrp="1"/>
          </p:cNvSpPr>
          <p:nvPr>
            <p:ph sz="quarter" idx="13"/>
          </p:nvPr>
        </p:nvSpPr>
        <p:spPr>
          <a:xfrm>
            <a:off x="8001000" y="1514609"/>
            <a:ext cx="3886200" cy="2759075"/>
          </a:xfrm>
        </p:spPr>
        <p:txBody>
          <a:bodyPr/>
          <a:lstStyle/>
          <a:p>
            <a:r>
              <a:rPr lang="en-US" dirty="0"/>
              <a:t>Consider how population connects with one of the most important resources, food.</a:t>
            </a:r>
          </a:p>
        </p:txBody>
      </p:sp>
      <p:pic>
        <p:nvPicPr>
          <p:cNvPr id="1026" name="Picture 2" descr="L:\Higher Education Editorial\Kaveney\Short, Human Geography, 2e\Supplements\Figure JPEGs\Chapter 04\Chapter 04 Ope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28" y="1143001"/>
            <a:ext cx="6797127" cy="45436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02880" y="4465320"/>
            <a:ext cx="3886200" cy="400110"/>
          </a:xfrm>
          <a:prstGeom prst="rect">
            <a:avLst/>
          </a:prstGeom>
          <a:noFill/>
        </p:spPr>
        <p:txBody>
          <a:bodyPr wrap="square" rtlCol="0">
            <a:spAutoFit/>
          </a:bodyPr>
          <a:lstStyle/>
          <a:p>
            <a:r>
              <a:rPr lang="en-US" sz="2000" b="1" dirty="0" smtClean="0"/>
              <a:t>Expanded by Joe Naumann, UMSL</a:t>
            </a:r>
            <a:endParaRPr lang="en-US" sz="2000" b="1" dirty="0"/>
          </a:p>
        </p:txBody>
      </p:sp>
    </p:spTree>
    <p:extLst>
      <p:ext uri="{BB962C8B-B14F-4D97-AF65-F5344CB8AC3E}">
        <p14:creationId xmlns:p14="http://schemas.microsoft.com/office/powerpoint/2010/main" val="76227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1028700"/>
            <a:ext cx="12192000" cy="5276850"/>
          </a:xfrm>
        </p:spPr>
        <p:txBody>
          <a:bodyPr>
            <a:normAutofit/>
          </a:bodyPr>
          <a:lstStyle/>
          <a:p>
            <a:r>
              <a:rPr lang="en-US" dirty="0" smtClean="0"/>
              <a:t>As urban areas expand around the world, they usually remove land from agricultural production.</a:t>
            </a:r>
          </a:p>
          <a:p>
            <a:r>
              <a:rPr lang="en-US" dirty="0" smtClean="0"/>
              <a:t>Poor land management plus climatic factors</a:t>
            </a:r>
          </a:p>
          <a:p>
            <a:pPr lvl="1"/>
            <a:r>
              <a:rPr lang="en-US" dirty="0" smtClean="0"/>
              <a:t>Desertification of semiarid grasslands</a:t>
            </a:r>
          </a:p>
          <a:p>
            <a:pPr lvl="1"/>
            <a:r>
              <a:rPr lang="en-US" dirty="0" err="1" smtClean="0"/>
              <a:t>Grassification</a:t>
            </a:r>
            <a:r>
              <a:rPr lang="en-US" dirty="0" smtClean="0"/>
              <a:t> of tropical rain forests</a:t>
            </a:r>
          </a:p>
          <a:p>
            <a:pPr lvl="1"/>
            <a:r>
              <a:rPr lang="en-US" dirty="0" smtClean="0"/>
              <a:t>Salinization of irrigated lands</a:t>
            </a:r>
          </a:p>
          <a:p>
            <a:pPr lvl="1"/>
            <a:r>
              <a:rPr lang="en-US" dirty="0" smtClean="0"/>
              <a:t>Loss of topsoil by wind and water erosion</a:t>
            </a:r>
          </a:p>
          <a:p>
            <a:r>
              <a:rPr lang="en-US" dirty="0" smtClean="0"/>
              <a:t>Acidification of oceans (from increased levels of CO</a:t>
            </a:r>
            <a:r>
              <a:rPr lang="en-US" baseline="-25000" dirty="0" smtClean="0"/>
              <a:t>2</a:t>
            </a:r>
            <a:r>
              <a:rPr lang="en-US" dirty="0" smtClean="0"/>
              <a:t> in ocean)</a:t>
            </a:r>
          </a:p>
          <a:p>
            <a:pPr lvl="1"/>
            <a:r>
              <a:rPr lang="en-US" dirty="0" smtClean="0"/>
              <a:t>Bleaching of coral reefs &amp; what kind of effect might it have on the phytoplankton (the base of the ocean food chain)</a:t>
            </a:r>
          </a:p>
          <a:p>
            <a:pPr marL="0" indent="0">
              <a:buNone/>
            </a:pPr>
            <a:endParaRPr lang="en-US" dirty="0"/>
          </a:p>
        </p:txBody>
      </p:sp>
      <p:sp>
        <p:nvSpPr>
          <p:cNvPr id="6" name="Title 5"/>
          <p:cNvSpPr>
            <a:spLocks noGrp="1"/>
          </p:cNvSpPr>
          <p:nvPr>
            <p:ph type="title"/>
          </p:nvPr>
        </p:nvSpPr>
        <p:spPr>
          <a:xfrm>
            <a:off x="304800" y="250825"/>
            <a:ext cx="11582400" cy="777875"/>
          </a:xfrm>
        </p:spPr>
        <p:txBody>
          <a:bodyPr/>
          <a:lstStyle/>
          <a:p>
            <a:r>
              <a:rPr lang="en-US" dirty="0" smtClean="0"/>
              <a:t>Negative factors to consider</a:t>
            </a:r>
            <a:endParaRPr lang="en-US" dirty="0"/>
          </a:p>
        </p:txBody>
      </p:sp>
    </p:spTree>
    <p:extLst>
      <p:ext uri="{BB962C8B-B14F-4D97-AF65-F5344CB8AC3E}">
        <p14:creationId xmlns:p14="http://schemas.microsoft.com/office/powerpoint/2010/main" val="3607927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65126"/>
            <a:ext cx="4400550" cy="777875"/>
          </a:xfrm>
        </p:spPr>
        <p:txBody>
          <a:bodyPr/>
          <a:lstStyle/>
          <a:p>
            <a:r>
              <a:rPr lang="en-US" dirty="0"/>
              <a:t>Overfishing</a:t>
            </a:r>
          </a:p>
        </p:txBody>
      </p:sp>
      <p:sp>
        <p:nvSpPr>
          <p:cNvPr id="7" name="Content Placeholder 6"/>
          <p:cNvSpPr>
            <a:spLocks noGrp="1"/>
          </p:cNvSpPr>
          <p:nvPr>
            <p:ph sz="quarter" idx="11"/>
          </p:nvPr>
        </p:nvSpPr>
        <p:spPr>
          <a:noFill/>
        </p:spPr>
        <p:txBody>
          <a:bodyPr>
            <a:normAutofit/>
          </a:bodyPr>
          <a:lstStyle/>
          <a:p>
            <a:r>
              <a:rPr lang="en-US" dirty="0"/>
              <a:t>Oceans as food source</a:t>
            </a:r>
          </a:p>
          <a:p>
            <a:pPr lvl="1"/>
            <a:r>
              <a:rPr lang="en-US" dirty="0"/>
              <a:t>Industrial-style fishing is endangering supply</a:t>
            </a:r>
          </a:p>
          <a:p>
            <a:r>
              <a:rPr lang="en-US" b="1" dirty="0"/>
              <a:t>Overfishing</a:t>
            </a:r>
            <a:endParaRPr lang="en-US" dirty="0"/>
          </a:p>
          <a:p>
            <a:pPr lvl="1"/>
            <a:r>
              <a:rPr lang="en-US" dirty="0"/>
              <a:t>Wild fish supply peaked in 1980s</a:t>
            </a:r>
          </a:p>
          <a:p>
            <a:pPr lvl="1"/>
            <a:r>
              <a:rPr lang="en-US" dirty="0"/>
              <a:t>Global fisheries decline</a:t>
            </a:r>
          </a:p>
          <a:p>
            <a:pPr lvl="1"/>
            <a:r>
              <a:rPr lang="en-US" dirty="0"/>
              <a:t>Species extinction</a:t>
            </a:r>
          </a:p>
          <a:p>
            <a:r>
              <a:rPr lang="en-US" dirty="0"/>
              <a:t>Growth of fish farming to replace wild losses</a:t>
            </a:r>
          </a:p>
          <a:p>
            <a:endParaRPr lang="en-US" dirty="0"/>
          </a:p>
        </p:txBody>
      </p:sp>
      <p:sp>
        <p:nvSpPr>
          <p:cNvPr id="9" name="Text Placeholder 8"/>
          <p:cNvSpPr>
            <a:spLocks noGrp="1"/>
          </p:cNvSpPr>
          <p:nvPr>
            <p:ph type="body" sz="quarter" idx="13"/>
          </p:nvPr>
        </p:nvSpPr>
        <p:spPr>
          <a:xfrm>
            <a:off x="6641284" y="6248400"/>
            <a:ext cx="5398316" cy="609600"/>
          </a:xfrm>
          <a:noFill/>
        </p:spPr>
        <p:txBody>
          <a:bodyPr/>
          <a:lstStyle/>
          <a:p>
            <a:r>
              <a:rPr lang="en-US" dirty="0">
                <a:solidFill>
                  <a:schemeClr val="bg1"/>
                </a:solidFill>
              </a:rPr>
              <a:t>Fisheries exploitation, 1950 and 2005.</a:t>
            </a:r>
          </a:p>
        </p:txBody>
      </p:sp>
      <p:pic>
        <p:nvPicPr>
          <p:cNvPr id="5122" name="Picture 2" descr="L:\Higher Education Editorial\Kaveney\Short, Human Geography, 2e\Supplements\Figure JPEGs\Chapter 04\Box 4.1 Fig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284" y="-12280"/>
            <a:ext cx="5398315" cy="6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33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Hunger, Famine, and Food Insecurity</a:t>
            </a:r>
          </a:p>
        </p:txBody>
      </p:sp>
      <p:sp>
        <p:nvSpPr>
          <p:cNvPr id="5" name="Content Placeholder 4"/>
          <p:cNvSpPr>
            <a:spLocks noGrp="1"/>
          </p:cNvSpPr>
          <p:nvPr>
            <p:ph sz="quarter" idx="11"/>
          </p:nvPr>
        </p:nvSpPr>
        <p:spPr>
          <a:xfrm>
            <a:off x="0" y="1134611"/>
            <a:ext cx="5802386" cy="5029200"/>
          </a:xfrm>
        </p:spPr>
        <p:txBody>
          <a:bodyPr>
            <a:normAutofit fontScale="92500"/>
          </a:bodyPr>
          <a:lstStyle/>
          <a:p>
            <a:r>
              <a:rPr lang="en-US" b="1" dirty="0"/>
              <a:t>Food security</a:t>
            </a:r>
          </a:p>
          <a:p>
            <a:pPr lvl="1"/>
            <a:r>
              <a:rPr lang="en-US" dirty="0"/>
              <a:t>Relatively easy access to safe and nutritious food</a:t>
            </a:r>
          </a:p>
          <a:p>
            <a:pPr lvl="1"/>
            <a:r>
              <a:rPr lang="en-US" dirty="0"/>
              <a:t>Food insecure can be permanent or transitory</a:t>
            </a:r>
          </a:p>
          <a:p>
            <a:pPr lvl="1"/>
            <a:r>
              <a:rPr lang="en-US" dirty="0"/>
              <a:t>Susceptibility to disease</a:t>
            </a:r>
          </a:p>
          <a:p>
            <a:r>
              <a:rPr lang="en-US" b="1" dirty="0"/>
              <a:t>Famine</a:t>
            </a:r>
          </a:p>
          <a:p>
            <a:pPr lvl="1"/>
            <a:r>
              <a:rPr lang="en-US" dirty="0"/>
              <a:t>Three causes: redirection of food; destruction of capacity to produce; and total neglect of starving </a:t>
            </a:r>
          </a:p>
          <a:p>
            <a:pPr lvl="1"/>
            <a:r>
              <a:rPr lang="en-US" dirty="0"/>
              <a:t>Political factors of the </a:t>
            </a:r>
            <a:r>
              <a:rPr lang="en-US" b="1" dirty="0"/>
              <a:t>Potato Blight</a:t>
            </a:r>
          </a:p>
        </p:txBody>
      </p:sp>
      <p:sp>
        <p:nvSpPr>
          <p:cNvPr id="7" name="Text Placeholder 6"/>
          <p:cNvSpPr>
            <a:spLocks noGrp="1"/>
          </p:cNvSpPr>
          <p:nvPr>
            <p:ph type="body" sz="quarter" idx="13"/>
          </p:nvPr>
        </p:nvSpPr>
        <p:spPr>
          <a:xfrm>
            <a:off x="6096000" y="5292402"/>
            <a:ext cx="6060347" cy="1371600"/>
          </a:xfrm>
        </p:spPr>
        <p:txBody>
          <a:bodyPr/>
          <a:lstStyle/>
          <a:p>
            <a:r>
              <a:rPr lang="en-US" dirty="0"/>
              <a:t>Global Hunger Index. Shows the distribution of global hunger, notice the concentrations.</a:t>
            </a:r>
          </a:p>
        </p:txBody>
      </p:sp>
      <p:pic>
        <p:nvPicPr>
          <p:cNvPr id="6147" name="Picture 3" descr="L:\Higher Education Editorial\Kaveney\Short, Human Geography, 2e\Supplements\Figure JPEGs\Chapter 04\Figure 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8231" y="1427103"/>
            <a:ext cx="6315883" cy="342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7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93676"/>
            <a:ext cx="11582400" cy="777875"/>
          </a:xfrm>
        </p:spPr>
        <p:txBody>
          <a:bodyPr/>
          <a:lstStyle/>
          <a:p>
            <a:r>
              <a:rPr lang="en-US" dirty="0"/>
              <a:t>Food Deserts</a:t>
            </a:r>
          </a:p>
        </p:txBody>
      </p:sp>
      <p:sp>
        <p:nvSpPr>
          <p:cNvPr id="7" name="Content Placeholder 6"/>
          <p:cNvSpPr>
            <a:spLocks noGrp="1"/>
          </p:cNvSpPr>
          <p:nvPr>
            <p:ph sz="quarter" idx="11"/>
          </p:nvPr>
        </p:nvSpPr>
        <p:spPr>
          <a:xfrm>
            <a:off x="0" y="2933700"/>
            <a:ext cx="12192000" cy="5886449"/>
          </a:xfrm>
          <a:noFill/>
        </p:spPr>
        <p:txBody>
          <a:bodyPr>
            <a:normAutofit/>
          </a:bodyPr>
          <a:lstStyle/>
          <a:p>
            <a:r>
              <a:rPr lang="en-US" dirty="0"/>
              <a:t>Variation in access</a:t>
            </a:r>
          </a:p>
          <a:p>
            <a:pPr lvl="1"/>
            <a:r>
              <a:rPr lang="en-US" b="1" dirty="0"/>
              <a:t>Food deserts</a:t>
            </a:r>
            <a:r>
              <a:rPr lang="en-US" dirty="0"/>
              <a:t> have very limited access to cheap, nutritious food</a:t>
            </a:r>
          </a:p>
          <a:p>
            <a:r>
              <a:rPr lang="en-US" dirty="0"/>
              <a:t>Prevalence in low to median income areas and African American neighborhoods</a:t>
            </a:r>
          </a:p>
          <a:p>
            <a:r>
              <a:rPr lang="en-US" dirty="0"/>
              <a:t>Correlates with lower rates of fresh food consumption and higher obesity rates</a:t>
            </a:r>
          </a:p>
          <a:p>
            <a:endParaRPr lang="en-US" dirty="0"/>
          </a:p>
        </p:txBody>
      </p:sp>
      <p:sp>
        <p:nvSpPr>
          <p:cNvPr id="2" name="TextBox 1"/>
          <p:cNvSpPr txBox="1"/>
          <p:nvPr/>
        </p:nvSpPr>
        <p:spPr>
          <a:xfrm>
            <a:off x="0" y="971551"/>
            <a:ext cx="12192000" cy="1569660"/>
          </a:xfrm>
          <a:prstGeom prst="rect">
            <a:avLst/>
          </a:prstGeom>
          <a:noFill/>
        </p:spPr>
        <p:txBody>
          <a:bodyPr wrap="square" rtlCol="0">
            <a:spAutoFit/>
          </a:bodyPr>
          <a:lstStyle/>
          <a:p>
            <a:r>
              <a:rPr lang="en-US" sz="2400" b="1" dirty="0" smtClean="0"/>
              <a:t>Producing enough food to feed all the people in the world does not mean that everyone will get a sufficient diet. In the US, obesity is a major health problem while in many developing nations, people are starving. Also, in spite of the abundance of </a:t>
            </a:r>
            <a:r>
              <a:rPr lang="en-US" sz="2400" b="1" dirty="0" err="1" smtClean="0"/>
              <a:t>ood</a:t>
            </a:r>
            <a:r>
              <a:rPr lang="en-US" sz="2400" b="1" dirty="0" smtClean="0"/>
              <a:t> produced in the US, there are people suffering from hunger.</a:t>
            </a:r>
            <a:endParaRPr lang="en-US" sz="2400" b="1" dirty="0"/>
          </a:p>
        </p:txBody>
      </p:sp>
    </p:spTree>
    <p:extLst>
      <p:ext uri="{BB962C8B-B14F-4D97-AF65-F5344CB8AC3E}">
        <p14:creationId xmlns:p14="http://schemas.microsoft.com/office/powerpoint/2010/main" val="232353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126"/>
            <a:ext cx="8888447" cy="777875"/>
          </a:xfrm>
        </p:spPr>
        <p:txBody>
          <a:bodyPr/>
          <a:lstStyle/>
          <a:p>
            <a:r>
              <a:rPr lang="en-US" dirty="0"/>
              <a:t>Limits to Food Supply</a:t>
            </a:r>
          </a:p>
        </p:txBody>
      </p:sp>
      <p:sp>
        <p:nvSpPr>
          <p:cNvPr id="5" name="Content Placeholder 4"/>
          <p:cNvSpPr>
            <a:spLocks noGrp="1"/>
          </p:cNvSpPr>
          <p:nvPr>
            <p:ph sz="quarter" idx="11"/>
          </p:nvPr>
        </p:nvSpPr>
        <p:spPr>
          <a:xfrm>
            <a:off x="304800" y="1143000"/>
            <a:ext cx="8724900" cy="5029200"/>
          </a:xfrm>
        </p:spPr>
        <p:txBody>
          <a:bodyPr>
            <a:normAutofit/>
          </a:bodyPr>
          <a:lstStyle/>
          <a:p>
            <a:r>
              <a:rPr lang="en-US" dirty="0"/>
              <a:t>Precarious balance</a:t>
            </a:r>
          </a:p>
          <a:p>
            <a:pPr lvl="1"/>
            <a:r>
              <a:rPr lang="en-US" dirty="0"/>
              <a:t>Gains to be made, but systemic problems</a:t>
            </a:r>
          </a:p>
          <a:p>
            <a:r>
              <a:rPr lang="en-US" dirty="0"/>
              <a:t>Declining land and water availability</a:t>
            </a:r>
          </a:p>
          <a:p>
            <a:pPr lvl="1"/>
            <a:r>
              <a:rPr lang="en-US" b="1" dirty="0"/>
              <a:t>Land deficit </a:t>
            </a:r>
            <a:r>
              <a:rPr lang="en-US" dirty="0"/>
              <a:t>with increasing population</a:t>
            </a:r>
            <a:endParaRPr lang="en-US" b="1" dirty="0"/>
          </a:p>
          <a:p>
            <a:pPr lvl="1"/>
            <a:r>
              <a:rPr lang="en-US" dirty="0"/>
              <a:t>Loss of irrigated land to </a:t>
            </a:r>
            <a:r>
              <a:rPr lang="en-US" b="1" dirty="0"/>
              <a:t>salinization </a:t>
            </a:r>
            <a:r>
              <a:rPr lang="en-US" dirty="0"/>
              <a:t>and erosion</a:t>
            </a:r>
          </a:p>
          <a:p>
            <a:r>
              <a:rPr lang="en-US" dirty="0"/>
              <a:t>Future trends</a:t>
            </a:r>
          </a:p>
          <a:p>
            <a:pPr lvl="1"/>
            <a:r>
              <a:rPr lang="en-US" dirty="0"/>
              <a:t>Declining insecurity or increasing costs</a:t>
            </a:r>
          </a:p>
        </p:txBody>
      </p:sp>
      <p:sp>
        <p:nvSpPr>
          <p:cNvPr id="7" name="Text Placeholder 6"/>
          <p:cNvSpPr>
            <a:spLocks noGrp="1"/>
          </p:cNvSpPr>
          <p:nvPr>
            <p:ph type="body" sz="quarter" idx="13"/>
          </p:nvPr>
        </p:nvSpPr>
        <p:spPr>
          <a:xfrm>
            <a:off x="8787810" y="5482992"/>
            <a:ext cx="4089990" cy="903913"/>
          </a:xfrm>
        </p:spPr>
        <p:txBody>
          <a:bodyPr/>
          <a:lstStyle/>
          <a:p>
            <a:r>
              <a:rPr lang="en-US" dirty="0"/>
              <a:t>Irrigation in Midwest United States. </a:t>
            </a:r>
          </a:p>
        </p:txBody>
      </p:sp>
      <p:pic>
        <p:nvPicPr>
          <p:cNvPr id="7170" name="Picture 2" descr="L:\Higher Education Editorial\Kaveney\Short, Human Geography, 2e\Supplements\Figure JPEGs\Chapter 04\Figure 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811" y="365126"/>
            <a:ext cx="3404190" cy="507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2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pc="-70" dirty="0"/>
              <a:t>Questioning the Food Production System</a:t>
            </a:r>
          </a:p>
        </p:txBody>
      </p:sp>
      <p:sp>
        <p:nvSpPr>
          <p:cNvPr id="5" name="Content Placeholder 4"/>
          <p:cNvSpPr>
            <a:spLocks noGrp="1"/>
          </p:cNvSpPr>
          <p:nvPr>
            <p:ph sz="quarter" idx="11"/>
          </p:nvPr>
        </p:nvSpPr>
        <p:spPr>
          <a:xfrm>
            <a:off x="0" y="1295400"/>
            <a:ext cx="4343400" cy="5029200"/>
          </a:xfrm>
        </p:spPr>
        <p:txBody>
          <a:bodyPr>
            <a:normAutofit fontScale="92500" lnSpcReduction="10000"/>
          </a:bodyPr>
          <a:lstStyle/>
          <a:p>
            <a:r>
              <a:rPr lang="en-US" b="1" dirty="0"/>
              <a:t>Industrialized agricultural system</a:t>
            </a:r>
            <a:endParaRPr lang="en-US" dirty="0"/>
          </a:p>
          <a:p>
            <a:pPr lvl="1"/>
            <a:r>
              <a:rPr lang="en-US" dirty="0"/>
              <a:t>Produce large quantities</a:t>
            </a:r>
          </a:p>
          <a:p>
            <a:pPr lvl="1"/>
            <a:r>
              <a:rPr lang="en-US" dirty="0"/>
              <a:t>Questions of quality and nutritional content</a:t>
            </a:r>
          </a:p>
          <a:p>
            <a:r>
              <a:rPr lang="en-US" dirty="0"/>
              <a:t>Obesity epidemic</a:t>
            </a:r>
          </a:p>
          <a:p>
            <a:pPr lvl="1"/>
            <a:r>
              <a:rPr lang="en-US" dirty="0"/>
              <a:t>Rise of </a:t>
            </a:r>
            <a:r>
              <a:rPr lang="en-US" b="1" dirty="0" smtClean="0"/>
              <a:t>processed </a:t>
            </a:r>
            <a:r>
              <a:rPr lang="en-US" b="1" dirty="0"/>
              <a:t>food </a:t>
            </a:r>
            <a:r>
              <a:rPr lang="en-US" dirty="0"/>
              <a:t>and </a:t>
            </a:r>
            <a:r>
              <a:rPr lang="en-US" b="1" dirty="0"/>
              <a:t>overweight </a:t>
            </a:r>
            <a:r>
              <a:rPr lang="en-US" dirty="0"/>
              <a:t>adults</a:t>
            </a:r>
          </a:p>
          <a:p>
            <a:pPr lvl="1"/>
            <a:r>
              <a:rPr lang="en-US" b="1" dirty="0"/>
              <a:t>Obesity </a:t>
            </a:r>
            <a:r>
              <a:rPr lang="en-US" dirty="0"/>
              <a:t>defined by </a:t>
            </a:r>
            <a:r>
              <a:rPr lang="en-US" b="1" dirty="0"/>
              <a:t>body mass index (BMI)</a:t>
            </a:r>
          </a:p>
          <a:p>
            <a:pPr lvl="1"/>
            <a:r>
              <a:rPr lang="en-US" dirty="0"/>
              <a:t>High levels in affluent and middle-income countries</a:t>
            </a:r>
          </a:p>
        </p:txBody>
      </p:sp>
      <p:sp>
        <p:nvSpPr>
          <p:cNvPr id="7" name="Text Placeholder 6"/>
          <p:cNvSpPr>
            <a:spLocks noGrp="1"/>
          </p:cNvSpPr>
          <p:nvPr>
            <p:ph type="body" sz="quarter" idx="13"/>
          </p:nvPr>
        </p:nvSpPr>
        <p:spPr>
          <a:xfrm>
            <a:off x="4991100" y="5486399"/>
            <a:ext cx="7200900" cy="1107521"/>
          </a:xfrm>
        </p:spPr>
        <p:txBody>
          <a:bodyPr/>
          <a:lstStyle/>
          <a:p>
            <a:r>
              <a:rPr lang="en-US" dirty="0"/>
              <a:t>Geographic distribution of obesity for women. Map is similar for men.</a:t>
            </a:r>
          </a:p>
        </p:txBody>
      </p:sp>
      <p:pic>
        <p:nvPicPr>
          <p:cNvPr id="8194" name="Picture 2" descr="L:\Higher Education Editorial\Kaveney\Short, Human Geography, 2e\Supplements\Figure JPEGs\Chapter 04\Figure 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197812"/>
            <a:ext cx="7848600" cy="398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6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pc="-70" dirty="0"/>
              <a:t>Questioning the Food Production System</a:t>
            </a:r>
          </a:p>
        </p:txBody>
      </p:sp>
      <p:sp>
        <p:nvSpPr>
          <p:cNvPr id="5" name="Content Placeholder 4"/>
          <p:cNvSpPr>
            <a:spLocks noGrp="1"/>
          </p:cNvSpPr>
          <p:nvPr>
            <p:ph sz="quarter" idx="11"/>
          </p:nvPr>
        </p:nvSpPr>
        <p:spPr>
          <a:xfrm>
            <a:off x="0" y="1552575"/>
            <a:ext cx="7639050" cy="5029200"/>
          </a:xfrm>
        </p:spPr>
        <p:txBody>
          <a:bodyPr>
            <a:normAutofit lnSpcReduction="10000"/>
          </a:bodyPr>
          <a:lstStyle/>
          <a:p>
            <a:r>
              <a:rPr lang="en-US" dirty="0"/>
              <a:t>Roots of obesity</a:t>
            </a:r>
          </a:p>
          <a:p>
            <a:pPr lvl="1"/>
            <a:r>
              <a:rPr lang="en-US" dirty="0"/>
              <a:t>More than just an individual choice</a:t>
            </a:r>
          </a:p>
          <a:p>
            <a:pPr lvl="1"/>
            <a:r>
              <a:rPr lang="en-US" b="1" dirty="0"/>
              <a:t>Obesogenic </a:t>
            </a:r>
            <a:r>
              <a:rPr lang="en-US" dirty="0"/>
              <a:t>spaces create higher risk</a:t>
            </a:r>
          </a:p>
          <a:p>
            <a:r>
              <a:rPr lang="en-US" dirty="0"/>
              <a:t>Food movements and nutrition concerns</a:t>
            </a:r>
          </a:p>
          <a:p>
            <a:pPr lvl="1"/>
            <a:r>
              <a:rPr lang="en-US" dirty="0"/>
              <a:t>Heavy use of corn syrup</a:t>
            </a:r>
          </a:p>
          <a:p>
            <a:pPr lvl="1"/>
            <a:r>
              <a:rPr lang="en-US" dirty="0"/>
              <a:t>Heavy chemical usage with rise of </a:t>
            </a:r>
            <a:r>
              <a:rPr lang="en-US" b="1" dirty="0"/>
              <a:t>corporate industrialized food production </a:t>
            </a:r>
            <a:r>
              <a:rPr lang="en-US" b="1" dirty="0" smtClean="0"/>
              <a:t>system</a:t>
            </a:r>
          </a:p>
          <a:p>
            <a:pPr lvl="1"/>
            <a:r>
              <a:rPr lang="en-US" dirty="0" smtClean="0"/>
              <a:t>Overuse of salt in processed foods</a:t>
            </a:r>
          </a:p>
          <a:p>
            <a:pPr lvl="1"/>
            <a:r>
              <a:rPr lang="en-US" dirty="0" smtClean="0"/>
              <a:t>Low levels of protein in foods marketed toward children</a:t>
            </a:r>
            <a:endParaRPr lang="en-US" dirty="0"/>
          </a:p>
          <a:p>
            <a:pPr lvl="1"/>
            <a:endParaRPr lang="en-US" dirty="0"/>
          </a:p>
        </p:txBody>
      </p:sp>
      <p:sp>
        <p:nvSpPr>
          <p:cNvPr id="7" name="Text Placeholder 6"/>
          <p:cNvSpPr>
            <a:spLocks noGrp="1"/>
          </p:cNvSpPr>
          <p:nvPr>
            <p:ph type="body" sz="quarter" idx="13"/>
          </p:nvPr>
        </p:nvSpPr>
        <p:spPr>
          <a:xfrm>
            <a:off x="7772400" y="4067175"/>
            <a:ext cx="4343400" cy="1371600"/>
          </a:xfrm>
        </p:spPr>
        <p:txBody>
          <a:bodyPr/>
          <a:lstStyle/>
          <a:p>
            <a:r>
              <a:rPr lang="en-US" dirty="0"/>
              <a:t>Geographic distribution of obesity for women. Map is similar for men.</a:t>
            </a:r>
          </a:p>
        </p:txBody>
      </p:sp>
      <p:pic>
        <p:nvPicPr>
          <p:cNvPr id="8" name="Picture 2" descr="L:\Higher Education Editorial\Kaveney\Short, Human Geography, 2e\Supplements\Figure JPEGs\Chapter 04\Figure 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411224"/>
            <a:ext cx="4419600" cy="224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72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7250" y="450899"/>
            <a:ext cx="8686800" cy="777875"/>
          </a:xfrm>
        </p:spPr>
        <p:txBody>
          <a:bodyPr/>
          <a:lstStyle/>
          <a:p>
            <a:r>
              <a:rPr lang="en-US" dirty="0"/>
              <a:t>Overpopulation Reexamined</a:t>
            </a:r>
          </a:p>
        </p:txBody>
      </p:sp>
      <p:sp>
        <p:nvSpPr>
          <p:cNvPr id="7" name="Content Placeholder 6"/>
          <p:cNvSpPr>
            <a:spLocks noGrp="1"/>
          </p:cNvSpPr>
          <p:nvPr>
            <p:ph sz="quarter" idx="11"/>
          </p:nvPr>
        </p:nvSpPr>
        <p:spPr>
          <a:xfrm>
            <a:off x="152400" y="1228774"/>
            <a:ext cx="6191250" cy="5172026"/>
          </a:xfrm>
          <a:noFill/>
        </p:spPr>
        <p:txBody>
          <a:bodyPr>
            <a:normAutofit/>
          </a:bodyPr>
          <a:lstStyle/>
          <a:p>
            <a:r>
              <a:rPr lang="en-US" dirty="0"/>
              <a:t>Paul </a:t>
            </a:r>
            <a:r>
              <a:rPr lang="en-US" dirty="0" smtClean="0"/>
              <a:t>Ehrlich’s </a:t>
            </a:r>
            <a:r>
              <a:rPr lang="en-US" i="1" dirty="0"/>
              <a:t>The Population Bomb</a:t>
            </a:r>
            <a:endParaRPr lang="en-US" dirty="0"/>
          </a:p>
          <a:p>
            <a:pPr lvl="1"/>
            <a:r>
              <a:rPr lang="en-US" b="1" dirty="0"/>
              <a:t>Overpopulation </a:t>
            </a:r>
            <a:r>
              <a:rPr lang="en-US" dirty="0"/>
              <a:t>and belief in population controls</a:t>
            </a:r>
          </a:p>
          <a:p>
            <a:r>
              <a:rPr lang="en-US" dirty="0"/>
              <a:t>Critiques</a:t>
            </a:r>
          </a:p>
          <a:p>
            <a:pPr lvl="1"/>
            <a:r>
              <a:rPr lang="en-US" dirty="0"/>
              <a:t>More than population </a:t>
            </a:r>
          </a:p>
          <a:p>
            <a:pPr lvl="1"/>
            <a:r>
              <a:rPr lang="en-US" dirty="0"/>
              <a:t>Too many people in affluent countries with high ecological impact</a:t>
            </a:r>
          </a:p>
          <a:p>
            <a:pPr lvl="1"/>
            <a:r>
              <a:rPr lang="en-US" dirty="0"/>
              <a:t>Politics of population control</a:t>
            </a:r>
          </a:p>
          <a:p>
            <a:pPr lvl="1"/>
            <a:r>
              <a:rPr lang="en-US" dirty="0"/>
              <a:t>People are a resource</a:t>
            </a:r>
          </a:p>
        </p:txBody>
      </p:sp>
      <p:pic>
        <p:nvPicPr>
          <p:cNvPr id="2050" name="Picture 2" descr="The Population B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450899"/>
            <a:ext cx="3105150" cy="52477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53250" y="5758934"/>
            <a:ext cx="4934311" cy="369332"/>
          </a:xfrm>
          <a:prstGeom prst="rect">
            <a:avLst/>
          </a:prstGeom>
          <a:noFill/>
        </p:spPr>
        <p:txBody>
          <a:bodyPr wrap="square" rtlCol="0">
            <a:spAutoFit/>
          </a:bodyPr>
          <a:lstStyle/>
          <a:p>
            <a:r>
              <a:rPr lang="en-US" i="1" dirty="0"/>
              <a:t>The Population Bomb</a:t>
            </a:r>
            <a:r>
              <a:rPr lang="en-US" dirty="0"/>
              <a:t>, published in 1968.</a:t>
            </a:r>
            <a:endParaRPr lang="en-US" i="1" dirty="0"/>
          </a:p>
        </p:txBody>
      </p:sp>
    </p:spTree>
    <p:extLst>
      <p:ext uri="{BB962C8B-B14F-4D97-AF65-F5344CB8AC3E}">
        <p14:creationId xmlns:p14="http://schemas.microsoft.com/office/powerpoint/2010/main" val="81648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27D65A-A3B1-41EE-AA30-D4626397A47A}" type="slidenum">
              <a:rPr lang="en-US" altLang="en-US"/>
              <a:pPr/>
              <a:t>18</a:t>
            </a:fld>
            <a:endParaRPr lang="en-US" altLang="en-US"/>
          </a:p>
        </p:txBody>
      </p:sp>
      <p:sp>
        <p:nvSpPr>
          <p:cNvPr id="11267" name="Rectangle 2"/>
          <p:cNvSpPr>
            <a:spLocks noGrp="1" noChangeArrowheads="1"/>
          </p:cNvSpPr>
          <p:nvPr>
            <p:ph type="title"/>
          </p:nvPr>
        </p:nvSpPr>
        <p:spPr/>
        <p:txBody>
          <a:bodyPr/>
          <a:lstStyle/>
          <a:p>
            <a:r>
              <a:rPr lang="en-US" altLang="en-US" smtClean="0"/>
              <a:t>Subsistence and Commercial Agriculture</a:t>
            </a:r>
          </a:p>
        </p:txBody>
      </p:sp>
      <p:sp>
        <p:nvSpPr>
          <p:cNvPr id="11268" name="Rectangle 3"/>
          <p:cNvSpPr>
            <a:spLocks noGrp="1" noChangeArrowheads="1"/>
          </p:cNvSpPr>
          <p:nvPr>
            <p:ph type="body" sz="half" idx="1"/>
          </p:nvPr>
        </p:nvSpPr>
        <p:spPr>
          <a:xfrm>
            <a:off x="304800" y="1230313"/>
            <a:ext cx="5759448" cy="5181600"/>
          </a:xfrm>
        </p:spPr>
        <p:txBody>
          <a:bodyPr>
            <a:normAutofit/>
          </a:bodyPr>
          <a:lstStyle/>
          <a:p>
            <a:r>
              <a:rPr lang="en-US" altLang="en-US" sz="3200" dirty="0"/>
              <a:t>Subsistence Traits</a:t>
            </a:r>
          </a:p>
          <a:p>
            <a:pPr lvl="1"/>
            <a:r>
              <a:rPr lang="en-US" altLang="en-US" sz="2800" dirty="0"/>
              <a:t>Relies mostly on human labor – little animal or machine power</a:t>
            </a:r>
          </a:p>
          <a:p>
            <a:pPr lvl="1"/>
            <a:r>
              <a:rPr lang="en-US" altLang="en-US" sz="2800" dirty="0"/>
              <a:t>Low technology use</a:t>
            </a:r>
          </a:p>
          <a:p>
            <a:pPr lvl="1"/>
            <a:r>
              <a:rPr lang="en-US" altLang="en-US" sz="2800" dirty="0"/>
              <a:t>Smaller average farm size</a:t>
            </a:r>
          </a:p>
          <a:p>
            <a:pPr lvl="1"/>
            <a:r>
              <a:rPr lang="en-US" altLang="en-US" sz="2800" dirty="0"/>
              <a:t>Most food is consumed by farmer</a:t>
            </a:r>
          </a:p>
        </p:txBody>
      </p:sp>
      <p:sp>
        <p:nvSpPr>
          <p:cNvPr id="11269" name="Rectangle 4"/>
          <p:cNvSpPr>
            <a:spLocks noGrp="1" noChangeArrowheads="1"/>
          </p:cNvSpPr>
          <p:nvPr>
            <p:ph type="body" sz="half" idx="2"/>
          </p:nvPr>
        </p:nvSpPr>
        <p:spPr>
          <a:xfrm>
            <a:off x="6354232" y="1230313"/>
            <a:ext cx="5323417" cy="5181600"/>
          </a:xfrm>
        </p:spPr>
        <p:txBody>
          <a:bodyPr>
            <a:normAutofit/>
          </a:bodyPr>
          <a:lstStyle/>
          <a:p>
            <a:r>
              <a:rPr lang="en-US" altLang="en-US" sz="3200" dirty="0"/>
              <a:t>Commercial Traits</a:t>
            </a:r>
          </a:p>
          <a:p>
            <a:pPr lvl="1"/>
            <a:r>
              <a:rPr lang="en-US" altLang="en-US" sz="2800" dirty="0"/>
              <a:t>Relies on capital investment in machinery, chemicals, improved seeds</a:t>
            </a:r>
          </a:p>
          <a:p>
            <a:pPr lvl="1"/>
            <a:r>
              <a:rPr lang="en-US" altLang="en-US" sz="2800" dirty="0"/>
              <a:t>Large average farm size</a:t>
            </a:r>
          </a:p>
          <a:p>
            <a:pPr lvl="1"/>
            <a:r>
              <a:rPr lang="en-US" altLang="en-US" sz="2800" dirty="0"/>
              <a:t>Products sold to agribusiness companies</a:t>
            </a:r>
          </a:p>
          <a:p>
            <a:pPr lvl="1"/>
            <a:r>
              <a:rPr lang="en-US" altLang="en-US" sz="2800" dirty="0"/>
              <a:t>Fewer family owned farms</a:t>
            </a:r>
          </a:p>
        </p:txBody>
      </p:sp>
    </p:spTree>
    <p:extLst>
      <p:ext uri="{BB962C8B-B14F-4D97-AF65-F5344CB8AC3E}">
        <p14:creationId xmlns:p14="http://schemas.microsoft.com/office/powerpoint/2010/main" val="3853606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1"/>
          </p:nvPr>
        </p:nvPicPr>
        <p:blipFill>
          <a:blip r:embed="rId2"/>
          <a:stretch>
            <a:fillRect/>
          </a:stretch>
        </p:blipFill>
        <p:spPr>
          <a:xfrm>
            <a:off x="-30893" y="2049781"/>
            <a:ext cx="12222893" cy="4522470"/>
          </a:xfrm>
          <a:prstGeom prst="rect">
            <a:avLst/>
          </a:prstGeom>
        </p:spPr>
      </p:pic>
      <p:sp>
        <p:nvSpPr>
          <p:cNvPr id="5" name="Title 4"/>
          <p:cNvSpPr>
            <a:spLocks noGrp="1"/>
          </p:cNvSpPr>
          <p:nvPr>
            <p:ph type="title"/>
          </p:nvPr>
        </p:nvSpPr>
        <p:spPr>
          <a:xfrm>
            <a:off x="289353" y="1127126"/>
            <a:ext cx="11582400" cy="777875"/>
          </a:xfrm>
        </p:spPr>
        <p:txBody>
          <a:bodyPr/>
          <a:lstStyle/>
          <a:p>
            <a:r>
              <a:rPr lang="en-US" dirty="0"/>
              <a:t>Subsistence              Commercial</a:t>
            </a:r>
          </a:p>
        </p:txBody>
      </p:sp>
    </p:spTree>
    <p:extLst>
      <p:ext uri="{BB962C8B-B14F-4D97-AF65-F5344CB8AC3E}">
        <p14:creationId xmlns:p14="http://schemas.microsoft.com/office/powerpoint/2010/main" val="154830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fontScale="92500" lnSpcReduction="10000"/>
          </a:bodyPr>
          <a:lstStyle/>
          <a:p>
            <a:pPr lvl="0"/>
            <a:r>
              <a:rPr lang="en-US" dirty="0"/>
              <a:t>Explain the historical context of Malthus’s theory.</a:t>
            </a:r>
          </a:p>
          <a:p>
            <a:pPr lvl="0"/>
            <a:r>
              <a:rPr lang="en-US" dirty="0"/>
              <a:t>Understand </a:t>
            </a:r>
            <a:r>
              <a:rPr lang="en-US" dirty="0" err="1"/>
              <a:t>Boserup’s</a:t>
            </a:r>
            <a:r>
              <a:rPr lang="en-US" dirty="0"/>
              <a:t> contribution.</a:t>
            </a:r>
          </a:p>
          <a:p>
            <a:pPr lvl="0"/>
            <a:r>
              <a:rPr lang="en-US" dirty="0"/>
              <a:t>Summarize the ways that the global food supply has kept up with world population size.</a:t>
            </a:r>
          </a:p>
          <a:p>
            <a:pPr lvl="0"/>
            <a:r>
              <a:rPr lang="en-US" dirty="0"/>
              <a:t>Discuss the lack of access to food, threats to food security, and limits to food production.</a:t>
            </a:r>
          </a:p>
          <a:p>
            <a:pPr lvl="0"/>
            <a:r>
              <a:rPr lang="en-US" dirty="0"/>
              <a:t>Reflect on the corporate industrialized food production system and associated concerns over food quality, health, and the environment.</a:t>
            </a:r>
          </a:p>
          <a:p>
            <a:r>
              <a:rPr lang="en-US" dirty="0"/>
              <a:t>Consider the unevenness of contemporary food production and consumption patterns.</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644C04-4796-4718-A642-C50A10DA2047}" type="slidenum">
              <a:rPr lang="en-US" altLang="en-US"/>
              <a:pPr/>
              <a:t>20</a:t>
            </a:fld>
            <a:endParaRPr lang="en-US" altLang="en-US"/>
          </a:p>
        </p:txBody>
      </p:sp>
      <p:sp>
        <p:nvSpPr>
          <p:cNvPr id="13315" name="Rectangle 2"/>
          <p:cNvSpPr>
            <a:spLocks noGrp="1" noChangeArrowheads="1"/>
          </p:cNvSpPr>
          <p:nvPr>
            <p:ph type="title"/>
          </p:nvPr>
        </p:nvSpPr>
        <p:spPr/>
        <p:txBody>
          <a:bodyPr/>
          <a:lstStyle/>
          <a:p>
            <a:r>
              <a:rPr lang="en-US" altLang="en-US" smtClean="0"/>
              <a:t>Types of Agriculture</a:t>
            </a:r>
          </a:p>
        </p:txBody>
      </p:sp>
      <p:sp>
        <p:nvSpPr>
          <p:cNvPr id="13316" name="Rectangle 3"/>
          <p:cNvSpPr>
            <a:spLocks noGrp="1" noChangeArrowheads="1"/>
          </p:cNvSpPr>
          <p:nvPr>
            <p:ph type="body" idx="1"/>
          </p:nvPr>
        </p:nvSpPr>
        <p:spPr>
          <a:xfrm>
            <a:off x="304800" y="1143000"/>
            <a:ext cx="11887200" cy="5715000"/>
          </a:xfrm>
        </p:spPr>
        <p:txBody>
          <a:bodyPr/>
          <a:lstStyle/>
          <a:p>
            <a:r>
              <a:rPr lang="en-US" altLang="en-US" sz="3300" dirty="0"/>
              <a:t>Defined by five variables</a:t>
            </a:r>
          </a:p>
          <a:p>
            <a:pPr lvl="1"/>
            <a:r>
              <a:rPr lang="en-US" altLang="en-US" sz="2900" dirty="0"/>
              <a:t>Natural environment (sets initial parameters)</a:t>
            </a:r>
          </a:p>
          <a:p>
            <a:pPr lvl="1"/>
            <a:r>
              <a:rPr lang="en-US" altLang="en-US" sz="2900" dirty="0"/>
              <a:t>Crops that are most productive in that environment</a:t>
            </a:r>
          </a:p>
          <a:p>
            <a:pPr lvl="1"/>
            <a:r>
              <a:rPr lang="en-US" altLang="en-US" sz="2900" dirty="0"/>
              <a:t>Degree of technology used</a:t>
            </a:r>
          </a:p>
          <a:p>
            <a:pPr lvl="1"/>
            <a:r>
              <a:rPr lang="en-US" altLang="en-US" sz="2900" dirty="0"/>
              <a:t>Market orientation</a:t>
            </a:r>
          </a:p>
          <a:p>
            <a:pPr lvl="1"/>
            <a:r>
              <a:rPr lang="en-US" altLang="en-US" sz="2900" dirty="0"/>
              <a:t>Raised for human or animal consumption</a:t>
            </a:r>
          </a:p>
          <a:p>
            <a:pPr lvl="2"/>
            <a:r>
              <a:rPr lang="en-US" altLang="en-US" sz="2600" dirty="0"/>
              <a:t>Human</a:t>
            </a:r>
          </a:p>
          <a:p>
            <a:pPr lvl="3"/>
            <a:r>
              <a:rPr lang="en-US" altLang="en-US" dirty="0"/>
              <a:t>Raw material for industry</a:t>
            </a:r>
          </a:p>
          <a:p>
            <a:pPr lvl="3"/>
            <a:r>
              <a:rPr lang="en-US" altLang="en-US" dirty="0"/>
              <a:t>Food</a:t>
            </a:r>
          </a:p>
          <a:p>
            <a:pPr lvl="2"/>
            <a:r>
              <a:rPr lang="en-US" altLang="en-US" sz="2600" dirty="0"/>
              <a:t>Animal – feed </a:t>
            </a:r>
          </a:p>
        </p:txBody>
      </p:sp>
    </p:spTree>
    <p:extLst>
      <p:ext uri="{BB962C8B-B14F-4D97-AF65-F5344CB8AC3E}">
        <p14:creationId xmlns:p14="http://schemas.microsoft.com/office/powerpoint/2010/main" val="66256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85000" lnSpcReduction="20000"/>
          </a:bodyPr>
          <a:lstStyle/>
          <a:p>
            <a:r>
              <a:rPr lang="en-US" dirty="0"/>
              <a:t>The agricultural revolution led to growth of human settlements.</a:t>
            </a:r>
          </a:p>
          <a:p>
            <a:r>
              <a:rPr lang="en-US" dirty="0"/>
              <a:t>Malthus argued that population growth outpaced increase in food supply. Led to development of programs to reduce and control populations.</a:t>
            </a:r>
          </a:p>
          <a:p>
            <a:r>
              <a:rPr lang="en-US" dirty="0"/>
              <a:t>Boserup theorized that increased </a:t>
            </a:r>
            <a:r>
              <a:rPr lang="en-US" dirty="0" smtClean="0"/>
              <a:t>populations </a:t>
            </a:r>
            <a:r>
              <a:rPr lang="en-US" dirty="0"/>
              <a:t>would </a:t>
            </a:r>
            <a:r>
              <a:rPr lang="en-US" dirty="0" smtClean="0"/>
              <a:t>be followed by an increase in food </a:t>
            </a:r>
            <a:r>
              <a:rPr lang="en-US" dirty="0"/>
              <a:t>production technologies that would enable larger populations to survive.</a:t>
            </a:r>
          </a:p>
          <a:p>
            <a:r>
              <a:rPr lang="en-US" dirty="0"/>
              <a:t>Some researchers suggest </a:t>
            </a:r>
            <a:r>
              <a:rPr lang="en-US" dirty="0" smtClean="0"/>
              <a:t>it’s </a:t>
            </a:r>
            <a:r>
              <a:rPr lang="en-US" dirty="0"/>
              <a:t>possible to meet food demands by closing the yield gap, </a:t>
            </a:r>
            <a:r>
              <a:rPr lang="en-US" dirty="0" smtClean="0"/>
              <a:t>increasing </a:t>
            </a:r>
            <a:r>
              <a:rPr lang="en-US" dirty="0"/>
              <a:t>production limits, </a:t>
            </a:r>
            <a:r>
              <a:rPr lang="en-US" dirty="0" smtClean="0"/>
              <a:t>reducing </a:t>
            </a:r>
            <a:r>
              <a:rPr lang="en-US" dirty="0"/>
              <a:t>waste, changing diets, and expanding agriculture.</a:t>
            </a:r>
          </a:p>
          <a:p>
            <a:r>
              <a:rPr lang="en-US" dirty="0"/>
              <a:t>Decline in hunger and </a:t>
            </a:r>
            <a:r>
              <a:rPr lang="en-US" dirty="0" smtClean="0"/>
              <a:t>malnutrition are </a:t>
            </a:r>
            <a:r>
              <a:rPr lang="en-US" dirty="0"/>
              <a:t>result of agricultural production ability to surpass Malthusian limits.</a:t>
            </a:r>
          </a:p>
          <a:p>
            <a:r>
              <a:rPr lang="en-US" dirty="0"/>
              <a:t>Three causes of famine: redirection of food, destruction of productive capacity to grow food, and total neglect of those who are hungry.</a:t>
            </a:r>
          </a:p>
        </p:txBody>
      </p:sp>
    </p:spTree>
    <p:extLst>
      <p:ext uri="{BB962C8B-B14F-4D97-AF65-F5344CB8AC3E}">
        <p14:creationId xmlns:p14="http://schemas.microsoft.com/office/powerpoint/2010/main" val="2776786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a:bodyPr>
          <a:lstStyle/>
          <a:p>
            <a:r>
              <a:rPr lang="en-US" sz="2400" dirty="0"/>
              <a:t>Despite agricultural productivity, </a:t>
            </a:r>
            <a:r>
              <a:rPr lang="en-US" sz="2400" dirty="0"/>
              <a:t>there is disagreement </a:t>
            </a:r>
            <a:r>
              <a:rPr lang="en-US" sz="2400" dirty="0"/>
              <a:t>over world’s ability to sustain population growth, especially with decline of productive land, water resources, and fisheries.  Further, climate change may negatively impact that ability.</a:t>
            </a:r>
          </a:p>
          <a:p>
            <a:r>
              <a:rPr lang="en-US" sz="2400" dirty="0"/>
              <a:t>Even with more food available worldwide, quality of food and the environmental impacts of new food production technologies and processes are questionable.  One problem is processed food associated with greater rates of obesity found around the world, especially affluent and middle-income countries.</a:t>
            </a:r>
          </a:p>
          <a:p>
            <a:r>
              <a:rPr lang="en-US" sz="2400" dirty="0"/>
              <a:t>Food movements emerge to call attention to concerns over quality of food, environmental impacts of producing foods, sustainability of food sources, and access of nutritious food to different communities.</a:t>
            </a:r>
          </a:p>
        </p:txBody>
      </p:sp>
    </p:spTree>
    <p:extLst>
      <p:ext uri="{BB962C8B-B14F-4D97-AF65-F5344CB8AC3E}">
        <p14:creationId xmlns:p14="http://schemas.microsoft.com/office/powerpoint/2010/main" val="2447632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a:bodyPr>
          <a:lstStyle/>
          <a:p>
            <a:r>
              <a:rPr lang="en-US" sz="2400" dirty="0"/>
              <a:t>The idea of overpopulation is a politically charged debate that often ignores the greater environmental impact of more affluent populations. So it is not just a case that there are too many people; rather, too many of them have a heavy ecological footprint, which can only be solved when understanding the influence of politics as well as the opportunity that humans are a potential resource for talent, creativity, and creation of solutions.</a:t>
            </a:r>
          </a:p>
          <a:p>
            <a:r>
              <a:rPr lang="en-US" sz="2400" dirty="0"/>
              <a:t>Although the basic food-supply limits first proposed by Malthus may no longer apply, out of 7.5 billion people, 1 billion remain hungry, 800 million malnourished, and </a:t>
            </a:r>
            <a:r>
              <a:rPr lang="en-US" sz="2400"/>
              <a:t>another </a:t>
            </a:r>
            <a:r>
              <a:rPr lang="en-US" sz="2400"/>
              <a:t>1 billion </a:t>
            </a:r>
            <a:r>
              <a:rPr lang="en-US" sz="2400" dirty="0"/>
              <a:t>are obese, confirming that there are still food-related concerns far beyond what Malthus or other early researchers may have considered.</a:t>
            </a:r>
          </a:p>
        </p:txBody>
      </p:sp>
    </p:spTree>
    <p:extLst>
      <p:ext uri="{BB962C8B-B14F-4D97-AF65-F5344CB8AC3E}">
        <p14:creationId xmlns:p14="http://schemas.microsoft.com/office/powerpoint/2010/main" val="97312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Population and Agriculture</a:t>
            </a:r>
          </a:p>
        </p:txBody>
      </p:sp>
      <p:sp>
        <p:nvSpPr>
          <p:cNvPr id="5" name="Content Placeholder 4"/>
          <p:cNvSpPr>
            <a:spLocks noGrp="1"/>
          </p:cNvSpPr>
          <p:nvPr>
            <p:ph sz="quarter" idx="11"/>
          </p:nvPr>
        </p:nvSpPr>
        <p:spPr>
          <a:xfrm>
            <a:off x="0" y="1036320"/>
            <a:ext cx="7806048" cy="5029200"/>
          </a:xfrm>
        </p:spPr>
        <p:txBody>
          <a:bodyPr>
            <a:normAutofit/>
          </a:bodyPr>
          <a:lstStyle/>
          <a:p>
            <a:r>
              <a:rPr lang="en-US" b="1" dirty="0"/>
              <a:t>Settled agriculture</a:t>
            </a:r>
            <a:endParaRPr lang="en-US" dirty="0"/>
          </a:p>
          <a:p>
            <a:pPr lvl="1"/>
            <a:r>
              <a:rPr lang="en-US" dirty="0"/>
              <a:t>Increase in population beyond that of </a:t>
            </a:r>
            <a:r>
              <a:rPr lang="en-US" b="1" dirty="0"/>
              <a:t>hunting-gathering societies</a:t>
            </a:r>
          </a:p>
          <a:p>
            <a:pPr lvl="1"/>
            <a:r>
              <a:rPr lang="en-US" dirty="0"/>
              <a:t>Improvements in agricultural technology produced more food</a:t>
            </a:r>
          </a:p>
          <a:p>
            <a:pPr lvl="1"/>
            <a:r>
              <a:rPr lang="en-US" dirty="0"/>
              <a:t>Rich, fertile soils and reliable source of water supported high densities of </a:t>
            </a:r>
            <a:r>
              <a:rPr lang="en-US" dirty="0" smtClean="0"/>
              <a:t>people</a:t>
            </a:r>
          </a:p>
          <a:p>
            <a:r>
              <a:rPr lang="en-US" b="1" dirty="0" smtClean="0"/>
              <a:t>Connection to growth of early civilizations</a:t>
            </a:r>
          </a:p>
          <a:p>
            <a:pPr lvl="1"/>
            <a:r>
              <a:rPr lang="en-US" dirty="0" smtClean="0"/>
              <a:t>Developed near sites of early plant and animal domestication</a:t>
            </a:r>
            <a:endParaRPr lang="en-US" dirty="0"/>
          </a:p>
        </p:txBody>
      </p:sp>
      <p:sp>
        <p:nvSpPr>
          <p:cNvPr id="7" name="Text Placeholder 6"/>
          <p:cNvSpPr>
            <a:spLocks noGrp="1"/>
          </p:cNvSpPr>
          <p:nvPr>
            <p:ph type="body" sz="quarter" idx="13"/>
          </p:nvPr>
        </p:nvSpPr>
        <p:spPr>
          <a:xfrm>
            <a:off x="7886700" y="4343959"/>
            <a:ext cx="4343400" cy="618688"/>
          </a:xfrm>
        </p:spPr>
        <p:txBody>
          <a:bodyPr/>
          <a:lstStyle/>
          <a:p>
            <a:pPr algn="ctr"/>
            <a:r>
              <a:rPr lang="en-US" dirty="0"/>
              <a:t>Woman farming in Mauritius.</a:t>
            </a:r>
          </a:p>
        </p:txBody>
      </p:sp>
      <p:pic>
        <p:nvPicPr>
          <p:cNvPr id="8" name="Picture 2" descr="L:\Higher Education Editorial\Kaveney\Short, Human Geography, 2e\Supplements\Figure JPEGs\Chapter 04\Chapter 04 Ope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048" y="1143000"/>
            <a:ext cx="4385952" cy="293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2CB8E1-7506-49EA-8F8C-22CBD1BC0615}" type="slidenum">
              <a:rPr lang="en-US" altLang="en-US"/>
              <a:pPr/>
              <a:t>4</a:t>
            </a:fld>
            <a:endParaRPr lang="en-US" altLang="en-US"/>
          </a:p>
        </p:txBody>
      </p:sp>
      <p:sp>
        <p:nvSpPr>
          <p:cNvPr id="5123" name="Rectangle 2"/>
          <p:cNvSpPr>
            <a:spLocks noGrp="1" noChangeArrowheads="1"/>
          </p:cNvSpPr>
          <p:nvPr>
            <p:ph type="title"/>
          </p:nvPr>
        </p:nvSpPr>
        <p:spPr>
          <a:xfrm>
            <a:off x="1685713" y="173991"/>
            <a:ext cx="7772400" cy="762000"/>
          </a:xfrm>
        </p:spPr>
        <p:txBody>
          <a:bodyPr/>
          <a:lstStyle/>
          <a:p>
            <a:pPr algn="ctr"/>
            <a:r>
              <a:rPr lang="en-US" altLang="en-US" dirty="0" smtClean="0">
                <a:solidFill>
                  <a:srgbClr val="1A0D00"/>
                </a:solidFill>
              </a:rPr>
              <a:t>Domestication Sites</a:t>
            </a:r>
          </a:p>
        </p:txBody>
      </p:sp>
      <p:sp>
        <p:nvSpPr>
          <p:cNvPr id="5124" name="Rectangle 3"/>
          <p:cNvSpPr>
            <a:spLocks noGrp="1" noChangeArrowheads="1"/>
          </p:cNvSpPr>
          <p:nvPr>
            <p:ph type="body" sz="half" idx="1"/>
          </p:nvPr>
        </p:nvSpPr>
        <p:spPr>
          <a:xfrm>
            <a:off x="0" y="5584826"/>
            <a:ext cx="12192000" cy="1219200"/>
          </a:xfrm>
        </p:spPr>
        <p:txBody>
          <a:bodyPr/>
          <a:lstStyle/>
          <a:p>
            <a:pPr algn="ctr">
              <a:lnSpc>
                <a:spcPct val="90000"/>
              </a:lnSpc>
            </a:pPr>
            <a:r>
              <a:rPr lang="en-US" altLang="en-US" sz="2500" dirty="0"/>
              <a:t>On the next map, notice that the early cradles of civilization tended to develop in or very near centers of domestication</a:t>
            </a:r>
          </a:p>
        </p:txBody>
      </p:sp>
      <p:pic>
        <p:nvPicPr>
          <p:cNvPr id="5125" name="Picture 4" descr="domestication of plants &amp; animals world sites"/>
          <p:cNvPicPr>
            <a:picLocks noChangeAspect="1" noChangeArrowheads="1"/>
          </p:cNvPicPr>
          <p:nvPr>
            <p:ph sz="half" idx="2"/>
          </p:nvPr>
        </p:nvPicPr>
        <p:blipFill>
          <a:blip r:embed="rId2">
            <a:lum bright="-12000"/>
            <a:extLst>
              <a:ext uri="{28A0092B-C50C-407E-A947-70E740481C1C}">
                <a14:useLocalDpi xmlns:a14="http://schemas.microsoft.com/office/drawing/2010/main" val="0"/>
              </a:ext>
            </a:extLst>
          </a:blip>
          <a:srcRect/>
          <a:stretch>
            <a:fillRect/>
          </a:stretch>
        </p:blipFill>
        <p:spPr>
          <a:xfrm>
            <a:off x="1524000" y="817564"/>
            <a:ext cx="9144000" cy="4767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133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
          <p:cNvPicPr>
            <a:picLocks noChangeAspect="1" noChangeArrowheads="1"/>
          </p:cNvPicPr>
          <p:nvPr/>
        </p:nvPicPr>
        <p:blipFill rotWithShape="1">
          <a:blip r:embed="rId2">
            <a:extLst>
              <a:ext uri="{28A0092B-C50C-407E-A947-70E740481C1C}">
                <a14:useLocalDpi xmlns:a14="http://schemas.microsoft.com/office/drawing/2010/main" val="0"/>
              </a:ext>
            </a:extLst>
          </a:blip>
          <a:srcRect t="3686" r="1821" b="5721"/>
          <a:stretch/>
        </p:blipFill>
        <p:spPr>
          <a:xfrm>
            <a:off x="0" y="704851"/>
            <a:ext cx="12318153" cy="60655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63554E-469C-40F0-9E03-B34A2B7B660A}" type="slidenum">
              <a:rPr lang="en-US" altLang="en-US"/>
              <a:pPr/>
              <a:t>5</a:t>
            </a:fld>
            <a:endParaRPr lang="en-US" altLang="en-US"/>
          </a:p>
        </p:txBody>
      </p:sp>
      <p:sp>
        <p:nvSpPr>
          <p:cNvPr id="6147" name="Rectangle 2"/>
          <p:cNvSpPr>
            <a:spLocks noGrp="1" noChangeArrowheads="1"/>
          </p:cNvSpPr>
          <p:nvPr>
            <p:ph type="title"/>
          </p:nvPr>
        </p:nvSpPr>
        <p:spPr>
          <a:xfrm>
            <a:off x="2804160" y="152401"/>
            <a:ext cx="7467600" cy="762000"/>
          </a:xfrm>
        </p:spPr>
        <p:txBody>
          <a:bodyPr/>
          <a:lstStyle/>
          <a:p>
            <a:pPr algn="ctr"/>
            <a:r>
              <a:rPr lang="en-US" altLang="en-US" dirty="0" smtClean="0">
                <a:solidFill>
                  <a:srgbClr val="1A0D00"/>
                </a:solidFill>
              </a:rPr>
              <a:t>Cradles of Civilization</a:t>
            </a:r>
          </a:p>
        </p:txBody>
      </p:sp>
      <p:sp>
        <p:nvSpPr>
          <p:cNvPr id="6148" name="Rectangle 3"/>
          <p:cNvSpPr>
            <a:spLocks noGrp="1" noChangeArrowheads="1"/>
          </p:cNvSpPr>
          <p:nvPr>
            <p:ph type="body" sz="half" idx="1"/>
          </p:nvPr>
        </p:nvSpPr>
        <p:spPr>
          <a:xfrm>
            <a:off x="4436426" y="4436429"/>
            <a:ext cx="2375854" cy="2175509"/>
          </a:xfrm>
          <a:solidFill>
            <a:schemeClr val="bg1"/>
          </a:solidFill>
          <a:ln>
            <a:solidFill>
              <a:schemeClr val="accent1"/>
            </a:solidFill>
          </a:ln>
        </p:spPr>
        <p:txBody>
          <a:bodyPr>
            <a:normAutofit fontScale="92500" lnSpcReduction="10000"/>
          </a:bodyPr>
          <a:lstStyle/>
          <a:p>
            <a:r>
              <a:rPr lang="en-US" altLang="en-US" dirty="0" smtClean="0"/>
              <a:t>Note the </a:t>
            </a:r>
            <a:r>
              <a:rPr lang="en-US" altLang="en-US" dirty="0" smtClean="0"/>
              <a:t>similarity with the previous map.</a:t>
            </a:r>
            <a:endParaRPr lang="en-US" altLang="en-US" dirty="0" smtClean="0"/>
          </a:p>
        </p:txBody>
      </p:sp>
      <p:sp>
        <p:nvSpPr>
          <p:cNvPr id="2" name="Content Placeholder 1"/>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44113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150" y="180363"/>
            <a:ext cx="11582400" cy="777875"/>
          </a:xfrm>
        </p:spPr>
        <p:txBody>
          <a:bodyPr/>
          <a:lstStyle/>
          <a:p>
            <a:r>
              <a:rPr lang="en-US" dirty="0"/>
              <a:t>Malthusian Melancholy</a:t>
            </a:r>
          </a:p>
        </p:txBody>
      </p:sp>
      <p:sp>
        <p:nvSpPr>
          <p:cNvPr id="5" name="Content Placeholder 4"/>
          <p:cNvSpPr>
            <a:spLocks noGrp="1"/>
          </p:cNvSpPr>
          <p:nvPr>
            <p:ph sz="quarter" idx="11"/>
          </p:nvPr>
        </p:nvSpPr>
        <p:spPr>
          <a:xfrm>
            <a:off x="0" y="920138"/>
            <a:ext cx="7943850" cy="5366362"/>
          </a:xfrm>
        </p:spPr>
        <p:txBody>
          <a:bodyPr>
            <a:normAutofit/>
          </a:bodyPr>
          <a:lstStyle/>
          <a:p>
            <a:r>
              <a:rPr lang="en-US" sz="3600" dirty="0"/>
              <a:t>Historical context</a:t>
            </a:r>
          </a:p>
          <a:p>
            <a:r>
              <a:rPr lang="en-US" sz="3600" dirty="0"/>
              <a:t>General argument</a:t>
            </a:r>
          </a:p>
          <a:p>
            <a:pPr lvl="1"/>
            <a:r>
              <a:rPr lang="en-US" sz="3200" dirty="0"/>
              <a:t>Population increase at geometric rate, food supply at arithmetically </a:t>
            </a:r>
          </a:p>
          <a:p>
            <a:pPr lvl="1"/>
            <a:r>
              <a:rPr lang="en-US" sz="3200" b="1" dirty="0"/>
              <a:t>Malthusian checks: </a:t>
            </a:r>
            <a:r>
              <a:rPr lang="en-US" sz="3200" dirty="0"/>
              <a:t>misery, poverty, famine</a:t>
            </a:r>
            <a:endParaRPr lang="en-US" sz="3200" b="1" dirty="0"/>
          </a:p>
          <a:p>
            <a:r>
              <a:rPr lang="en-US" sz="3600" dirty="0"/>
              <a:t>Social welfare stance</a:t>
            </a:r>
          </a:p>
          <a:p>
            <a:pPr lvl="1"/>
            <a:r>
              <a:rPr lang="en-US" sz="3200" dirty="0"/>
              <a:t>Later applied to </a:t>
            </a:r>
            <a:r>
              <a:rPr lang="en-US" sz="3200" b="1" dirty="0"/>
              <a:t>social </a:t>
            </a:r>
            <a:r>
              <a:rPr lang="en-US" sz="3200" b="1" dirty="0" smtClean="0"/>
              <a:t>Darwinism</a:t>
            </a:r>
          </a:p>
          <a:p>
            <a:endParaRPr lang="en-US" b="1" dirty="0"/>
          </a:p>
        </p:txBody>
      </p:sp>
      <p:sp>
        <p:nvSpPr>
          <p:cNvPr id="7" name="Text Placeholder 6"/>
          <p:cNvSpPr>
            <a:spLocks noGrp="1"/>
          </p:cNvSpPr>
          <p:nvPr>
            <p:ph type="body" sz="quarter" idx="13"/>
          </p:nvPr>
        </p:nvSpPr>
        <p:spPr>
          <a:xfrm>
            <a:off x="8058150" y="4269784"/>
            <a:ext cx="4343400" cy="1371600"/>
          </a:xfrm>
        </p:spPr>
        <p:txBody>
          <a:bodyPr/>
          <a:lstStyle/>
          <a:p>
            <a:r>
              <a:rPr lang="en-US" dirty="0"/>
              <a:t>Food preparation and sale in Grenada. </a:t>
            </a:r>
          </a:p>
        </p:txBody>
      </p:sp>
      <p:pic>
        <p:nvPicPr>
          <p:cNvPr id="2050" name="Picture 2" descr="L:\Higher Education Editorial\Kaveney\Short, Human Geography, 2e\Supplements\Figure JPEGs\Chapter 04\Figure 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7669" y="1143000"/>
            <a:ext cx="4384331" cy="294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38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Malthusian Melancholy</a:t>
            </a:r>
          </a:p>
        </p:txBody>
      </p:sp>
      <p:sp>
        <p:nvSpPr>
          <p:cNvPr id="5" name="Content Placeholder 4"/>
          <p:cNvSpPr>
            <a:spLocks noGrp="1"/>
          </p:cNvSpPr>
          <p:nvPr>
            <p:ph sz="quarter" idx="11"/>
          </p:nvPr>
        </p:nvSpPr>
        <p:spPr>
          <a:xfrm>
            <a:off x="304800" y="1143000"/>
            <a:ext cx="7486414" cy="4191000"/>
          </a:xfrm>
        </p:spPr>
        <p:txBody>
          <a:bodyPr>
            <a:normAutofit/>
          </a:bodyPr>
          <a:lstStyle/>
          <a:p>
            <a:r>
              <a:rPr lang="en-US" dirty="0"/>
              <a:t>Incorrect predictions</a:t>
            </a:r>
          </a:p>
          <a:p>
            <a:pPr lvl="1"/>
            <a:r>
              <a:rPr lang="en-US" dirty="0"/>
              <a:t>Agricultural revolution and larger food supply </a:t>
            </a:r>
            <a:r>
              <a:rPr lang="en-US" dirty="0" smtClean="0"/>
              <a:t>base (vast arable lands of N. &amp; S. America)</a:t>
            </a:r>
            <a:endParaRPr lang="en-US" dirty="0"/>
          </a:p>
          <a:p>
            <a:pPr lvl="1"/>
            <a:r>
              <a:rPr lang="en-US" dirty="0"/>
              <a:t>Global population growth</a:t>
            </a:r>
          </a:p>
          <a:p>
            <a:r>
              <a:rPr lang="en-US" dirty="0"/>
              <a:t>Ester Boserup</a:t>
            </a:r>
          </a:p>
          <a:p>
            <a:pPr lvl="1"/>
            <a:r>
              <a:rPr lang="en-US" dirty="0"/>
              <a:t>Population will drive agricultural technology</a:t>
            </a:r>
          </a:p>
          <a:p>
            <a:r>
              <a:rPr lang="en-US" dirty="0"/>
              <a:t>Population and food supply have increased</a:t>
            </a:r>
          </a:p>
        </p:txBody>
      </p:sp>
      <p:sp>
        <p:nvSpPr>
          <p:cNvPr id="7" name="Text Placeholder 6"/>
          <p:cNvSpPr>
            <a:spLocks noGrp="1"/>
          </p:cNvSpPr>
          <p:nvPr>
            <p:ph type="body" sz="quarter" idx="13"/>
          </p:nvPr>
        </p:nvSpPr>
        <p:spPr>
          <a:xfrm>
            <a:off x="7620000" y="4221760"/>
            <a:ext cx="4572000" cy="853580"/>
          </a:xfrm>
        </p:spPr>
        <p:txBody>
          <a:bodyPr/>
          <a:lstStyle/>
          <a:p>
            <a:pPr algn="ctr"/>
            <a:r>
              <a:rPr lang="en-US" dirty="0"/>
              <a:t>Grocery store in Budapest, Hungary. </a:t>
            </a:r>
          </a:p>
        </p:txBody>
      </p:sp>
      <p:pic>
        <p:nvPicPr>
          <p:cNvPr id="3074" name="Picture 2" descr="L:\Higher Education Editorial\Kaveney\Short, Human Geography, 2e\Supplements\Figure JPEGs\Chapter 04\Figure 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214" y="1123838"/>
            <a:ext cx="4400786" cy="30979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581650"/>
            <a:ext cx="12192000" cy="584775"/>
          </a:xfrm>
          <a:prstGeom prst="rect">
            <a:avLst/>
          </a:prstGeom>
          <a:noFill/>
        </p:spPr>
        <p:txBody>
          <a:bodyPr wrap="square" rtlCol="0">
            <a:spAutoFit/>
          </a:bodyPr>
          <a:lstStyle/>
          <a:p>
            <a:r>
              <a:rPr lang="en-US" sz="3200" b="1" dirty="0" smtClean="0"/>
              <a:t>Important fact:  There are limits to how much agriculture can produce!</a:t>
            </a:r>
            <a:endParaRPr lang="en-US" sz="3200" b="1" dirty="0"/>
          </a:p>
        </p:txBody>
      </p:sp>
    </p:spTree>
    <p:extLst>
      <p:ext uri="{BB962C8B-B14F-4D97-AF65-F5344CB8AC3E}">
        <p14:creationId xmlns:p14="http://schemas.microsoft.com/office/powerpoint/2010/main" val="5408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Malthusian Melancholy</a:t>
            </a:r>
          </a:p>
        </p:txBody>
      </p:sp>
      <p:sp>
        <p:nvSpPr>
          <p:cNvPr id="5" name="Content Placeholder 4"/>
          <p:cNvSpPr>
            <a:spLocks noGrp="1"/>
          </p:cNvSpPr>
          <p:nvPr>
            <p:ph sz="quarter" idx="11"/>
          </p:nvPr>
        </p:nvSpPr>
        <p:spPr>
          <a:xfrm>
            <a:off x="0" y="1143000"/>
            <a:ext cx="7086600" cy="5029200"/>
          </a:xfrm>
        </p:spPr>
        <p:txBody>
          <a:bodyPr>
            <a:normAutofit/>
          </a:bodyPr>
          <a:lstStyle/>
          <a:p>
            <a:r>
              <a:rPr lang="en-US" dirty="0"/>
              <a:t>Evidence suggests further increases can meet further demands</a:t>
            </a:r>
          </a:p>
          <a:p>
            <a:r>
              <a:rPr lang="en-US" dirty="0"/>
              <a:t>Variety of methods</a:t>
            </a:r>
          </a:p>
          <a:p>
            <a:pPr lvl="1"/>
            <a:r>
              <a:rPr lang="en-US" dirty="0"/>
              <a:t>Closing the </a:t>
            </a:r>
            <a:r>
              <a:rPr lang="en-US" b="1" dirty="0"/>
              <a:t>yield gap</a:t>
            </a:r>
          </a:p>
          <a:p>
            <a:pPr lvl="1"/>
            <a:r>
              <a:rPr lang="en-US" dirty="0"/>
              <a:t>Further increasing production past </a:t>
            </a:r>
            <a:r>
              <a:rPr lang="en-US" b="1" dirty="0"/>
              <a:t>Green Revolution </a:t>
            </a:r>
            <a:r>
              <a:rPr lang="en-US" dirty="0"/>
              <a:t>increases</a:t>
            </a:r>
          </a:p>
          <a:p>
            <a:pPr lvl="1"/>
            <a:r>
              <a:rPr lang="en-US" dirty="0"/>
              <a:t>Reducing waste</a:t>
            </a:r>
          </a:p>
          <a:p>
            <a:pPr lvl="1"/>
            <a:r>
              <a:rPr lang="en-US" dirty="0"/>
              <a:t>Changing diets</a:t>
            </a:r>
          </a:p>
          <a:p>
            <a:pPr lvl="1"/>
            <a:r>
              <a:rPr lang="en-US" dirty="0"/>
              <a:t>Expanding aquaculture</a:t>
            </a:r>
          </a:p>
        </p:txBody>
      </p:sp>
      <p:sp>
        <p:nvSpPr>
          <p:cNvPr id="7" name="Text Placeholder 6"/>
          <p:cNvSpPr>
            <a:spLocks noGrp="1"/>
          </p:cNvSpPr>
          <p:nvPr>
            <p:ph type="body" sz="quarter" idx="13"/>
          </p:nvPr>
        </p:nvSpPr>
        <p:spPr>
          <a:xfrm>
            <a:off x="7543800" y="4257991"/>
            <a:ext cx="4343400" cy="1371600"/>
          </a:xfrm>
        </p:spPr>
        <p:txBody>
          <a:bodyPr/>
          <a:lstStyle/>
          <a:p>
            <a:r>
              <a:rPr lang="en-US" dirty="0"/>
              <a:t>Large commercial fishing boats in Gulf of Thailand. Most fishermen are indentured Burmese workers.</a:t>
            </a:r>
          </a:p>
        </p:txBody>
      </p:sp>
      <p:pic>
        <p:nvPicPr>
          <p:cNvPr id="4099" name="Picture 3" descr="L:\Higher Education Editorial\Kaveney\Short, Human Geography, 2e\Supplements\Figure JPEGs\Chapter 04\Box 4.1 Figur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607" y="1143000"/>
            <a:ext cx="4656393" cy="311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2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FE9E73-7F35-4DB6-98E4-5A9B5DF5B946}" type="slidenum">
              <a:rPr lang="en-US" altLang="en-US"/>
              <a:pPr/>
              <a:t>9</a:t>
            </a:fld>
            <a:endParaRPr lang="en-US" altLang="en-US"/>
          </a:p>
        </p:txBody>
      </p:sp>
      <p:sp>
        <p:nvSpPr>
          <p:cNvPr id="8195" name="Rectangle 2"/>
          <p:cNvSpPr>
            <a:spLocks noGrp="1" noChangeArrowheads="1"/>
          </p:cNvSpPr>
          <p:nvPr>
            <p:ph type="title"/>
          </p:nvPr>
        </p:nvSpPr>
        <p:spPr/>
        <p:txBody>
          <a:bodyPr/>
          <a:lstStyle/>
          <a:p>
            <a:pPr algn="ctr"/>
            <a:r>
              <a:rPr lang="en-US" altLang="en-US" smtClean="0">
                <a:solidFill>
                  <a:srgbClr val="4E4434"/>
                </a:solidFill>
              </a:rPr>
              <a:t>No More Virgin Lands</a:t>
            </a:r>
          </a:p>
        </p:txBody>
      </p:sp>
      <p:sp>
        <p:nvSpPr>
          <p:cNvPr id="8196" name="Rectangle 3"/>
          <p:cNvSpPr>
            <a:spLocks noGrp="1" noChangeArrowheads="1"/>
          </p:cNvSpPr>
          <p:nvPr>
            <p:ph type="body" sz="half" idx="1"/>
          </p:nvPr>
        </p:nvSpPr>
        <p:spPr>
          <a:xfrm>
            <a:off x="-133350" y="5417872"/>
            <a:ext cx="12325350" cy="1123950"/>
          </a:xfrm>
        </p:spPr>
        <p:txBody>
          <a:bodyPr/>
          <a:lstStyle/>
          <a:p>
            <a:pPr>
              <a:lnSpc>
                <a:spcPct val="90000"/>
              </a:lnSpc>
            </a:pPr>
            <a:r>
              <a:rPr lang="en-US" altLang="en-US" sz="2500" dirty="0"/>
              <a:t>The discovery of the “New World” postponed the consequences of Malthus’ conclusions.  </a:t>
            </a:r>
            <a:r>
              <a:rPr lang="en-US" altLang="en-US" sz="2500" b="1" dirty="0"/>
              <a:t>All the land is under cultivation now.</a:t>
            </a:r>
          </a:p>
        </p:txBody>
      </p:sp>
      <p:pic>
        <p:nvPicPr>
          <p:cNvPr id="8197" name="Picture 4" descr="percent of arable land farmed 1850-1992 USA"/>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5325" y="984251"/>
            <a:ext cx="10668000" cy="4269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1458929"/>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824</TotalTime>
  <Words>1396</Words>
  <Application>Microsoft Office PowerPoint</Application>
  <PresentationFormat>Widescreen</PresentationFormat>
  <Paragraphs>181</Paragraphs>
  <Slides>23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Short2e</vt:lpstr>
      <vt:lpstr>Chapter 4: Population and Food</vt:lpstr>
      <vt:lpstr>Chapter Learning Objectives</vt:lpstr>
      <vt:lpstr>Population and Agriculture</vt:lpstr>
      <vt:lpstr>Domestication Sites</vt:lpstr>
      <vt:lpstr>Cradles of Civilization</vt:lpstr>
      <vt:lpstr>Malthusian Melancholy</vt:lpstr>
      <vt:lpstr>Malthusian Melancholy</vt:lpstr>
      <vt:lpstr>Malthusian Melancholy</vt:lpstr>
      <vt:lpstr>No More Virgin Lands</vt:lpstr>
      <vt:lpstr>Negative factors to consider</vt:lpstr>
      <vt:lpstr>Overfishing</vt:lpstr>
      <vt:lpstr>Hunger, Famine, and Food Insecurity</vt:lpstr>
      <vt:lpstr>Food Deserts</vt:lpstr>
      <vt:lpstr>Limits to Food Supply</vt:lpstr>
      <vt:lpstr>Questioning the Food Production System</vt:lpstr>
      <vt:lpstr>Questioning the Food Production System</vt:lpstr>
      <vt:lpstr>Overpopulation Reexamined</vt:lpstr>
      <vt:lpstr>Subsistence and Commercial Agriculture</vt:lpstr>
      <vt:lpstr>Subsistence              Commercial</vt:lpstr>
      <vt:lpstr>Types of Agriculture</vt:lpstr>
      <vt:lpstr>Chapter Summary</vt:lpstr>
      <vt:lpstr>Chapter Summary</vt:lpstr>
      <vt:lpstr>Chapter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42</cp:revision>
  <dcterms:created xsi:type="dcterms:W3CDTF">2017-04-19T13:45:11Z</dcterms:created>
  <dcterms:modified xsi:type="dcterms:W3CDTF">2018-06-01T23:59:57Z</dcterms:modified>
</cp:coreProperties>
</file>