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6"/>
  </p:notesMasterIdLst>
  <p:sldIdLst>
    <p:sldId id="256" r:id="rId2"/>
    <p:sldId id="257" r:id="rId3"/>
    <p:sldId id="283" r:id="rId4"/>
    <p:sldId id="285" r:id="rId5"/>
    <p:sldId id="286" r:id="rId6"/>
    <p:sldId id="287" r:id="rId7"/>
    <p:sldId id="284" r:id="rId8"/>
    <p:sldId id="298" r:id="rId9"/>
    <p:sldId id="258" r:id="rId10"/>
    <p:sldId id="263" r:id="rId11"/>
    <p:sldId id="277" r:id="rId12"/>
    <p:sldId id="276" r:id="rId13"/>
    <p:sldId id="259" r:id="rId14"/>
    <p:sldId id="262" r:id="rId15"/>
    <p:sldId id="260" r:id="rId16"/>
    <p:sldId id="264" r:id="rId17"/>
    <p:sldId id="266" r:id="rId18"/>
    <p:sldId id="269" r:id="rId19"/>
    <p:sldId id="279" r:id="rId20"/>
    <p:sldId id="271" r:id="rId21"/>
    <p:sldId id="278" r:id="rId22"/>
    <p:sldId id="267" r:id="rId23"/>
    <p:sldId id="288" r:id="rId24"/>
    <p:sldId id="289" r:id="rId25"/>
    <p:sldId id="265" r:id="rId26"/>
    <p:sldId id="272" r:id="rId27"/>
    <p:sldId id="273" r:id="rId28"/>
    <p:sldId id="274" r:id="rId29"/>
    <p:sldId id="270" r:id="rId30"/>
    <p:sldId id="275" r:id="rId31"/>
    <p:sldId id="290" r:id="rId32"/>
    <p:sldId id="291" r:id="rId33"/>
    <p:sldId id="293" r:id="rId34"/>
    <p:sldId id="294" r:id="rId35"/>
    <p:sldId id="292" r:id="rId36"/>
    <p:sldId id="296" r:id="rId37"/>
    <p:sldId id="297" r:id="rId38"/>
    <p:sldId id="300" r:id="rId39"/>
    <p:sldId id="301" r:id="rId40"/>
    <p:sldId id="299" r:id="rId41"/>
    <p:sldId id="261" r:id="rId42"/>
    <p:sldId id="280" r:id="rId43"/>
    <p:sldId id="281" r:id="rId44"/>
    <p:sldId id="282"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h Goggin" initials="SG" lastIdx="1" clrIdx="0">
    <p:extLst>
      <p:ext uri="{19B8F6BF-5375-455C-9EA6-DF929625EA0E}">
        <p15:presenceInfo xmlns:p15="http://schemas.microsoft.com/office/powerpoint/2012/main" userId="4ffe120ccd59aa6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911" autoAdjust="0"/>
    <p:restoredTop sz="94645" autoAdjust="0"/>
  </p:normalViewPr>
  <p:slideViewPr>
    <p:cSldViewPr snapToGrid="0">
      <p:cViewPr varScale="1">
        <p:scale>
          <a:sx n="70" d="100"/>
          <a:sy n="70" d="100"/>
        </p:scale>
        <p:origin x="72" y="27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2362FAF-9FA8-4291-A61F-2F45023A8C90}" type="datetimeFigureOut">
              <a:rPr lang="en-US" smtClean="0"/>
              <a:t>5/31/2018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0B04B2E-34E1-4008-B530-F7906D450F43}" type="slidenum">
              <a:rPr lang="en-US" smtClean="0"/>
              <a:t>‹#›</a:t>
            </a:fld>
            <a:endParaRPr lang="en-US"/>
          </a:p>
        </p:txBody>
      </p:sp>
    </p:spTree>
    <p:extLst>
      <p:ext uri="{BB962C8B-B14F-4D97-AF65-F5344CB8AC3E}">
        <p14:creationId xmlns:p14="http://schemas.microsoft.com/office/powerpoint/2010/main" val="9953597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Chapter 3 Opener</a:t>
            </a:r>
            <a:endParaRPr lang="en-US" dirty="0"/>
          </a:p>
        </p:txBody>
      </p:sp>
      <p:sp>
        <p:nvSpPr>
          <p:cNvPr id="4" name="Slide Number Placeholder 3"/>
          <p:cNvSpPr>
            <a:spLocks noGrp="1"/>
          </p:cNvSpPr>
          <p:nvPr>
            <p:ph type="sldNum" sz="quarter" idx="10"/>
          </p:nvPr>
        </p:nvSpPr>
        <p:spPr/>
        <p:txBody>
          <a:bodyPr/>
          <a:lstStyle/>
          <a:p>
            <a:fld id="{90B04B2E-34E1-4008-B530-F7906D450F43}" type="slidenum">
              <a:rPr lang="en-US" smtClean="0"/>
              <a:t>1</a:t>
            </a:fld>
            <a:endParaRPr lang="en-US"/>
          </a:p>
        </p:txBody>
      </p:sp>
    </p:spTree>
    <p:extLst>
      <p:ext uri="{BB962C8B-B14F-4D97-AF65-F5344CB8AC3E}">
        <p14:creationId xmlns:p14="http://schemas.microsoft.com/office/powerpoint/2010/main" val="18607509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Figure 3.8</a:t>
            </a:r>
            <a:endParaRPr lang="en-US" dirty="0"/>
          </a:p>
        </p:txBody>
      </p:sp>
      <p:sp>
        <p:nvSpPr>
          <p:cNvPr id="4" name="Slide Number Placeholder 3"/>
          <p:cNvSpPr>
            <a:spLocks noGrp="1"/>
          </p:cNvSpPr>
          <p:nvPr>
            <p:ph type="sldNum" sz="quarter" idx="10"/>
          </p:nvPr>
        </p:nvSpPr>
        <p:spPr/>
        <p:txBody>
          <a:bodyPr/>
          <a:lstStyle/>
          <a:p>
            <a:fld id="{90B04B2E-34E1-4008-B530-F7906D450F43}" type="slidenum">
              <a:rPr lang="en-US" smtClean="0"/>
              <a:t>27</a:t>
            </a:fld>
            <a:endParaRPr lang="en-US"/>
          </a:p>
        </p:txBody>
      </p:sp>
    </p:spTree>
    <p:extLst>
      <p:ext uri="{BB962C8B-B14F-4D97-AF65-F5344CB8AC3E}">
        <p14:creationId xmlns:p14="http://schemas.microsoft.com/office/powerpoint/2010/main" val="20363161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Table 3.1</a:t>
            </a:r>
            <a:endParaRPr lang="en-US"/>
          </a:p>
        </p:txBody>
      </p:sp>
      <p:sp>
        <p:nvSpPr>
          <p:cNvPr id="4" name="Slide Number Placeholder 3"/>
          <p:cNvSpPr>
            <a:spLocks noGrp="1"/>
          </p:cNvSpPr>
          <p:nvPr>
            <p:ph type="sldNum" sz="quarter" idx="10"/>
          </p:nvPr>
        </p:nvSpPr>
        <p:spPr/>
        <p:txBody>
          <a:bodyPr/>
          <a:lstStyle/>
          <a:p>
            <a:fld id="{90B04B2E-34E1-4008-B530-F7906D450F43}" type="slidenum">
              <a:rPr lang="en-US" smtClean="0"/>
              <a:t>28</a:t>
            </a:fld>
            <a:endParaRPr lang="en-US"/>
          </a:p>
        </p:txBody>
      </p:sp>
    </p:spTree>
    <p:extLst>
      <p:ext uri="{BB962C8B-B14F-4D97-AF65-F5344CB8AC3E}">
        <p14:creationId xmlns:p14="http://schemas.microsoft.com/office/powerpoint/2010/main" val="27803290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B04B2E-34E1-4008-B530-F7906D450F43}" type="slidenum">
              <a:rPr lang="en-US" smtClean="0"/>
              <a:t>43</a:t>
            </a:fld>
            <a:endParaRPr lang="en-US"/>
          </a:p>
        </p:txBody>
      </p:sp>
    </p:spTree>
    <p:extLst>
      <p:ext uri="{BB962C8B-B14F-4D97-AF65-F5344CB8AC3E}">
        <p14:creationId xmlns:p14="http://schemas.microsoft.com/office/powerpoint/2010/main" val="3556368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Figure 3.1</a:t>
            </a:r>
            <a:endParaRPr lang="en-US" dirty="0"/>
          </a:p>
        </p:txBody>
      </p:sp>
      <p:sp>
        <p:nvSpPr>
          <p:cNvPr id="4" name="Slide Number Placeholder 3"/>
          <p:cNvSpPr>
            <a:spLocks noGrp="1"/>
          </p:cNvSpPr>
          <p:nvPr>
            <p:ph type="sldNum" sz="quarter" idx="10"/>
          </p:nvPr>
        </p:nvSpPr>
        <p:spPr/>
        <p:txBody>
          <a:bodyPr/>
          <a:lstStyle/>
          <a:p>
            <a:fld id="{90B04B2E-34E1-4008-B530-F7906D450F43}" type="slidenum">
              <a:rPr lang="en-US" smtClean="0"/>
              <a:t>9</a:t>
            </a:fld>
            <a:endParaRPr lang="en-US"/>
          </a:p>
        </p:txBody>
      </p:sp>
    </p:spTree>
    <p:extLst>
      <p:ext uri="{BB962C8B-B14F-4D97-AF65-F5344CB8AC3E}">
        <p14:creationId xmlns:p14="http://schemas.microsoft.com/office/powerpoint/2010/main" val="2512833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Figure 3.2</a:t>
            </a:r>
            <a:endParaRPr lang="en-US" dirty="0"/>
          </a:p>
        </p:txBody>
      </p:sp>
      <p:sp>
        <p:nvSpPr>
          <p:cNvPr id="4" name="Slide Number Placeholder 3"/>
          <p:cNvSpPr>
            <a:spLocks noGrp="1"/>
          </p:cNvSpPr>
          <p:nvPr>
            <p:ph type="sldNum" sz="quarter" idx="10"/>
          </p:nvPr>
        </p:nvSpPr>
        <p:spPr/>
        <p:txBody>
          <a:bodyPr/>
          <a:lstStyle/>
          <a:p>
            <a:fld id="{90B04B2E-34E1-4008-B530-F7906D450F43}" type="slidenum">
              <a:rPr lang="en-US" smtClean="0"/>
              <a:t>14</a:t>
            </a:fld>
            <a:endParaRPr lang="en-US"/>
          </a:p>
        </p:txBody>
      </p:sp>
    </p:spTree>
    <p:extLst>
      <p:ext uri="{BB962C8B-B14F-4D97-AF65-F5344CB8AC3E}">
        <p14:creationId xmlns:p14="http://schemas.microsoft.com/office/powerpoint/2010/main" val="2599856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Figure 3.2</a:t>
            </a:r>
            <a:endParaRPr lang="en-US" dirty="0"/>
          </a:p>
        </p:txBody>
      </p:sp>
      <p:sp>
        <p:nvSpPr>
          <p:cNvPr id="4" name="Slide Number Placeholder 3"/>
          <p:cNvSpPr>
            <a:spLocks noGrp="1"/>
          </p:cNvSpPr>
          <p:nvPr>
            <p:ph type="sldNum" sz="quarter" idx="10"/>
          </p:nvPr>
        </p:nvSpPr>
        <p:spPr/>
        <p:txBody>
          <a:bodyPr/>
          <a:lstStyle/>
          <a:p>
            <a:fld id="{90B04B2E-34E1-4008-B530-F7906D450F43}" type="slidenum">
              <a:rPr lang="en-US" smtClean="0"/>
              <a:t>17</a:t>
            </a:fld>
            <a:endParaRPr lang="en-US"/>
          </a:p>
        </p:txBody>
      </p:sp>
    </p:spTree>
    <p:extLst>
      <p:ext uri="{BB962C8B-B14F-4D97-AF65-F5344CB8AC3E}">
        <p14:creationId xmlns:p14="http://schemas.microsoft.com/office/powerpoint/2010/main" val="26005529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Figure 3.4</a:t>
            </a:r>
            <a:endParaRPr lang="en-US" dirty="0"/>
          </a:p>
        </p:txBody>
      </p:sp>
      <p:sp>
        <p:nvSpPr>
          <p:cNvPr id="4" name="Slide Number Placeholder 3"/>
          <p:cNvSpPr>
            <a:spLocks noGrp="1"/>
          </p:cNvSpPr>
          <p:nvPr>
            <p:ph type="sldNum" sz="quarter" idx="10"/>
          </p:nvPr>
        </p:nvSpPr>
        <p:spPr/>
        <p:txBody>
          <a:bodyPr/>
          <a:lstStyle/>
          <a:p>
            <a:fld id="{90B04B2E-34E1-4008-B530-F7906D450F43}" type="slidenum">
              <a:rPr lang="en-US" smtClean="0"/>
              <a:t>18</a:t>
            </a:fld>
            <a:endParaRPr lang="en-US"/>
          </a:p>
        </p:txBody>
      </p:sp>
    </p:spTree>
    <p:extLst>
      <p:ext uri="{BB962C8B-B14F-4D97-AF65-F5344CB8AC3E}">
        <p14:creationId xmlns:p14="http://schemas.microsoft.com/office/powerpoint/2010/main" val="35399342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Figure 3.7</a:t>
            </a:r>
            <a:endParaRPr lang="en-US" dirty="0"/>
          </a:p>
        </p:txBody>
      </p:sp>
      <p:sp>
        <p:nvSpPr>
          <p:cNvPr id="4" name="Slide Number Placeholder 3"/>
          <p:cNvSpPr>
            <a:spLocks noGrp="1"/>
          </p:cNvSpPr>
          <p:nvPr>
            <p:ph type="sldNum" sz="quarter" idx="10"/>
          </p:nvPr>
        </p:nvSpPr>
        <p:spPr/>
        <p:txBody>
          <a:bodyPr/>
          <a:lstStyle/>
          <a:p>
            <a:fld id="{90B04B2E-34E1-4008-B530-F7906D450F43}" type="slidenum">
              <a:rPr lang="en-US" smtClean="0"/>
              <a:t>19</a:t>
            </a:fld>
            <a:endParaRPr lang="en-US"/>
          </a:p>
        </p:txBody>
      </p:sp>
    </p:spTree>
    <p:extLst>
      <p:ext uri="{BB962C8B-B14F-4D97-AF65-F5344CB8AC3E}">
        <p14:creationId xmlns:p14="http://schemas.microsoft.com/office/powerpoint/2010/main" val="16581759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Figure 3.10</a:t>
            </a:r>
            <a:endParaRPr lang="en-US" dirty="0"/>
          </a:p>
        </p:txBody>
      </p:sp>
      <p:sp>
        <p:nvSpPr>
          <p:cNvPr id="4" name="Slide Number Placeholder 3"/>
          <p:cNvSpPr>
            <a:spLocks noGrp="1"/>
          </p:cNvSpPr>
          <p:nvPr>
            <p:ph type="sldNum" sz="quarter" idx="10"/>
          </p:nvPr>
        </p:nvSpPr>
        <p:spPr/>
        <p:txBody>
          <a:bodyPr/>
          <a:lstStyle/>
          <a:p>
            <a:fld id="{90B04B2E-34E1-4008-B530-F7906D450F43}" type="slidenum">
              <a:rPr lang="en-US" smtClean="0"/>
              <a:t>20</a:t>
            </a:fld>
            <a:endParaRPr lang="en-US"/>
          </a:p>
        </p:txBody>
      </p:sp>
    </p:spTree>
    <p:extLst>
      <p:ext uri="{BB962C8B-B14F-4D97-AF65-F5344CB8AC3E}">
        <p14:creationId xmlns:p14="http://schemas.microsoft.com/office/powerpoint/2010/main" val="10335039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Figure 3.3</a:t>
            </a:r>
            <a:endParaRPr lang="en-US" dirty="0"/>
          </a:p>
        </p:txBody>
      </p:sp>
      <p:sp>
        <p:nvSpPr>
          <p:cNvPr id="4" name="Slide Number Placeholder 3"/>
          <p:cNvSpPr>
            <a:spLocks noGrp="1"/>
          </p:cNvSpPr>
          <p:nvPr>
            <p:ph type="sldNum" sz="quarter" idx="10"/>
          </p:nvPr>
        </p:nvSpPr>
        <p:spPr/>
        <p:txBody>
          <a:bodyPr/>
          <a:lstStyle/>
          <a:p>
            <a:fld id="{90B04B2E-34E1-4008-B530-F7906D450F43}" type="slidenum">
              <a:rPr lang="en-US" smtClean="0"/>
              <a:t>21</a:t>
            </a:fld>
            <a:endParaRPr lang="en-US"/>
          </a:p>
        </p:txBody>
      </p:sp>
    </p:spTree>
    <p:extLst>
      <p:ext uri="{BB962C8B-B14F-4D97-AF65-F5344CB8AC3E}">
        <p14:creationId xmlns:p14="http://schemas.microsoft.com/office/powerpoint/2010/main" val="20635470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Figure 3.6</a:t>
            </a:r>
            <a:endParaRPr lang="en-US" dirty="0"/>
          </a:p>
        </p:txBody>
      </p:sp>
      <p:sp>
        <p:nvSpPr>
          <p:cNvPr id="4" name="Slide Number Placeholder 3"/>
          <p:cNvSpPr>
            <a:spLocks noGrp="1"/>
          </p:cNvSpPr>
          <p:nvPr>
            <p:ph type="sldNum" sz="quarter" idx="10"/>
          </p:nvPr>
        </p:nvSpPr>
        <p:spPr/>
        <p:txBody>
          <a:bodyPr/>
          <a:lstStyle/>
          <a:p>
            <a:fld id="{90B04B2E-34E1-4008-B530-F7906D450F43}" type="slidenum">
              <a:rPr lang="en-US" smtClean="0"/>
              <a:t>26</a:t>
            </a:fld>
            <a:endParaRPr lang="en-US"/>
          </a:p>
        </p:txBody>
      </p:sp>
    </p:spTree>
    <p:extLst>
      <p:ext uri="{BB962C8B-B14F-4D97-AF65-F5344CB8AC3E}">
        <p14:creationId xmlns:p14="http://schemas.microsoft.com/office/powerpoint/2010/main" val="18736427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endParaRPr lang="en-US" dirty="0"/>
          </a:p>
        </p:txBody>
      </p:sp>
      <p:sp>
        <p:nvSpPr>
          <p:cNvPr id="7" name="Text Placeholder 6"/>
          <p:cNvSpPr>
            <a:spLocks noGrp="1"/>
          </p:cNvSpPr>
          <p:nvPr>
            <p:ph type="body" sz="quarter" idx="11"/>
          </p:nvPr>
        </p:nvSpPr>
        <p:spPr>
          <a:xfrm>
            <a:off x="304800" y="5181601"/>
            <a:ext cx="6400800" cy="777875"/>
          </a:xfrm>
        </p:spPr>
        <p:txBody>
          <a:bodyPr>
            <a:normAutofit/>
          </a:bodyPr>
          <a:lstStyle>
            <a:lvl1pPr marL="0" indent="0">
              <a:buFont typeface="Arial" panose="020B0604020202020204" pitchFamily="34" charset="0"/>
              <a:buNone/>
              <a:defRPr sz="2400"/>
            </a:lvl1pPr>
          </a:lstStyle>
          <a:p>
            <a:pPr lvl="0"/>
            <a:r>
              <a:rPr lang="en-US"/>
              <a:t>Edit Master text styles</a:t>
            </a:r>
          </a:p>
        </p:txBody>
      </p:sp>
      <p:sp>
        <p:nvSpPr>
          <p:cNvPr id="9" name="Content Placeholder 8"/>
          <p:cNvSpPr>
            <a:spLocks noGrp="1"/>
          </p:cNvSpPr>
          <p:nvPr>
            <p:ph sz="quarter" idx="12" hasCustomPrompt="1"/>
          </p:nvPr>
        </p:nvSpPr>
        <p:spPr>
          <a:xfrm>
            <a:off x="6705600" y="1143000"/>
            <a:ext cx="5181600" cy="1981200"/>
          </a:xfrm>
        </p:spPr>
        <p:txBody>
          <a:bodyPr anchor="ctr">
            <a:normAutofit/>
          </a:bodyPr>
          <a:lstStyle>
            <a:lvl1pPr marL="0" indent="0" algn="ctr">
              <a:buNone/>
              <a:defRPr sz="3600" b="0" i="0"/>
            </a:lvl1pPr>
            <a:lvl2pPr marL="457200" indent="0">
              <a:buNone/>
              <a:defRPr/>
            </a:lvl2pPr>
            <a:lvl3pPr marL="914400" indent="0">
              <a:buNone/>
              <a:defRPr/>
            </a:lvl3pPr>
            <a:lvl4pPr marL="1371600" indent="0">
              <a:buNone/>
              <a:defRPr/>
            </a:lvl4pPr>
            <a:lvl5pPr marL="1828800" indent="0">
              <a:buNone/>
              <a:defRPr/>
            </a:lvl5pPr>
          </a:lstStyle>
          <a:p>
            <a:pPr lvl="0"/>
            <a:r>
              <a:rPr lang="en-US" dirty="0"/>
              <a:t>Chapter </a:t>
            </a:r>
            <a:br>
              <a:rPr lang="en-US" dirty="0"/>
            </a:br>
            <a:r>
              <a:rPr lang="en-US" dirty="0"/>
              <a:t>Short </a:t>
            </a:r>
            <a:br>
              <a:rPr lang="en-US" dirty="0"/>
            </a:br>
            <a:r>
              <a:rPr lang="en-US" dirty="0"/>
              <a:t>2nd Edition</a:t>
            </a:r>
          </a:p>
        </p:txBody>
      </p:sp>
      <p:sp>
        <p:nvSpPr>
          <p:cNvPr id="10" name="Content Placeholder 8"/>
          <p:cNvSpPr>
            <a:spLocks noGrp="1"/>
          </p:cNvSpPr>
          <p:nvPr>
            <p:ph sz="quarter" idx="13"/>
          </p:nvPr>
        </p:nvSpPr>
        <p:spPr>
          <a:xfrm>
            <a:off x="6705600" y="3200400"/>
            <a:ext cx="5181600" cy="2759075"/>
          </a:xfrm>
        </p:spPr>
        <p:txBody>
          <a:bodyPr/>
          <a:lstStyle>
            <a:lvl1pPr marL="0" indent="0" algn="ctr">
              <a:buNone/>
              <a:defRPr i="1"/>
            </a:lvl1pPr>
            <a:lvl2pPr marL="457200" indent="0">
              <a:buNone/>
              <a:defRPr i="1"/>
            </a:lvl2pPr>
            <a:lvl3pPr marL="914400" indent="0">
              <a:buNone/>
              <a:defRPr i="1"/>
            </a:lvl3pPr>
            <a:lvl4pPr marL="1371600" indent="0">
              <a:buNone/>
              <a:defRPr i="1"/>
            </a:lvl4pPr>
            <a:lvl5pPr marL="1828800" indent="0">
              <a:buNone/>
              <a:defRPr i="1"/>
            </a:lvl5pPr>
          </a:lstStyle>
          <a:p>
            <a:pPr lvl="0"/>
            <a:r>
              <a:rPr lang="en-US"/>
              <a:t>Edit Master text styles</a:t>
            </a:r>
          </a:p>
        </p:txBody>
      </p:sp>
      <p:sp>
        <p:nvSpPr>
          <p:cNvPr id="12" name="Content Placeholder 11"/>
          <p:cNvSpPr>
            <a:spLocks noGrp="1"/>
          </p:cNvSpPr>
          <p:nvPr>
            <p:ph sz="quarter" idx="14"/>
          </p:nvPr>
        </p:nvSpPr>
        <p:spPr>
          <a:xfrm>
            <a:off x="304800" y="1143000"/>
            <a:ext cx="6400800" cy="4038600"/>
          </a:xfrm>
        </p:spPr>
        <p:txBody>
          <a:bodyPr/>
          <a:lstStyle/>
          <a:p>
            <a:pPr lvl="0"/>
            <a:r>
              <a:rPr lang="en-US"/>
              <a:t>Edit Master text styles</a:t>
            </a:r>
          </a:p>
        </p:txBody>
      </p:sp>
    </p:spTree>
    <p:extLst>
      <p:ext uri="{BB962C8B-B14F-4D97-AF65-F5344CB8AC3E}">
        <p14:creationId xmlns:p14="http://schemas.microsoft.com/office/powerpoint/2010/main" val="11252906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5AEF1C9-A25F-4792-B5D3-12413060230A}" type="slidenum">
              <a:rPr lang="en-US"/>
              <a:pPr/>
              <a:t>‹#›</a:t>
            </a:fld>
            <a:endParaRPr lang="en-US"/>
          </a:p>
        </p:txBody>
      </p:sp>
    </p:spTree>
    <p:extLst>
      <p:ext uri="{BB962C8B-B14F-4D97-AF65-F5344CB8AC3E}">
        <p14:creationId xmlns:p14="http://schemas.microsoft.com/office/powerpoint/2010/main" val="23200526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4AACC4A5-1AE7-44E4-960A-B834CFA2D385}" type="slidenum">
              <a:rPr lang="en-US" altLang="en-US"/>
              <a:pPr/>
              <a:t>‹#›</a:t>
            </a:fld>
            <a:endParaRPr lang="en-US" altLang="en-US"/>
          </a:p>
        </p:txBody>
      </p:sp>
    </p:spTree>
    <p:extLst>
      <p:ext uri="{BB962C8B-B14F-4D97-AF65-F5344CB8AC3E}">
        <p14:creationId xmlns:p14="http://schemas.microsoft.com/office/powerpoint/2010/main" val="3878382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ntent Box 1">
    <p:spTree>
      <p:nvGrpSpPr>
        <p:cNvPr id="1" name=""/>
        <p:cNvGrpSpPr/>
        <p:nvPr/>
      </p:nvGrpSpPr>
      <p:grpSpPr>
        <a:xfrm>
          <a:off x="0" y="0"/>
          <a:ext cx="0" cy="0"/>
          <a:chOff x="0" y="0"/>
          <a:chExt cx="0" cy="0"/>
        </a:xfrm>
      </p:grpSpPr>
      <p:sp>
        <p:nvSpPr>
          <p:cNvPr id="7" name="Content Placeholder 6"/>
          <p:cNvSpPr>
            <a:spLocks noGrp="1"/>
          </p:cNvSpPr>
          <p:nvPr>
            <p:ph sz="quarter" idx="11"/>
          </p:nvPr>
        </p:nvSpPr>
        <p:spPr>
          <a:xfrm>
            <a:off x="304800" y="1143000"/>
            <a:ext cx="11582400" cy="5029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56960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 Box 1Cap">
    <p:spTree>
      <p:nvGrpSpPr>
        <p:cNvPr id="1" name=""/>
        <p:cNvGrpSpPr/>
        <p:nvPr/>
      </p:nvGrpSpPr>
      <p:grpSpPr>
        <a:xfrm>
          <a:off x="0" y="0"/>
          <a:ext cx="0" cy="0"/>
          <a:chOff x="0" y="0"/>
          <a:chExt cx="0" cy="0"/>
        </a:xfrm>
      </p:grpSpPr>
      <p:sp>
        <p:nvSpPr>
          <p:cNvPr id="7" name="Content Placeholder 6"/>
          <p:cNvSpPr>
            <a:spLocks noGrp="1"/>
          </p:cNvSpPr>
          <p:nvPr>
            <p:ph sz="quarter" idx="11"/>
          </p:nvPr>
        </p:nvSpPr>
        <p:spPr>
          <a:xfrm>
            <a:off x="304800" y="1143000"/>
            <a:ext cx="11582400" cy="3657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p>
        </p:txBody>
      </p:sp>
      <p:sp>
        <p:nvSpPr>
          <p:cNvPr id="4" name="Text Placeholder 5"/>
          <p:cNvSpPr>
            <a:spLocks noGrp="1"/>
          </p:cNvSpPr>
          <p:nvPr>
            <p:ph type="body" sz="quarter" idx="13"/>
          </p:nvPr>
        </p:nvSpPr>
        <p:spPr>
          <a:xfrm>
            <a:off x="304800" y="4800600"/>
            <a:ext cx="11582400" cy="1371600"/>
          </a:xfrm>
        </p:spPr>
        <p:txBody>
          <a:bodyPr>
            <a:noAutofit/>
          </a:bodyPr>
          <a:lstStyle>
            <a:lvl1pPr marL="0" indent="0">
              <a:buNone/>
              <a:defRPr sz="2400"/>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Edit Master text styles</a:t>
            </a:r>
          </a:p>
        </p:txBody>
      </p:sp>
    </p:spTree>
    <p:extLst>
      <p:ext uri="{BB962C8B-B14F-4D97-AF65-F5344CB8AC3E}">
        <p14:creationId xmlns:p14="http://schemas.microsoft.com/office/powerpoint/2010/main" val="1211524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ntent Box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6"/>
          <p:cNvSpPr>
            <a:spLocks noGrp="1"/>
          </p:cNvSpPr>
          <p:nvPr>
            <p:ph sz="quarter" idx="11"/>
          </p:nvPr>
        </p:nvSpPr>
        <p:spPr>
          <a:xfrm>
            <a:off x="304800" y="1143000"/>
            <a:ext cx="5791200" cy="5029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6"/>
          <p:cNvSpPr>
            <a:spLocks noGrp="1"/>
          </p:cNvSpPr>
          <p:nvPr>
            <p:ph sz="quarter" idx="12"/>
          </p:nvPr>
        </p:nvSpPr>
        <p:spPr>
          <a:xfrm>
            <a:off x="6099033" y="1143000"/>
            <a:ext cx="5791200" cy="5029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712886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Content Box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6"/>
          <p:cNvSpPr>
            <a:spLocks noGrp="1"/>
          </p:cNvSpPr>
          <p:nvPr>
            <p:ph sz="quarter" idx="11"/>
          </p:nvPr>
        </p:nvSpPr>
        <p:spPr>
          <a:xfrm>
            <a:off x="304800" y="1143000"/>
            <a:ext cx="5791200" cy="5029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6"/>
          <p:cNvSpPr>
            <a:spLocks noGrp="1"/>
          </p:cNvSpPr>
          <p:nvPr>
            <p:ph sz="quarter" idx="12"/>
          </p:nvPr>
        </p:nvSpPr>
        <p:spPr>
          <a:xfrm>
            <a:off x="6099033" y="1143000"/>
            <a:ext cx="5791200" cy="3657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3"/>
          </p:nvPr>
        </p:nvSpPr>
        <p:spPr>
          <a:xfrm>
            <a:off x="6096000" y="4800600"/>
            <a:ext cx="5791200" cy="1371600"/>
          </a:xfrm>
        </p:spPr>
        <p:txBody>
          <a:bodyPr>
            <a:noAutofit/>
          </a:bodyPr>
          <a:lstStyle>
            <a:lvl1pPr marL="0" indent="0">
              <a:buNone/>
              <a:defRPr sz="2400"/>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Edit Master text styles</a:t>
            </a:r>
          </a:p>
        </p:txBody>
      </p:sp>
    </p:spTree>
    <p:extLst>
      <p:ext uri="{BB962C8B-B14F-4D97-AF65-F5344CB8AC3E}">
        <p14:creationId xmlns:p14="http://schemas.microsoft.com/office/powerpoint/2010/main" val="7520810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Content Box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a:t>Click to edit Master title style</a:t>
            </a:r>
            <a:endParaRPr lang="en-US" dirty="0"/>
          </a:p>
        </p:txBody>
      </p:sp>
      <p:sp>
        <p:nvSpPr>
          <p:cNvPr id="3" name="Content Placeholder 6"/>
          <p:cNvSpPr>
            <a:spLocks noGrp="1"/>
          </p:cNvSpPr>
          <p:nvPr>
            <p:ph sz="quarter" idx="11"/>
          </p:nvPr>
        </p:nvSpPr>
        <p:spPr>
          <a:xfrm>
            <a:off x="304800" y="1143000"/>
            <a:ext cx="5791200" cy="4800600"/>
          </a:xfrm>
          <a:solidFill>
            <a:schemeClr val="bg1">
              <a:lumMod val="75000"/>
            </a:schemeClr>
          </a:solidFill>
        </p:spPr>
        <p:style>
          <a:lnRef idx="0">
            <a:scrgbClr r="0" g="0" b="0"/>
          </a:lnRef>
          <a:fillRef idx="1002">
            <a:schemeClr val="lt1"/>
          </a:fillRef>
          <a:effectRef idx="0">
            <a:scrgbClr r="0" g="0" b="0"/>
          </a:effectRef>
          <a:fontRef idx="major"/>
        </p:style>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6"/>
          <p:cNvSpPr>
            <a:spLocks noGrp="1"/>
          </p:cNvSpPr>
          <p:nvPr>
            <p:ph sz="quarter" idx="12"/>
          </p:nvPr>
        </p:nvSpPr>
        <p:spPr>
          <a:xfrm>
            <a:off x="6099033" y="1143000"/>
            <a:ext cx="5791200" cy="3657600"/>
          </a:xfrm>
          <a:solidFill>
            <a:schemeClr val="bg1">
              <a:lumMod val="75000"/>
            </a:schemeClr>
          </a:solidFill>
        </p:spPr>
        <p:style>
          <a:lnRef idx="0">
            <a:scrgbClr r="0" g="0" b="0"/>
          </a:lnRef>
          <a:fillRef idx="1002">
            <a:schemeClr val="lt1"/>
          </a:fillRef>
          <a:effectRef idx="0">
            <a:scrgbClr r="0" g="0" b="0"/>
          </a:effectRef>
          <a:fontRef idx="major"/>
        </p:style>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3"/>
          </p:nvPr>
        </p:nvSpPr>
        <p:spPr>
          <a:xfrm>
            <a:off x="6096000" y="4800600"/>
            <a:ext cx="5791200" cy="1143000"/>
          </a:xfrm>
          <a:solidFill>
            <a:schemeClr val="bg1">
              <a:lumMod val="75000"/>
            </a:schemeClr>
          </a:solidFill>
        </p:spPr>
        <p:style>
          <a:lnRef idx="0">
            <a:scrgbClr r="0" g="0" b="0"/>
          </a:lnRef>
          <a:fillRef idx="1002">
            <a:schemeClr val="lt1"/>
          </a:fillRef>
          <a:effectRef idx="0">
            <a:scrgbClr r="0" g="0" b="0"/>
          </a:effectRef>
          <a:fontRef idx="major"/>
        </p:style>
        <p:txBody>
          <a:bodyPr>
            <a:noAutofit/>
          </a:bodyPr>
          <a:lstStyle>
            <a:lvl1pPr marL="0" indent="0">
              <a:buNone/>
              <a:defRPr sz="2400"/>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Edit Master text styles</a:t>
            </a:r>
          </a:p>
        </p:txBody>
      </p:sp>
    </p:spTree>
    <p:extLst>
      <p:ext uri="{BB962C8B-B14F-4D97-AF65-F5344CB8AC3E}">
        <p14:creationId xmlns:p14="http://schemas.microsoft.com/office/powerpoint/2010/main" val="17348528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Box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6"/>
          <p:cNvSpPr>
            <a:spLocks noGrp="1"/>
          </p:cNvSpPr>
          <p:nvPr>
            <p:ph sz="quarter" idx="11"/>
          </p:nvPr>
        </p:nvSpPr>
        <p:spPr>
          <a:xfrm>
            <a:off x="304800" y="1143000"/>
            <a:ext cx="5791200" cy="5029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6"/>
          <p:cNvSpPr>
            <a:spLocks noGrp="1"/>
          </p:cNvSpPr>
          <p:nvPr>
            <p:ph sz="quarter" idx="12"/>
          </p:nvPr>
        </p:nvSpPr>
        <p:spPr>
          <a:xfrm>
            <a:off x="6099033" y="1143000"/>
            <a:ext cx="5791200" cy="2514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6"/>
          <p:cNvSpPr>
            <a:spLocks noGrp="1"/>
          </p:cNvSpPr>
          <p:nvPr>
            <p:ph sz="quarter" idx="13"/>
          </p:nvPr>
        </p:nvSpPr>
        <p:spPr>
          <a:xfrm>
            <a:off x="6099033" y="3673522"/>
            <a:ext cx="5791200" cy="2514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422267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Horizont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6"/>
          <p:cNvSpPr>
            <a:spLocks noGrp="1"/>
          </p:cNvSpPr>
          <p:nvPr>
            <p:ph sz="quarter" idx="12"/>
          </p:nvPr>
        </p:nvSpPr>
        <p:spPr>
          <a:xfrm>
            <a:off x="304801" y="1143000"/>
            <a:ext cx="11585433" cy="2514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6"/>
          <p:cNvSpPr>
            <a:spLocks noGrp="1"/>
          </p:cNvSpPr>
          <p:nvPr>
            <p:ph sz="quarter" idx="13"/>
          </p:nvPr>
        </p:nvSpPr>
        <p:spPr>
          <a:xfrm>
            <a:off x="304801" y="3673522"/>
            <a:ext cx="11585433" cy="2514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39025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51CB3BF-D255-410F-9215-FA19C06BD9A4}" type="datetimeFigureOut">
              <a:rPr lang="en-US" smtClean="0"/>
              <a:t>5/31/2018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C15CB1-D274-4145-9BAA-5A95CA23E0FF}" type="slidenum">
              <a:rPr lang="en-US" smtClean="0"/>
              <a:t>‹#›</a:t>
            </a:fld>
            <a:endParaRPr lang="en-US"/>
          </a:p>
        </p:txBody>
      </p:sp>
    </p:spTree>
    <p:extLst>
      <p:ext uri="{BB962C8B-B14F-4D97-AF65-F5344CB8AC3E}">
        <p14:creationId xmlns:p14="http://schemas.microsoft.com/office/powerpoint/2010/main" val="32744516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365126"/>
            <a:ext cx="11582400" cy="77787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04800" y="1143001"/>
            <a:ext cx="11582400" cy="5033963"/>
          </a:xfrm>
          <a:prstGeom prst="rect">
            <a:avLst/>
          </a:prstGeom>
        </p:spPr>
        <p:txBody>
          <a:bodyPr vert="horz" wrap="square" lIns="91440" tIns="4572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838678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1.xml"/><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Chapter 3: Population </a:t>
            </a:r>
            <a:r>
              <a:rPr lang="en-US" dirty="0"/>
              <a:t>Dynamics</a:t>
            </a:r>
          </a:p>
        </p:txBody>
      </p:sp>
      <p:sp>
        <p:nvSpPr>
          <p:cNvPr id="5" name="Text Placeholder 4"/>
          <p:cNvSpPr>
            <a:spLocks noGrp="1"/>
          </p:cNvSpPr>
          <p:nvPr>
            <p:ph type="body" sz="quarter" idx="11"/>
          </p:nvPr>
        </p:nvSpPr>
        <p:spPr>
          <a:xfrm>
            <a:off x="304800" y="5766392"/>
            <a:ext cx="6400800" cy="777875"/>
          </a:xfrm>
        </p:spPr>
        <p:txBody>
          <a:bodyPr/>
          <a:lstStyle/>
          <a:p>
            <a:r>
              <a:rPr lang="en-US" dirty="0"/>
              <a:t>Ho Chi Minh City, Vietnam</a:t>
            </a:r>
          </a:p>
        </p:txBody>
      </p:sp>
      <p:sp>
        <p:nvSpPr>
          <p:cNvPr id="7" name="Content Placeholder 6"/>
          <p:cNvSpPr>
            <a:spLocks noGrp="1"/>
          </p:cNvSpPr>
          <p:nvPr>
            <p:ph sz="quarter" idx="13"/>
          </p:nvPr>
        </p:nvSpPr>
        <p:spPr>
          <a:xfrm>
            <a:off x="6343475" y="1686749"/>
            <a:ext cx="3886200" cy="2759075"/>
          </a:xfrm>
        </p:spPr>
        <p:txBody>
          <a:bodyPr/>
          <a:lstStyle/>
          <a:p>
            <a:r>
              <a:rPr lang="en-US" dirty="0"/>
              <a:t>In the past two hundred years there has been a steady increase in the world’s population.</a:t>
            </a:r>
          </a:p>
        </p:txBody>
      </p:sp>
      <p:pic>
        <p:nvPicPr>
          <p:cNvPr id="1026" name="Picture 2" descr="L:\Higher Education Editorial\Kaveney\Short, Human Geography, 2e\Supplements\Figure JPEGs\Chapter 03\Chapter 03 Open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717" y="1199625"/>
            <a:ext cx="4247557" cy="456676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068389" y="4885509"/>
            <a:ext cx="6675120" cy="400110"/>
          </a:xfrm>
          <a:prstGeom prst="rect">
            <a:avLst/>
          </a:prstGeom>
          <a:noFill/>
        </p:spPr>
        <p:txBody>
          <a:bodyPr wrap="square" rtlCol="0">
            <a:spAutoFit/>
          </a:bodyPr>
          <a:lstStyle/>
          <a:p>
            <a:pPr algn="ctr"/>
            <a:r>
              <a:rPr lang="en-US" sz="2000" b="1" dirty="0" smtClean="0"/>
              <a:t>Expanded by Joe Naumann, UMSL</a:t>
            </a:r>
            <a:endParaRPr lang="en-US" sz="2000" b="1" dirty="0"/>
          </a:p>
        </p:txBody>
      </p:sp>
    </p:spTree>
    <p:extLst>
      <p:ext uri="{BB962C8B-B14F-4D97-AF65-F5344CB8AC3E}">
        <p14:creationId xmlns:p14="http://schemas.microsoft.com/office/powerpoint/2010/main" val="7622747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1"/>
          </p:nvPr>
        </p:nvSpPr>
        <p:spPr/>
        <p:txBody>
          <a:bodyPr/>
          <a:lstStyle/>
          <a:p>
            <a:pPr marL="0" indent="0">
              <a:buNone/>
            </a:pPr>
            <a:r>
              <a:rPr lang="en-US" b="1" u="sng" dirty="0"/>
              <a:t>DISEASE</a:t>
            </a:r>
          </a:p>
          <a:p>
            <a:r>
              <a:rPr lang="en-US" dirty="0"/>
              <a:t>Pandemic occurs on a wide geographic scale</a:t>
            </a:r>
          </a:p>
          <a:p>
            <a:pPr lvl="1"/>
            <a:r>
              <a:rPr lang="en-US" dirty="0"/>
              <a:t>3 major past pandemics</a:t>
            </a:r>
          </a:p>
          <a:p>
            <a:r>
              <a:rPr lang="en-US" dirty="0"/>
              <a:t>Bubonic plague hit as waves across the world in 6-8th centuries</a:t>
            </a:r>
          </a:p>
          <a:p>
            <a:pPr lvl="1"/>
            <a:r>
              <a:rPr lang="en-US" dirty="0"/>
              <a:t>Spread along trade routes</a:t>
            </a:r>
          </a:p>
          <a:p>
            <a:pPr lvl="1"/>
            <a:r>
              <a:rPr lang="en-US" dirty="0"/>
              <a:t>Mass death created social confusion</a:t>
            </a:r>
          </a:p>
        </p:txBody>
      </p:sp>
      <p:sp>
        <p:nvSpPr>
          <p:cNvPr id="4" name="Title 3"/>
          <p:cNvSpPr>
            <a:spLocks noGrp="1"/>
          </p:cNvSpPr>
          <p:nvPr>
            <p:ph type="title"/>
          </p:nvPr>
        </p:nvSpPr>
        <p:spPr/>
        <p:txBody>
          <a:bodyPr/>
          <a:lstStyle/>
          <a:p>
            <a:r>
              <a:rPr lang="en-US"/>
              <a:t>Population Declines</a:t>
            </a:r>
            <a:endParaRPr lang="en-US" dirty="0"/>
          </a:p>
        </p:txBody>
      </p:sp>
    </p:spTree>
    <p:extLst>
      <p:ext uri="{BB962C8B-B14F-4D97-AF65-F5344CB8AC3E}">
        <p14:creationId xmlns:p14="http://schemas.microsoft.com/office/powerpoint/2010/main" val="37233875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1"/>
          </p:nvPr>
        </p:nvSpPr>
        <p:spPr/>
        <p:txBody>
          <a:bodyPr>
            <a:normAutofit/>
          </a:bodyPr>
          <a:lstStyle/>
          <a:p>
            <a:pPr marL="0" indent="0">
              <a:buNone/>
            </a:pPr>
            <a:r>
              <a:rPr lang="en-US" b="1" u="sng" dirty="0"/>
              <a:t>DISEASE</a:t>
            </a:r>
          </a:p>
          <a:p>
            <a:r>
              <a:rPr lang="en-US" dirty="0"/>
              <a:t>“Black Death” in Asia, North Africa, Europe in 14th century</a:t>
            </a:r>
          </a:p>
          <a:p>
            <a:pPr lvl="1"/>
            <a:r>
              <a:rPr lang="en-US" dirty="0"/>
              <a:t>Rapid population loss</a:t>
            </a:r>
          </a:p>
          <a:p>
            <a:pPr lvl="1"/>
            <a:r>
              <a:rPr lang="en-US" dirty="0"/>
              <a:t>Switch from arable agriculture to pastoral farming</a:t>
            </a:r>
          </a:p>
          <a:p>
            <a:pPr lvl="1"/>
            <a:r>
              <a:rPr lang="en-US" dirty="0"/>
              <a:t>Peasants’ Revolt</a:t>
            </a:r>
          </a:p>
          <a:p>
            <a:r>
              <a:rPr lang="en-US" dirty="0" smtClean="0"/>
              <a:t>Columbian </a:t>
            </a:r>
            <a:r>
              <a:rPr lang="en-US" dirty="0"/>
              <a:t>Encounter of Europeans in the </a:t>
            </a:r>
            <a:r>
              <a:rPr lang="en-US" dirty="0" smtClean="0"/>
              <a:t>Americas (Columbian </a:t>
            </a:r>
            <a:br>
              <a:rPr lang="en-US" dirty="0" smtClean="0"/>
            </a:br>
            <a:r>
              <a:rPr lang="en-US" dirty="0" smtClean="0"/>
              <a:t>Exchange)</a:t>
            </a:r>
            <a:endParaRPr lang="en-US" dirty="0"/>
          </a:p>
          <a:p>
            <a:pPr lvl="1"/>
            <a:r>
              <a:rPr lang="en-US" dirty="0"/>
              <a:t>Devastation to indigenous populations from disease</a:t>
            </a:r>
          </a:p>
          <a:p>
            <a:pPr lvl="1"/>
            <a:r>
              <a:rPr lang="en-US" dirty="0"/>
              <a:t>“Pristine Myth” of North America’s wilderness</a:t>
            </a:r>
          </a:p>
        </p:txBody>
      </p:sp>
      <p:sp>
        <p:nvSpPr>
          <p:cNvPr id="4" name="Title 3"/>
          <p:cNvSpPr>
            <a:spLocks noGrp="1"/>
          </p:cNvSpPr>
          <p:nvPr>
            <p:ph type="title"/>
          </p:nvPr>
        </p:nvSpPr>
        <p:spPr/>
        <p:txBody>
          <a:bodyPr/>
          <a:lstStyle/>
          <a:p>
            <a:r>
              <a:rPr lang="en-US"/>
              <a:t>Population Declines</a:t>
            </a:r>
            <a:endParaRPr lang="en-US" dirty="0"/>
          </a:p>
        </p:txBody>
      </p:sp>
    </p:spTree>
    <p:extLst>
      <p:ext uri="{BB962C8B-B14F-4D97-AF65-F5344CB8AC3E}">
        <p14:creationId xmlns:p14="http://schemas.microsoft.com/office/powerpoint/2010/main" val="6304150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Population Declines</a:t>
            </a:r>
          </a:p>
        </p:txBody>
      </p:sp>
      <p:sp>
        <p:nvSpPr>
          <p:cNvPr id="5" name="Content Placeholder 4"/>
          <p:cNvSpPr>
            <a:spLocks noGrp="1"/>
          </p:cNvSpPr>
          <p:nvPr>
            <p:ph sz="quarter" idx="11"/>
          </p:nvPr>
        </p:nvSpPr>
        <p:spPr>
          <a:xfrm>
            <a:off x="444137" y="1143000"/>
            <a:ext cx="11443063" cy="5029200"/>
          </a:xfrm>
        </p:spPr>
        <p:txBody>
          <a:bodyPr>
            <a:normAutofit lnSpcReduction="10000"/>
          </a:bodyPr>
          <a:lstStyle/>
          <a:p>
            <a:pPr marL="0" indent="0">
              <a:buNone/>
            </a:pPr>
            <a:r>
              <a:rPr lang="en-US" b="1" u="sng" dirty="0"/>
              <a:t>CLIMATE CHANGE</a:t>
            </a:r>
          </a:p>
          <a:p>
            <a:r>
              <a:rPr lang="en-US" b="1" dirty="0"/>
              <a:t>Agricultural productivity</a:t>
            </a:r>
          </a:p>
          <a:p>
            <a:pPr lvl="1"/>
            <a:r>
              <a:rPr lang="en-US" dirty="0"/>
              <a:t>Humans more reliant, so declines in output, decrease population</a:t>
            </a:r>
          </a:p>
          <a:p>
            <a:r>
              <a:rPr lang="en-US" b="1" dirty="0"/>
              <a:t>Little Ice Age </a:t>
            </a:r>
            <a:r>
              <a:rPr lang="en-US" dirty="0"/>
              <a:t>of 17</a:t>
            </a:r>
            <a:r>
              <a:rPr lang="en-US" baseline="30000" dirty="0"/>
              <a:t>th</a:t>
            </a:r>
            <a:r>
              <a:rPr lang="en-US" dirty="0"/>
              <a:t> century</a:t>
            </a:r>
          </a:p>
          <a:p>
            <a:pPr lvl="1"/>
            <a:r>
              <a:rPr lang="en-US" dirty="0"/>
              <a:t>Food shortages and population </a:t>
            </a:r>
            <a:r>
              <a:rPr lang="en-US" dirty="0" smtClean="0"/>
              <a:t>decrease</a:t>
            </a:r>
          </a:p>
          <a:p>
            <a:pPr marL="0" indent="0">
              <a:buNone/>
            </a:pPr>
            <a:r>
              <a:rPr lang="en-US" b="1" u="sng" dirty="0" smtClean="0"/>
              <a:t>URBANIZATION/INDUSTRIALIZATION</a:t>
            </a:r>
            <a:r>
              <a:rPr lang="en-US" b="1" dirty="0" smtClean="0"/>
              <a:t> (developed countries) </a:t>
            </a:r>
          </a:p>
          <a:p>
            <a:r>
              <a:rPr lang="en-US" dirty="0"/>
              <a:t>	</a:t>
            </a:r>
            <a:r>
              <a:rPr lang="en-US" dirty="0" smtClean="0"/>
              <a:t>Two working parents &amp; desire for much higher material lifestyle</a:t>
            </a:r>
          </a:p>
          <a:p>
            <a:pPr lvl="1"/>
            <a:r>
              <a:rPr lang="en-US" dirty="0" smtClean="0"/>
              <a:t>Children seen as a financial liability </a:t>
            </a:r>
          </a:p>
          <a:p>
            <a:pPr lvl="1"/>
            <a:r>
              <a:rPr lang="en-US" dirty="0" smtClean="0"/>
              <a:t>Total Fertility Rate of most developed countries is below 2.1 (needed to keep a population stable (neither shrinking nor growing)</a:t>
            </a:r>
            <a:endParaRPr lang="en-US" dirty="0"/>
          </a:p>
          <a:p>
            <a:endParaRPr lang="en-US" b="1" dirty="0"/>
          </a:p>
        </p:txBody>
      </p:sp>
    </p:spTree>
    <p:extLst>
      <p:ext uri="{BB962C8B-B14F-4D97-AF65-F5344CB8AC3E}">
        <p14:creationId xmlns:p14="http://schemas.microsoft.com/office/powerpoint/2010/main" val="24654065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04800" y="221435"/>
            <a:ext cx="11582400" cy="777875"/>
          </a:xfrm>
        </p:spPr>
        <p:txBody>
          <a:bodyPr/>
          <a:lstStyle/>
          <a:p>
            <a:r>
              <a:rPr lang="en-US" dirty="0"/>
              <a:t>The Reproductive Revolution</a:t>
            </a:r>
          </a:p>
        </p:txBody>
      </p:sp>
      <p:sp>
        <p:nvSpPr>
          <p:cNvPr id="7" name="Content Placeholder 6"/>
          <p:cNvSpPr>
            <a:spLocks noGrp="1"/>
          </p:cNvSpPr>
          <p:nvPr>
            <p:ph sz="quarter" idx="11"/>
          </p:nvPr>
        </p:nvSpPr>
        <p:spPr>
          <a:xfrm>
            <a:off x="0" y="999310"/>
            <a:ext cx="12192000" cy="5153297"/>
          </a:xfrm>
          <a:noFill/>
        </p:spPr>
        <p:txBody>
          <a:bodyPr>
            <a:normAutofit/>
          </a:bodyPr>
          <a:lstStyle/>
          <a:p>
            <a:r>
              <a:rPr lang="en-US" b="1" dirty="0"/>
              <a:t>Patriarchy </a:t>
            </a:r>
            <a:r>
              <a:rPr lang="en-US" b="1" dirty="0" smtClean="0"/>
              <a:t>(agriculture based)</a:t>
            </a:r>
            <a:r>
              <a:rPr lang="en-US" dirty="0" smtClean="0"/>
              <a:t>and </a:t>
            </a:r>
            <a:r>
              <a:rPr lang="en-US" dirty="0"/>
              <a:t>reproductive efficiency</a:t>
            </a:r>
          </a:p>
          <a:p>
            <a:pPr lvl="1"/>
            <a:r>
              <a:rPr lang="en-US" dirty="0"/>
              <a:t>High </a:t>
            </a:r>
            <a:r>
              <a:rPr lang="en-US" b="1" dirty="0"/>
              <a:t>infant mortality rates </a:t>
            </a:r>
            <a:r>
              <a:rPr lang="en-US" dirty="0"/>
              <a:t>and low life </a:t>
            </a:r>
            <a:r>
              <a:rPr lang="en-US" spc="-70" dirty="0"/>
              <a:t>expectancy</a:t>
            </a:r>
          </a:p>
          <a:p>
            <a:pPr lvl="1"/>
            <a:r>
              <a:rPr lang="en-US" spc="-70" dirty="0"/>
              <a:t>Role of </a:t>
            </a:r>
            <a:r>
              <a:rPr lang="en-US" spc="-70" dirty="0" smtClean="0"/>
              <a:t>women – subservient </a:t>
            </a:r>
          </a:p>
          <a:p>
            <a:pPr lvl="1"/>
            <a:r>
              <a:rPr lang="en-US" spc="-70" dirty="0" smtClean="0"/>
              <a:t>Children, particularly males, seen as helpful laborers</a:t>
            </a:r>
            <a:endParaRPr lang="en-US" spc="-70" dirty="0"/>
          </a:p>
          <a:p>
            <a:r>
              <a:rPr lang="en-US" spc="-70" dirty="0"/>
              <a:t>Demographic transition</a:t>
            </a:r>
          </a:p>
          <a:p>
            <a:pPr lvl="1"/>
            <a:r>
              <a:rPr lang="en-US" spc="-70" dirty="0"/>
              <a:t>Increased efficiency of </a:t>
            </a:r>
            <a:r>
              <a:rPr lang="en-US" spc="-70" dirty="0" smtClean="0"/>
              <a:t>reproduction and birth control</a:t>
            </a:r>
            <a:endParaRPr lang="en-US" spc="-70" dirty="0"/>
          </a:p>
          <a:p>
            <a:pPr lvl="1"/>
            <a:r>
              <a:rPr lang="en-US" spc="-70" dirty="0"/>
              <a:t>Calls into question the basis of </a:t>
            </a:r>
            <a:r>
              <a:rPr lang="en-US" spc="-70" dirty="0" smtClean="0"/>
              <a:t>patriarchy</a:t>
            </a:r>
          </a:p>
          <a:p>
            <a:pPr lvl="1"/>
            <a:r>
              <a:rPr lang="en-US" b="1" spc="-70" dirty="0" smtClean="0">
                <a:solidFill>
                  <a:srgbClr val="FF0000"/>
                </a:solidFill>
              </a:rPr>
              <a:t>Urbanization/Industrialization</a:t>
            </a:r>
          </a:p>
          <a:p>
            <a:pPr lvl="2"/>
            <a:r>
              <a:rPr lang="en-US" spc="-70" dirty="0" smtClean="0"/>
              <a:t>Educated, working women</a:t>
            </a:r>
          </a:p>
          <a:p>
            <a:pPr lvl="2"/>
            <a:r>
              <a:rPr lang="en-US" spc="-70" dirty="0" smtClean="0"/>
              <a:t>Children are a financial liability rather than an economic asset (helpful laborers)</a:t>
            </a:r>
            <a:endParaRPr lang="en-US" spc="-70" dirty="0"/>
          </a:p>
        </p:txBody>
      </p:sp>
    </p:spTree>
    <p:extLst>
      <p:ext uri="{BB962C8B-B14F-4D97-AF65-F5344CB8AC3E}">
        <p14:creationId xmlns:p14="http://schemas.microsoft.com/office/powerpoint/2010/main" val="26158338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365126"/>
            <a:ext cx="11582400" cy="470897"/>
          </a:xfrm>
        </p:spPr>
        <p:txBody>
          <a:bodyPr>
            <a:normAutofit fontScale="90000"/>
          </a:bodyPr>
          <a:lstStyle/>
          <a:p>
            <a:r>
              <a:rPr lang="en-US" sz="3600" dirty="0"/>
              <a:t>The Demographic Transition</a:t>
            </a:r>
          </a:p>
        </p:txBody>
      </p:sp>
      <p:sp>
        <p:nvSpPr>
          <p:cNvPr id="5" name="Content Placeholder 4"/>
          <p:cNvSpPr>
            <a:spLocks noGrp="1"/>
          </p:cNvSpPr>
          <p:nvPr>
            <p:ph sz="quarter" idx="11"/>
          </p:nvPr>
        </p:nvSpPr>
        <p:spPr>
          <a:xfrm>
            <a:off x="178526" y="1143001"/>
            <a:ext cx="4343400" cy="5029200"/>
          </a:xfrm>
        </p:spPr>
        <p:txBody>
          <a:bodyPr/>
          <a:lstStyle/>
          <a:p>
            <a:r>
              <a:rPr lang="en-US" b="1" dirty="0"/>
              <a:t>Demographic transition</a:t>
            </a:r>
            <a:endParaRPr lang="en-US" dirty="0"/>
          </a:p>
          <a:p>
            <a:pPr lvl="1"/>
            <a:r>
              <a:rPr lang="en-US" dirty="0"/>
              <a:t>Decline in </a:t>
            </a:r>
            <a:r>
              <a:rPr lang="en-US" b="1" dirty="0"/>
              <a:t>mortality rates</a:t>
            </a:r>
            <a:endParaRPr lang="en-US" dirty="0"/>
          </a:p>
          <a:p>
            <a:pPr lvl="1"/>
            <a:r>
              <a:rPr lang="en-US" dirty="0"/>
              <a:t>Increased </a:t>
            </a:r>
            <a:r>
              <a:rPr lang="en-US" b="1" dirty="0"/>
              <a:t>life expectancy</a:t>
            </a:r>
          </a:p>
          <a:p>
            <a:pPr lvl="1"/>
            <a:r>
              <a:rPr lang="en-US" dirty="0"/>
              <a:t>Followed by decline in </a:t>
            </a:r>
            <a:r>
              <a:rPr lang="en-US" b="1" dirty="0"/>
              <a:t>fertility</a:t>
            </a:r>
            <a:endParaRPr lang="en-US" dirty="0"/>
          </a:p>
          <a:p>
            <a:pPr lvl="1"/>
            <a:r>
              <a:rPr lang="en-US" dirty="0"/>
              <a:t>Uneven geography of </a:t>
            </a:r>
            <a:r>
              <a:rPr lang="en-US" b="1" dirty="0"/>
              <a:t>replacement rates</a:t>
            </a:r>
            <a:endParaRPr lang="en-US" dirty="0"/>
          </a:p>
          <a:p>
            <a:pPr lvl="1"/>
            <a:endParaRPr lang="en-US" dirty="0"/>
          </a:p>
        </p:txBody>
      </p:sp>
      <p:sp>
        <p:nvSpPr>
          <p:cNvPr id="7" name="Text Placeholder 6"/>
          <p:cNvSpPr>
            <a:spLocks noGrp="1"/>
          </p:cNvSpPr>
          <p:nvPr>
            <p:ph type="body" sz="quarter" idx="13"/>
          </p:nvPr>
        </p:nvSpPr>
        <p:spPr>
          <a:xfrm>
            <a:off x="4521926" y="5504113"/>
            <a:ext cx="7670074" cy="881048"/>
          </a:xfrm>
        </p:spPr>
        <p:txBody>
          <a:bodyPr/>
          <a:lstStyle/>
          <a:p>
            <a:r>
              <a:rPr lang="en-US" dirty="0"/>
              <a:t>Five phases of demographic transition. Brought population and cultural changes.</a:t>
            </a:r>
          </a:p>
        </p:txBody>
      </p:sp>
      <p:pic>
        <p:nvPicPr>
          <p:cNvPr id="4098" name="Picture 2" descr="L:\Higher Education Editorial\Kaveney\Short, Human Geography, 2e\Supplements\Figure JPEGs\Chapter 03\Figure 3.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6485" y="897623"/>
            <a:ext cx="7975516" cy="4393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32365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0" y="496389"/>
            <a:ext cx="12192000" cy="690774"/>
          </a:xfrm>
        </p:spPr>
        <p:txBody>
          <a:bodyPr/>
          <a:lstStyle/>
          <a:p>
            <a:pPr algn="ctr"/>
            <a:r>
              <a:rPr lang="en-US" dirty="0"/>
              <a:t>Five phases of demographic transition. </a:t>
            </a:r>
            <a:r>
              <a:rPr lang="en-US" dirty="0" smtClean="0"/>
              <a:t>These phases brought </a:t>
            </a:r>
            <a:r>
              <a:rPr lang="en-US" dirty="0"/>
              <a:t>population and cultural changes.</a:t>
            </a:r>
          </a:p>
        </p:txBody>
      </p:sp>
      <p:pic>
        <p:nvPicPr>
          <p:cNvPr id="3074" name="Picture 2" descr="L:\Higher Education Editorial\Kaveney\Short, Human Geography, 2e\Supplements\Figure JPEGs\Chapter 03\Figure 3.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58" y="1041209"/>
            <a:ext cx="10559142" cy="5816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09453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t>Demographic Base of the Celtic Tiger</a:t>
            </a:r>
          </a:p>
        </p:txBody>
      </p:sp>
      <p:sp>
        <p:nvSpPr>
          <p:cNvPr id="7" name="Content Placeholder 6"/>
          <p:cNvSpPr>
            <a:spLocks noGrp="1"/>
          </p:cNvSpPr>
          <p:nvPr>
            <p:ph sz="quarter" idx="11"/>
          </p:nvPr>
        </p:nvSpPr>
        <p:spPr>
          <a:xfrm>
            <a:off x="1752600" y="1143000"/>
            <a:ext cx="8697286" cy="4800600"/>
          </a:xfrm>
          <a:noFill/>
        </p:spPr>
        <p:txBody>
          <a:bodyPr>
            <a:normAutofit/>
          </a:bodyPr>
          <a:lstStyle/>
          <a:p>
            <a:r>
              <a:rPr lang="en-US" dirty="0"/>
              <a:t>Demography of Ireland</a:t>
            </a:r>
          </a:p>
          <a:p>
            <a:pPr lvl="1"/>
            <a:r>
              <a:rPr lang="en-US" dirty="0"/>
              <a:t>Steady increases until peak in 1840</a:t>
            </a:r>
          </a:p>
          <a:p>
            <a:pPr lvl="1"/>
            <a:r>
              <a:rPr lang="en-US" dirty="0"/>
              <a:t>Population plummets from Great Famine, emigration, low births</a:t>
            </a:r>
          </a:p>
          <a:p>
            <a:pPr lvl="1"/>
            <a:r>
              <a:rPr lang="en-US" dirty="0"/>
              <a:t>Availability of contraception</a:t>
            </a:r>
          </a:p>
          <a:p>
            <a:pPr lvl="1"/>
            <a:r>
              <a:rPr lang="en-US" dirty="0"/>
              <a:t>Demographic dividend</a:t>
            </a:r>
          </a:p>
          <a:p>
            <a:pPr lvl="1"/>
            <a:r>
              <a:rPr lang="en-US" dirty="0"/>
              <a:t>Economic growth but hit hard by recession</a:t>
            </a:r>
          </a:p>
        </p:txBody>
      </p:sp>
    </p:spTree>
    <p:extLst>
      <p:ext uri="{BB962C8B-B14F-4D97-AF65-F5344CB8AC3E}">
        <p14:creationId xmlns:p14="http://schemas.microsoft.com/office/powerpoint/2010/main" val="31999062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Demographic Transition</a:t>
            </a:r>
          </a:p>
        </p:txBody>
      </p:sp>
      <p:sp>
        <p:nvSpPr>
          <p:cNvPr id="5" name="Content Placeholder 4"/>
          <p:cNvSpPr>
            <a:spLocks noGrp="1"/>
          </p:cNvSpPr>
          <p:nvPr>
            <p:ph sz="quarter" idx="11"/>
          </p:nvPr>
        </p:nvSpPr>
        <p:spPr>
          <a:xfrm>
            <a:off x="-1" y="1159778"/>
            <a:ext cx="7181849" cy="5029200"/>
          </a:xfrm>
        </p:spPr>
        <p:txBody>
          <a:bodyPr/>
          <a:lstStyle/>
          <a:p>
            <a:r>
              <a:rPr lang="en-US" dirty="0"/>
              <a:t>Population transformation</a:t>
            </a:r>
          </a:p>
          <a:p>
            <a:pPr lvl="1"/>
            <a:r>
              <a:rPr lang="en-US" dirty="0"/>
              <a:t>Longer lives and graying populations</a:t>
            </a:r>
          </a:p>
          <a:p>
            <a:r>
              <a:rPr lang="en-US" dirty="0"/>
              <a:t>Cultural consequences</a:t>
            </a:r>
          </a:p>
          <a:p>
            <a:pPr lvl="1"/>
            <a:r>
              <a:rPr lang="en-US" dirty="0"/>
              <a:t>Gender roles change </a:t>
            </a:r>
            <a:r>
              <a:rPr lang="en-US" dirty="0" smtClean="0"/>
              <a:t>with education and </a:t>
            </a:r>
            <a:r>
              <a:rPr lang="en-US" dirty="0"/>
              <a:t>fertility </a:t>
            </a:r>
            <a:r>
              <a:rPr lang="en-US" dirty="0" smtClean="0"/>
              <a:t>change</a:t>
            </a:r>
          </a:p>
          <a:p>
            <a:pPr lvl="2"/>
            <a:r>
              <a:rPr lang="en-US" dirty="0" smtClean="0"/>
              <a:t>Takes longer in cultures that are more resistant to change</a:t>
            </a:r>
            <a:endParaRPr lang="en-US" dirty="0"/>
          </a:p>
          <a:p>
            <a:pPr lvl="1"/>
            <a:r>
              <a:rPr lang="en-US" b="1" dirty="0"/>
              <a:t>Intergenerational inequities </a:t>
            </a:r>
            <a:r>
              <a:rPr lang="en-US" dirty="0"/>
              <a:t>and conflicts with graying population</a:t>
            </a:r>
            <a:endParaRPr lang="en-US" b="1" dirty="0"/>
          </a:p>
          <a:p>
            <a:pPr lvl="1"/>
            <a:endParaRPr lang="en-US" dirty="0"/>
          </a:p>
        </p:txBody>
      </p:sp>
      <p:sp>
        <p:nvSpPr>
          <p:cNvPr id="7" name="Text Placeholder 6"/>
          <p:cNvSpPr>
            <a:spLocks noGrp="1"/>
          </p:cNvSpPr>
          <p:nvPr>
            <p:ph type="body" sz="quarter" idx="13"/>
          </p:nvPr>
        </p:nvSpPr>
        <p:spPr>
          <a:xfrm>
            <a:off x="7341325" y="4042954"/>
            <a:ext cx="4963885" cy="1783080"/>
          </a:xfrm>
        </p:spPr>
        <p:txBody>
          <a:bodyPr/>
          <a:lstStyle/>
          <a:p>
            <a:r>
              <a:rPr lang="en-US" dirty="0"/>
              <a:t>Five phases of demographic transition. Brought population and cultural changes.</a:t>
            </a:r>
          </a:p>
        </p:txBody>
      </p:sp>
      <p:pic>
        <p:nvPicPr>
          <p:cNvPr id="8" name="Picture 2" descr="L:\Higher Education Editorial\Kaveney\Short, Human Geography, 2e\Supplements\Figure JPEGs\Chapter 03\Figure 3.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81849" y="1159778"/>
            <a:ext cx="5010151" cy="2759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42141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Phases of the Demographic Transition</a:t>
            </a:r>
          </a:p>
        </p:txBody>
      </p:sp>
      <p:sp>
        <p:nvSpPr>
          <p:cNvPr id="5" name="Content Placeholder 4"/>
          <p:cNvSpPr>
            <a:spLocks noGrp="1"/>
          </p:cNvSpPr>
          <p:nvPr>
            <p:ph sz="quarter" idx="11"/>
          </p:nvPr>
        </p:nvSpPr>
        <p:spPr>
          <a:xfrm>
            <a:off x="304800" y="1143000"/>
            <a:ext cx="5791200" cy="5029200"/>
          </a:xfrm>
        </p:spPr>
        <p:txBody>
          <a:bodyPr>
            <a:normAutofit lnSpcReduction="10000"/>
          </a:bodyPr>
          <a:lstStyle/>
          <a:p>
            <a:r>
              <a:rPr lang="en-US" dirty="0"/>
              <a:t>First Phase</a:t>
            </a:r>
          </a:p>
          <a:p>
            <a:pPr lvl="1"/>
            <a:r>
              <a:rPr lang="en-US" dirty="0"/>
              <a:t>High birth and death</a:t>
            </a:r>
          </a:p>
          <a:p>
            <a:pPr lvl="1"/>
            <a:r>
              <a:rPr lang="en-US" dirty="0"/>
              <a:t>Stable slow increase</a:t>
            </a:r>
          </a:p>
          <a:p>
            <a:r>
              <a:rPr lang="en-US" dirty="0"/>
              <a:t>Second Phase</a:t>
            </a:r>
          </a:p>
          <a:p>
            <a:pPr lvl="1"/>
            <a:r>
              <a:rPr lang="en-US" dirty="0"/>
              <a:t>High births, deaths fall</a:t>
            </a:r>
          </a:p>
          <a:p>
            <a:pPr lvl="1"/>
            <a:r>
              <a:rPr lang="en-US" dirty="0"/>
              <a:t>Young and growing</a:t>
            </a:r>
          </a:p>
          <a:p>
            <a:pPr lvl="1"/>
            <a:r>
              <a:rPr lang="en-US" b="1" dirty="0"/>
              <a:t>Gender inequalities</a:t>
            </a:r>
          </a:p>
          <a:p>
            <a:r>
              <a:rPr lang="en-US" dirty="0"/>
              <a:t>Third Phase</a:t>
            </a:r>
          </a:p>
          <a:p>
            <a:pPr lvl="1"/>
            <a:r>
              <a:rPr lang="en-US" dirty="0"/>
              <a:t>Effects of family planning</a:t>
            </a:r>
          </a:p>
          <a:p>
            <a:pPr lvl="1"/>
            <a:r>
              <a:rPr lang="en-US" dirty="0"/>
              <a:t>Population growth slows</a:t>
            </a:r>
          </a:p>
          <a:p>
            <a:pPr lvl="1"/>
            <a:endParaRPr lang="en-US" dirty="0"/>
          </a:p>
          <a:p>
            <a:pPr lvl="1"/>
            <a:endParaRPr lang="en-US" dirty="0"/>
          </a:p>
        </p:txBody>
      </p:sp>
      <p:sp>
        <p:nvSpPr>
          <p:cNvPr id="7" name="Text Placeholder 6"/>
          <p:cNvSpPr>
            <a:spLocks noGrp="1"/>
          </p:cNvSpPr>
          <p:nvPr>
            <p:ph type="body" sz="quarter" idx="13"/>
          </p:nvPr>
        </p:nvSpPr>
        <p:spPr>
          <a:xfrm>
            <a:off x="6096000" y="5327904"/>
            <a:ext cx="6010656" cy="1112520"/>
          </a:xfrm>
        </p:spPr>
        <p:txBody>
          <a:bodyPr/>
          <a:lstStyle/>
          <a:p>
            <a:r>
              <a:rPr lang="en-US" dirty="0"/>
              <a:t>In Central and South America, indigenous birth rates are much higher than for nonindigenous.</a:t>
            </a:r>
          </a:p>
          <a:p>
            <a:endParaRPr lang="en-US" dirty="0"/>
          </a:p>
        </p:txBody>
      </p:sp>
      <p:pic>
        <p:nvPicPr>
          <p:cNvPr id="6146" name="Picture 2" descr="L:\Higher Education Editorial\Kaveney\Short, Human Geography, 2e\Supplements\Figure JPEGs\Chapter 03\Figure 3.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1125373"/>
            <a:ext cx="5157216" cy="4202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27558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Phases of the Demographic Transition</a:t>
            </a:r>
          </a:p>
        </p:txBody>
      </p:sp>
      <p:sp>
        <p:nvSpPr>
          <p:cNvPr id="5" name="Content Placeholder 4"/>
          <p:cNvSpPr>
            <a:spLocks noGrp="1"/>
          </p:cNvSpPr>
          <p:nvPr>
            <p:ph sz="quarter" idx="11"/>
          </p:nvPr>
        </p:nvSpPr>
        <p:spPr>
          <a:xfrm>
            <a:off x="100416" y="1143001"/>
            <a:ext cx="4343400" cy="5029200"/>
          </a:xfrm>
        </p:spPr>
        <p:txBody>
          <a:bodyPr>
            <a:normAutofit lnSpcReduction="10000"/>
          </a:bodyPr>
          <a:lstStyle/>
          <a:p>
            <a:r>
              <a:rPr lang="en-US" dirty="0"/>
              <a:t>Fourth Phase</a:t>
            </a:r>
          </a:p>
          <a:p>
            <a:pPr lvl="1"/>
            <a:r>
              <a:rPr lang="en-US" dirty="0"/>
              <a:t>Low birth and deaths</a:t>
            </a:r>
          </a:p>
          <a:p>
            <a:pPr lvl="1"/>
            <a:r>
              <a:rPr lang="en-US" dirty="0"/>
              <a:t>Stable or very slow increase</a:t>
            </a:r>
          </a:p>
          <a:p>
            <a:pPr lvl="1"/>
            <a:r>
              <a:rPr lang="en-US" dirty="0"/>
              <a:t>Most of the world</a:t>
            </a:r>
          </a:p>
          <a:p>
            <a:r>
              <a:rPr lang="en-US" dirty="0"/>
              <a:t>Fifth Phase</a:t>
            </a:r>
          </a:p>
          <a:p>
            <a:pPr lvl="1"/>
            <a:r>
              <a:rPr lang="en-US" dirty="0"/>
              <a:t>Very low births/deaths</a:t>
            </a:r>
          </a:p>
          <a:p>
            <a:pPr lvl="1"/>
            <a:r>
              <a:rPr lang="en-US" dirty="0"/>
              <a:t>Population is stable or decreasing</a:t>
            </a:r>
          </a:p>
          <a:p>
            <a:pPr lvl="1"/>
            <a:r>
              <a:rPr lang="en-US" dirty="0"/>
              <a:t>Associated with affluent countries</a:t>
            </a:r>
          </a:p>
        </p:txBody>
      </p:sp>
      <p:sp>
        <p:nvSpPr>
          <p:cNvPr id="7" name="Text Placeholder 6"/>
          <p:cNvSpPr>
            <a:spLocks noGrp="1"/>
          </p:cNvSpPr>
          <p:nvPr>
            <p:ph type="body" sz="quarter" idx="13"/>
          </p:nvPr>
        </p:nvSpPr>
        <p:spPr>
          <a:xfrm>
            <a:off x="4937760" y="5318592"/>
            <a:ext cx="6949440" cy="1371600"/>
          </a:xfrm>
        </p:spPr>
        <p:txBody>
          <a:bodyPr/>
          <a:lstStyle/>
          <a:p>
            <a:r>
              <a:rPr lang="en-US" dirty="0"/>
              <a:t>In richer societies with low birth rates, children often receive significant public and private investment.</a:t>
            </a:r>
          </a:p>
        </p:txBody>
      </p:sp>
      <p:pic>
        <p:nvPicPr>
          <p:cNvPr id="7170" name="Picture 2" descr="L:\Higher Education Editorial\Kaveney\Short, Human Geography, 2e\Supplements\Figure JPEGs\Chapter 03\Figure 3.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7760" y="1143001"/>
            <a:ext cx="6215071" cy="4175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32482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1"/>
          </p:nvPr>
        </p:nvSpPr>
        <p:spPr/>
        <p:txBody>
          <a:bodyPr>
            <a:normAutofit/>
          </a:bodyPr>
          <a:lstStyle/>
          <a:p>
            <a:pPr lvl="0"/>
            <a:r>
              <a:rPr lang="en-US" dirty="0"/>
              <a:t>Describe the historical factors that trigger major population changes.</a:t>
            </a:r>
          </a:p>
          <a:p>
            <a:pPr lvl="0"/>
            <a:r>
              <a:rPr lang="en-US" dirty="0"/>
              <a:t>Describe the main trends of world population change with associated economic and cultural impacts.</a:t>
            </a:r>
          </a:p>
          <a:p>
            <a:pPr lvl="0"/>
            <a:r>
              <a:rPr lang="en-US" dirty="0"/>
              <a:t>Identify the four phases of the demographic transition.</a:t>
            </a:r>
          </a:p>
          <a:p>
            <a:pPr lvl="0"/>
            <a:r>
              <a:rPr lang="en-US" dirty="0"/>
              <a:t>Explain the social and economic concerns that accompany each stage of the demographic transition.</a:t>
            </a:r>
          </a:p>
          <a:p>
            <a:r>
              <a:rPr lang="en-US" dirty="0"/>
              <a:t>Relate current global cultural and political occurrences to contemporary population geographies.</a:t>
            </a:r>
          </a:p>
        </p:txBody>
      </p:sp>
      <p:sp>
        <p:nvSpPr>
          <p:cNvPr id="4" name="Title 3"/>
          <p:cNvSpPr>
            <a:spLocks noGrp="1"/>
          </p:cNvSpPr>
          <p:nvPr>
            <p:ph type="title"/>
          </p:nvPr>
        </p:nvSpPr>
        <p:spPr/>
        <p:txBody>
          <a:bodyPr/>
          <a:lstStyle/>
          <a:p>
            <a:r>
              <a:rPr lang="en-US"/>
              <a:t>Chapter Learning Objectives</a:t>
            </a:r>
            <a:endParaRPr lang="en-US" dirty="0"/>
          </a:p>
        </p:txBody>
      </p:sp>
    </p:spTree>
    <p:extLst>
      <p:ext uri="{BB962C8B-B14F-4D97-AF65-F5344CB8AC3E}">
        <p14:creationId xmlns:p14="http://schemas.microsoft.com/office/powerpoint/2010/main" val="37976471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424878"/>
            <a:ext cx="5949863" cy="1441500"/>
          </a:xfrm>
        </p:spPr>
        <p:txBody>
          <a:bodyPr>
            <a:noAutofit/>
          </a:bodyPr>
          <a:lstStyle/>
          <a:p>
            <a:r>
              <a:rPr lang="en-US" dirty="0"/>
              <a:t>Phases of the Demographic Transition</a:t>
            </a:r>
          </a:p>
        </p:txBody>
      </p:sp>
      <p:sp>
        <p:nvSpPr>
          <p:cNvPr id="5" name="Content Placeholder 4"/>
          <p:cNvSpPr>
            <a:spLocks noGrp="1"/>
          </p:cNvSpPr>
          <p:nvPr>
            <p:ph sz="quarter" idx="11"/>
          </p:nvPr>
        </p:nvSpPr>
        <p:spPr>
          <a:xfrm>
            <a:off x="0" y="1866378"/>
            <a:ext cx="6507058" cy="4610622"/>
          </a:xfrm>
        </p:spPr>
        <p:txBody>
          <a:bodyPr>
            <a:normAutofit/>
          </a:bodyPr>
          <a:lstStyle/>
          <a:p>
            <a:r>
              <a:rPr lang="en-US" b="1" dirty="0"/>
              <a:t>Demographic dividend</a:t>
            </a:r>
          </a:p>
          <a:p>
            <a:pPr lvl="1"/>
            <a:r>
              <a:rPr lang="en-US" dirty="0"/>
              <a:t>Moving between phase 3 into phase 4</a:t>
            </a:r>
          </a:p>
          <a:p>
            <a:pPr lvl="1"/>
            <a:r>
              <a:rPr lang="en-US" dirty="0"/>
              <a:t>More people of working age compared to dependent populations</a:t>
            </a:r>
          </a:p>
          <a:p>
            <a:pPr lvl="1"/>
            <a:r>
              <a:rPr lang="en-US" b="1" dirty="0"/>
              <a:t>Dependency ratio</a:t>
            </a:r>
          </a:p>
          <a:p>
            <a:pPr lvl="1"/>
            <a:r>
              <a:rPr lang="en-US" dirty="0"/>
              <a:t>Payouts are increases labor supply and reduces relative size of </a:t>
            </a:r>
            <a:r>
              <a:rPr lang="en-US" b="1" dirty="0"/>
              <a:t>dependent population</a:t>
            </a:r>
          </a:p>
        </p:txBody>
      </p:sp>
      <p:sp>
        <p:nvSpPr>
          <p:cNvPr id="7" name="Text Placeholder 6"/>
          <p:cNvSpPr>
            <a:spLocks noGrp="1"/>
          </p:cNvSpPr>
          <p:nvPr>
            <p:ph type="body" sz="quarter" idx="13"/>
          </p:nvPr>
        </p:nvSpPr>
        <p:spPr>
          <a:xfrm>
            <a:off x="6507060" y="5320707"/>
            <a:ext cx="5760440" cy="1371600"/>
          </a:xfrm>
        </p:spPr>
        <p:txBody>
          <a:bodyPr/>
          <a:lstStyle/>
          <a:p>
            <a:r>
              <a:rPr lang="en-US" dirty="0"/>
              <a:t>Number of workers to retirees in United States Social Security system.</a:t>
            </a:r>
          </a:p>
        </p:txBody>
      </p:sp>
      <p:pic>
        <p:nvPicPr>
          <p:cNvPr id="8194" name="Picture 2" descr="L:\Higher Education Editorial\Kaveney\Short, Human Geography, 2e\Supplements\Figure JPEGs\Chapter 03\Figure 3.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7059" y="-1"/>
            <a:ext cx="4910049" cy="5320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88798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91858" y="668075"/>
            <a:ext cx="4179517" cy="1148199"/>
          </a:xfrm>
        </p:spPr>
        <p:txBody>
          <a:bodyPr>
            <a:normAutofit fontScale="90000"/>
          </a:bodyPr>
          <a:lstStyle/>
          <a:p>
            <a:r>
              <a:rPr lang="en-US" dirty="0"/>
              <a:t>Population Pyramids</a:t>
            </a:r>
          </a:p>
        </p:txBody>
      </p:sp>
      <p:sp>
        <p:nvSpPr>
          <p:cNvPr id="8" name="Text Placeholder 7"/>
          <p:cNvSpPr>
            <a:spLocks noGrp="1"/>
          </p:cNvSpPr>
          <p:nvPr>
            <p:ph type="body" sz="quarter" idx="13"/>
          </p:nvPr>
        </p:nvSpPr>
        <p:spPr>
          <a:xfrm>
            <a:off x="91858" y="1943745"/>
            <a:ext cx="3906742" cy="4707575"/>
          </a:xfrm>
        </p:spPr>
        <p:txBody>
          <a:bodyPr/>
          <a:lstStyle/>
          <a:p>
            <a:pPr algn="ctr"/>
            <a:r>
              <a:rPr lang="en-US" dirty="0"/>
              <a:t>Population pyramid of four countries at different stages in the transition. The vertical axis shown in five-year cohorts, with males and females to the right of the vertical line.</a:t>
            </a:r>
          </a:p>
        </p:txBody>
      </p:sp>
      <p:pic>
        <p:nvPicPr>
          <p:cNvPr id="9218" name="Picture 2" descr="L:\Higher Education Editorial\Kaveney\Short, Human Geography, 2e\Supplements\Figure JPEGs\Chapter 03\Figure 3.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4859" y="0"/>
            <a:ext cx="790714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28164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L:\Higher Education Editorial\Kaveney\Short, Human Geography, 2e\Supplements\Figure JPEGs\Chapter 09\Figure 9.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47925" y="1540701"/>
            <a:ext cx="8244075" cy="419239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normAutofit/>
          </a:bodyPr>
          <a:lstStyle/>
          <a:p>
            <a:r>
              <a:rPr lang="en-US" dirty="0"/>
              <a:t>Phases of the Demographic Transition</a:t>
            </a:r>
          </a:p>
        </p:txBody>
      </p:sp>
      <p:sp>
        <p:nvSpPr>
          <p:cNvPr id="5" name="Content Placeholder 4"/>
          <p:cNvSpPr>
            <a:spLocks noGrp="1"/>
          </p:cNvSpPr>
          <p:nvPr>
            <p:ph sz="quarter" idx="11"/>
          </p:nvPr>
        </p:nvSpPr>
        <p:spPr>
          <a:xfrm>
            <a:off x="0" y="1252603"/>
            <a:ext cx="4158641" cy="5433166"/>
          </a:xfrm>
        </p:spPr>
        <p:txBody>
          <a:bodyPr/>
          <a:lstStyle/>
          <a:p>
            <a:r>
              <a:rPr lang="en-US" dirty="0"/>
              <a:t>Opportunity and the demographic dividend</a:t>
            </a:r>
          </a:p>
          <a:p>
            <a:pPr lvl="1"/>
            <a:r>
              <a:rPr lang="en-US" dirty="0"/>
              <a:t>Full dividend only possible with high </a:t>
            </a:r>
            <a:r>
              <a:rPr lang="en-US" b="1" dirty="0"/>
              <a:t>female participation rates</a:t>
            </a:r>
          </a:p>
          <a:p>
            <a:pPr lvl="1"/>
            <a:r>
              <a:rPr lang="en-US" dirty="0"/>
              <a:t>Relatively cheap labor supply will run out as theorized by the </a:t>
            </a:r>
            <a:r>
              <a:rPr lang="en-US" b="1" dirty="0"/>
              <a:t>Lewis Turning Point</a:t>
            </a:r>
          </a:p>
        </p:txBody>
      </p:sp>
      <p:sp>
        <p:nvSpPr>
          <p:cNvPr id="7" name="Text Placeholder 6"/>
          <p:cNvSpPr>
            <a:spLocks noGrp="1"/>
          </p:cNvSpPr>
          <p:nvPr>
            <p:ph type="body" sz="quarter" idx="13"/>
          </p:nvPr>
        </p:nvSpPr>
        <p:spPr>
          <a:xfrm>
            <a:off x="4572000" y="5733100"/>
            <a:ext cx="7620000" cy="1124900"/>
          </a:xfrm>
        </p:spPr>
        <p:txBody>
          <a:bodyPr/>
          <a:lstStyle/>
          <a:p>
            <a:r>
              <a:rPr lang="en-US" dirty="0"/>
              <a:t>Today’s female labor force participation rates in the world.</a:t>
            </a:r>
          </a:p>
        </p:txBody>
      </p:sp>
    </p:spTree>
    <p:extLst>
      <p:ext uri="{BB962C8B-B14F-4D97-AF65-F5344CB8AC3E}">
        <p14:creationId xmlns:p14="http://schemas.microsoft.com/office/powerpoint/2010/main" val="21356080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524000" y="0"/>
            <a:ext cx="9144000" cy="1371600"/>
          </a:xfrm>
          <a:noFill/>
        </p:spPr>
        <p:txBody>
          <a:bodyPr/>
          <a:lstStyle/>
          <a:p>
            <a:pPr>
              <a:defRPr/>
            </a:pPr>
            <a:r>
              <a:rPr lang="en-US" b="1" dirty="0" smtClean="0">
                <a:latin typeface="Arial" charset="0"/>
              </a:rPr>
              <a:t>Components of Change</a:t>
            </a:r>
          </a:p>
        </p:txBody>
      </p:sp>
      <p:sp>
        <p:nvSpPr>
          <p:cNvPr id="18435" name="Content Placeholder 2"/>
          <p:cNvSpPr>
            <a:spLocks noGrp="1"/>
          </p:cNvSpPr>
          <p:nvPr>
            <p:ph idx="1"/>
          </p:nvPr>
        </p:nvSpPr>
        <p:spPr>
          <a:xfrm>
            <a:off x="382137" y="1295400"/>
            <a:ext cx="11368585" cy="5562600"/>
          </a:xfrm>
        </p:spPr>
        <p:txBody>
          <a:bodyPr/>
          <a:lstStyle/>
          <a:p>
            <a:r>
              <a:rPr lang="en-US" altLang="en-US" sz="4000" b="1" dirty="0">
                <a:latin typeface="Arial" panose="020B0604020202020204" pitchFamily="34" charset="0"/>
              </a:rPr>
              <a:t>Patterns of natality</a:t>
            </a:r>
          </a:p>
          <a:p>
            <a:pPr lvl="1"/>
            <a:r>
              <a:rPr lang="en-US" altLang="en-US" sz="3600" b="1" dirty="0">
                <a:latin typeface="Arial" panose="020B0604020202020204" pitchFamily="34" charset="0"/>
              </a:rPr>
              <a:t>	</a:t>
            </a:r>
            <a:r>
              <a:rPr lang="en-US" altLang="en-US" sz="3200" b="1" dirty="0">
                <a:latin typeface="Arial" panose="020B0604020202020204" pitchFamily="34" charset="0"/>
                <a:cs typeface="Arial" panose="020B0604020202020204" pitchFamily="34" charset="0"/>
              </a:rPr>
              <a:t>Birthrate </a:t>
            </a:r>
            <a:r>
              <a:rPr lang="en-US" altLang="en-US" sz="3200" dirty="0">
                <a:latin typeface="Arial" panose="020B0604020202020204" pitchFamily="34" charset="0"/>
                <a:cs typeface="Arial" panose="020B0604020202020204" pitchFamily="34" charset="0"/>
              </a:rPr>
              <a:t>– measured as the number of births in a year per thousand people.</a:t>
            </a:r>
            <a:endParaRPr lang="en-US" altLang="en-US" sz="3200" b="1" dirty="0">
              <a:latin typeface="Arial" panose="020B0604020202020204" pitchFamily="34" charset="0"/>
              <a:cs typeface="Arial" panose="020B0604020202020204" pitchFamily="34" charset="0"/>
            </a:endParaRPr>
          </a:p>
          <a:p>
            <a:pPr lvl="1"/>
            <a:r>
              <a:rPr lang="en-US" altLang="en-US" sz="3200" b="1" dirty="0">
                <a:latin typeface="Arial" panose="020B0604020202020204" pitchFamily="34" charset="0"/>
              </a:rPr>
              <a:t>	Total fertility rate (TFR)</a:t>
            </a:r>
          </a:p>
          <a:p>
            <a:pPr lvl="2"/>
            <a:r>
              <a:rPr lang="en-US" altLang="en-US" sz="2800" b="1" dirty="0">
                <a:latin typeface="Arial" panose="020B0604020202020204" pitchFamily="34" charset="0"/>
              </a:rPr>
              <a:t>More useful measure than birthrate</a:t>
            </a:r>
          </a:p>
          <a:p>
            <a:pPr lvl="2"/>
            <a:r>
              <a:rPr lang="en-US" altLang="en-US" sz="2800" b="1" dirty="0">
                <a:latin typeface="Arial" panose="020B0604020202020204" pitchFamily="34" charset="0"/>
              </a:rPr>
              <a:t>Varies greatly from one part of the world to another</a:t>
            </a:r>
          </a:p>
          <a:p>
            <a:pPr lvl="2"/>
            <a:r>
              <a:rPr lang="en-US" altLang="en-US" sz="2800" b="1" dirty="0">
                <a:latin typeface="Arial" panose="020B0604020202020204" pitchFamily="34" charset="0"/>
              </a:rPr>
              <a:t>Key number is 2.1 (replacement rate)</a:t>
            </a:r>
            <a:endParaRPr lang="en-US" altLang="en-US" sz="2800" dirty="0"/>
          </a:p>
        </p:txBody>
      </p:sp>
      <p:sp>
        <p:nvSpPr>
          <p:cNvPr id="1843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fld id="{2E25E321-5B3A-4B96-9738-1DEDD56E3B16}" type="slidenum">
              <a:rPr lang="en-US" altLang="en-US" sz="1400"/>
              <a:pPr eaLnBrk="1" hangingPunct="1"/>
              <a:t>23</a:t>
            </a:fld>
            <a:endParaRPr lang="en-US" altLang="en-US" sz="1400"/>
          </a:p>
        </p:txBody>
      </p:sp>
    </p:spTree>
    <p:extLst>
      <p:ext uri="{BB962C8B-B14F-4D97-AF65-F5344CB8AC3E}">
        <p14:creationId xmlns:p14="http://schemas.microsoft.com/office/powerpoint/2010/main" val="5083249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775583" y="0"/>
            <a:ext cx="9143999" cy="6858000"/>
          </a:xfrm>
          <a:prstGeom prst="rect">
            <a:avLst/>
          </a:prstGeom>
        </p:spPr>
      </p:pic>
    </p:spTree>
    <p:extLst>
      <p:ext uri="{BB962C8B-B14F-4D97-AF65-F5344CB8AC3E}">
        <p14:creationId xmlns:p14="http://schemas.microsoft.com/office/powerpoint/2010/main" val="9682673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t>Brazil and the Demographic Dividend</a:t>
            </a:r>
          </a:p>
        </p:txBody>
      </p:sp>
      <p:sp>
        <p:nvSpPr>
          <p:cNvPr id="7" name="Content Placeholder 6"/>
          <p:cNvSpPr>
            <a:spLocks noGrp="1"/>
          </p:cNvSpPr>
          <p:nvPr>
            <p:ph sz="quarter" idx="11"/>
          </p:nvPr>
        </p:nvSpPr>
        <p:spPr>
          <a:xfrm>
            <a:off x="304800" y="1520953"/>
            <a:ext cx="11972544" cy="4800600"/>
          </a:xfrm>
          <a:noFill/>
        </p:spPr>
        <p:txBody>
          <a:bodyPr>
            <a:normAutofit/>
          </a:bodyPr>
          <a:lstStyle/>
          <a:p>
            <a:r>
              <a:rPr lang="en-US" dirty="0"/>
              <a:t>Brazil’s growth</a:t>
            </a:r>
          </a:p>
          <a:p>
            <a:pPr lvl="1"/>
            <a:r>
              <a:rPr lang="en-US" dirty="0"/>
              <a:t>1872: 10 million</a:t>
            </a:r>
          </a:p>
          <a:p>
            <a:pPr lvl="1"/>
            <a:r>
              <a:rPr lang="en-US" dirty="0"/>
              <a:t>2016: 209 million</a:t>
            </a:r>
          </a:p>
          <a:p>
            <a:r>
              <a:rPr lang="en-US" dirty="0"/>
              <a:t>Demographic transition</a:t>
            </a:r>
          </a:p>
          <a:p>
            <a:pPr lvl="1"/>
            <a:r>
              <a:rPr lang="en-US" dirty="0"/>
              <a:t>Birth decline with more family planning with  urbanization and secularization</a:t>
            </a:r>
          </a:p>
          <a:p>
            <a:r>
              <a:rPr lang="en-US" dirty="0"/>
              <a:t>Demographic dividend since 1970</a:t>
            </a:r>
          </a:p>
          <a:p>
            <a:pPr lvl="1"/>
            <a:r>
              <a:rPr lang="en-US" dirty="0"/>
              <a:t>Increased democratization and social welfare programs</a:t>
            </a:r>
          </a:p>
          <a:p>
            <a:pPr lvl="1"/>
            <a:r>
              <a:rPr lang="en-US" dirty="0"/>
              <a:t>Ageing just starting</a:t>
            </a:r>
          </a:p>
        </p:txBody>
      </p:sp>
    </p:spTree>
    <p:extLst>
      <p:ext uri="{BB962C8B-B14F-4D97-AF65-F5344CB8AC3E}">
        <p14:creationId xmlns:p14="http://schemas.microsoft.com/office/powerpoint/2010/main" val="23025444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0416" y="165471"/>
            <a:ext cx="11582400" cy="777875"/>
          </a:xfrm>
        </p:spPr>
        <p:txBody>
          <a:bodyPr>
            <a:normAutofit/>
          </a:bodyPr>
          <a:lstStyle/>
          <a:p>
            <a:r>
              <a:rPr lang="en-US" dirty="0"/>
              <a:t>The Youth Bulge</a:t>
            </a:r>
          </a:p>
        </p:txBody>
      </p:sp>
      <p:sp>
        <p:nvSpPr>
          <p:cNvPr id="5" name="Content Placeholder 4"/>
          <p:cNvSpPr>
            <a:spLocks noGrp="1"/>
          </p:cNvSpPr>
          <p:nvPr>
            <p:ph sz="quarter" idx="11"/>
          </p:nvPr>
        </p:nvSpPr>
        <p:spPr>
          <a:xfrm>
            <a:off x="-1" y="1179577"/>
            <a:ext cx="5303519" cy="5029200"/>
          </a:xfrm>
        </p:spPr>
        <p:txBody>
          <a:bodyPr>
            <a:normAutofit fontScale="92500" lnSpcReduction="10000"/>
          </a:bodyPr>
          <a:lstStyle/>
          <a:p>
            <a:r>
              <a:rPr lang="en-US" b="1" dirty="0"/>
              <a:t>Youth bulge</a:t>
            </a:r>
          </a:p>
          <a:p>
            <a:pPr lvl="1"/>
            <a:r>
              <a:rPr lang="en-US" dirty="0"/>
              <a:t>Rapid increase of ages 15 to 24</a:t>
            </a:r>
          </a:p>
          <a:p>
            <a:pPr lvl="1"/>
            <a:r>
              <a:rPr lang="en-US" dirty="0"/>
              <a:t>Follows reductions in child mortality occur before fertility declines</a:t>
            </a:r>
          </a:p>
          <a:p>
            <a:pPr lvl="1"/>
            <a:r>
              <a:rPr lang="en-US" b="1" dirty="0"/>
              <a:t>Social conflict </a:t>
            </a:r>
            <a:r>
              <a:rPr lang="en-US" dirty="0"/>
              <a:t>and youth bulges</a:t>
            </a:r>
            <a:endParaRPr lang="en-US" b="1" dirty="0"/>
          </a:p>
          <a:p>
            <a:pPr lvl="1"/>
            <a:r>
              <a:rPr lang="en-US" b="1" dirty="0" err="1"/>
              <a:t>Easterlin</a:t>
            </a:r>
            <a:r>
              <a:rPr lang="en-US" b="1" dirty="0"/>
              <a:t> hypothesis </a:t>
            </a:r>
            <a:r>
              <a:rPr lang="en-US" dirty="0"/>
              <a:t>over size of cohort relative to overall population</a:t>
            </a:r>
          </a:p>
          <a:p>
            <a:r>
              <a:rPr lang="en-US" dirty="0"/>
              <a:t>Social effects of demographic troughs</a:t>
            </a:r>
          </a:p>
          <a:p>
            <a:pPr lvl="1"/>
            <a:r>
              <a:rPr lang="en-US" dirty="0"/>
              <a:t>Decline in crime</a:t>
            </a:r>
          </a:p>
        </p:txBody>
      </p:sp>
      <p:sp>
        <p:nvSpPr>
          <p:cNvPr id="7" name="Text Placeholder 6"/>
          <p:cNvSpPr>
            <a:spLocks noGrp="1"/>
          </p:cNvSpPr>
          <p:nvPr>
            <p:ph type="body" sz="quarter" idx="13"/>
          </p:nvPr>
        </p:nvSpPr>
        <p:spPr>
          <a:xfrm>
            <a:off x="5303520" y="5260652"/>
            <a:ext cx="6888480" cy="1371600"/>
          </a:xfrm>
        </p:spPr>
        <p:txBody>
          <a:bodyPr/>
          <a:lstStyle/>
          <a:p>
            <a:r>
              <a:rPr lang="en-US" dirty="0"/>
              <a:t>A youth bulge can occur at the middle stages of the demographic transition. Young people in Tunis, Tunisia.</a:t>
            </a:r>
          </a:p>
        </p:txBody>
      </p:sp>
      <p:pic>
        <p:nvPicPr>
          <p:cNvPr id="11266" name="Picture 2" descr="L:\Higher Education Editorial\Kaveney\Short, Human Geography, 2e\Supplements\Figure JPEGs\Chapter 03\Figure 3.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03519" y="943346"/>
            <a:ext cx="6279147" cy="4235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8160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l"/>
            <a:r>
              <a:rPr lang="en-US" dirty="0"/>
              <a:t>The Fifth Phase</a:t>
            </a:r>
          </a:p>
        </p:txBody>
      </p:sp>
      <p:sp>
        <p:nvSpPr>
          <p:cNvPr id="5" name="Content Placeholder 4"/>
          <p:cNvSpPr>
            <a:spLocks noGrp="1"/>
          </p:cNvSpPr>
          <p:nvPr>
            <p:ph sz="quarter" idx="11"/>
          </p:nvPr>
        </p:nvSpPr>
        <p:spPr>
          <a:xfrm>
            <a:off x="304800" y="1143000"/>
            <a:ext cx="6010656" cy="5029200"/>
          </a:xfrm>
        </p:spPr>
        <p:txBody>
          <a:bodyPr>
            <a:normAutofit/>
          </a:bodyPr>
          <a:lstStyle/>
          <a:p>
            <a:r>
              <a:rPr lang="en-US" dirty="0"/>
              <a:t>“Shock of grey”</a:t>
            </a:r>
          </a:p>
          <a:p>
            <a:pPr lvl="1"/>
            <a:r>
              <a:rPr lang="en-US" dirty="0"/>
              <a:t>Doubling of over-65 people in next 50 years</a:t>
            </a:r>
          </a:p>
          <a:p>
            <a:pPr lvl="1"/>
            <a:r>
              <a:rPr lang="en-US" dirty="0"/>
              <a:t>Changing definitions of </a:t>
            </a:r>
            <a:r>
              <a:rPr lang="en-US" dirty="0" smtClean="0"/>
              <a:t>aging</a:t>
            </a:r>
            <a:endParaRPr lang="en-US" dirty="0"/>
          </a:p>
          <a:p>
            <a:pPr lvl="1"/>
            <a:r>
              <a:rPr lang="en-US" dirty="0"/>
              <a:t>Intergenerational transfers</a:t>
            </a:r>
          </a:p>
          <a:p>
            <a:pPr lvl="1"/>
            <a:r>
              <a:rPr lang="en-US" dirty="0"/>
              <a:t>Social changes</a:t>
            </a:r>
          </a:p>
          <a:p>
            <a:pPr lvl="1"/>
            <a:r>
              <a:rPr lang="en-US" dirty="0"/>
              <a:t>Subsequent economic and political effects</a:t>
            </a:r>
          </a:p>
          <a:p>
            <a:pPr lvl="1"/>
            <a:endParaRPr lang="en-US" dirty="0"/>
          </a:p>
        </p:txBody>
      </p:sp>
      <p:sp>
        <p:nvSpPr>
          <p:cNvPr id="7" name="Text Placeholder 6"/>
          <p:cNvSpPr>
            <a:spLocks noGrp="1"/>
          </p:cNvSpPr>
          <p:nvPr>
            <p:ph type="body" sz="quarter" idx="13"/>
          </p:nvPr>
        </p:nvSpPr>
        <p:spPr>
          <a:xfrm>
            <a:off x="6179890" y="5425439"/>
            <a:ext cx="6012110" cy="1107179"/>
          </a:xfrm>
        </p:spPr>
        <p:txBody>
          <a:bodyPr/>
          <a:lstStyle/>
          <a:p>
            <a:r>
              <a:rPr lang="en-US" sz="2000" dirty="0"/>
              <a:t>The elderly will double in population over the next fifty years. An elderly lady in Inchon, South Korea.</a:t>
            </a:r>
          </a:p>
        </p:txBody>
      </p:sp>
      <p:pic>
        <p:nvPicPr>
          <p:cNvPr id="13314" name="Picture 2" descr="L:\Higher Education Editorial\Kaveney\Short, Human Geography, 2e\Supplements\Figure JPEGs\Chapter 03\Figure 3.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2004" y="-3917"/>
            <a:ext cx="3627882" cy="5429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24557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7264" y="234919"/>
            <a:ext cx="11582400" cy="777875"/>
          </a:xfrm>
        </p:spPr>
        <p:txBody>
          <a:bodyPr>
            <a:normAutofit/>
          </a:bodyPr>
          <a:lstStyle/>
          <a:p>
            <a:r>
              <a:rPr lang="en-US" dirty="0"/>
              <a:t>The Fifth Phase</a:t>
            </a:r>
          </a:p>
        </p:txBody>
      </p:sp>
      <p:sp>
        <p:nvSpPr>
          <p:cNvPr id="7" name="Text Placeholder 6"/>
          <p:cNvSpPr>
            <a:spLocks noGrp="1"/>
          </p:cNvSpPr>
          <p:nvPr>
            <p:ph type="body" sz="quarter" idx="13"/>
          </p:nvPr>
        </p:nvSpPr>
        <p:spPr>
          <a:xfrm>
            <a:off x="0" y="5242560"/>
            <a:ext cx="12192000" cy="1050230"/>
          </a:xfrm>
        </p:spPr>
        <p:txBody>
          <a:bodyPr/>
          <a:lstStyle/>
          <a:p>
            <a:pPr algn="ctr"/>
            <a:r>
              <a:rPr lang="en-US" dirty="0"/>
              <a:t>Demographic differences between selected countries’ population ages and percent working. Notice relative distribution of population and variation in countries across the stages of the transition.</a:t>
            </a:r>
          </a:p>
          <a:p>
            <a:endParaRPr lang="en-US" dirty="0"/>
          </a:p>
        </p:txBody>
      </p:sp>
      <p:pic>
        <p:nvPicPr>
          <p:cNvPr id="12290" name="Picture 2" descr="L:\Higher Education Editorial\Kaveney\Short, Human Geography, 2e\Supplements\Figure JPEGs\Chapter 03\Table 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088" y="1098024"/>
            <a:ext cx="9948672" cy="4144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12111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Russia’s Changing Population</a:t>
            </a:r>
          </a:p>
        </p:txBody>
      </p:sp>
      <p:sp>
        <p:nvSpPr>
          <p:cNvPr id="7" name="Content Placeholder 6"/>
          <p:cNvSpPr>
            <a:spLocks noGrp="1"/>
          </p:cNvSpPr>
          <p:nvPr>
            <p:ph sz="quarter" idx="11"/>
          </p:nvPr>
        </p:nvSpPr>
        <p:spPr>
          <a:xfrm>
            <a:off x="304800" y="1143000"/>
            <a:ext cx="11887200" cy="4800600"/>
          </a:xfrm>
          <a:noFill/>
        </p:spPr>
        <p:txBody>
          <a:bodyPr>
            <a:normAutofit/>
          </a:bodyPr>
          <a:lstStyle/>
          <a:p>
            <a:r>
              <a:rPr lang="en-US" dirty="0"/>
              <a:t>Population collapse</a:t>
            </a:r>
          </a:p>
          <a:p>
            <a:pPr lvl="1"/>
            <a:r>
              <a:rPr lang="en-US" dirty="0"/>
              <a:t>Increased mortality of men with alcoholism</a:t>
            </a:r>
          </a:p>
          <a:p>
            <a:pPr lvl="1"/>
            <a:r>
              <a:rPr lang="en-US" dirty="0"/>
              <a:t>Post-soviet economic and political </a:t>
            </a:r>
            <a:r>
              <a:rPr lang="en-US" dirty="0" smtClean="0"/>
              <a:t>transition (nothing like this had ever happened in the world, so there were no examples to learn from)</a:t>
            </a:r>
            <a:endParaRPr lang="en-US" dirty="0"/>
          </a:p>
          <a:p>
            <a:pPr lvl="1"/>
            <a:r>
              <a:rPr lang="en-US" dirty="0"/>
              <a:t>Fertility </a:t>
            </a:r>
            <a:r>
              <a:rPr lang="en-US" dirty="0" smtClean="0"/>
              <a:t>changes (economic uncertainty and political uncertainty can result in a lowering of the birth rate)</a:t>
            </a:r>
            <a:endParaRPr lang="en-US" dirty="0"/>
          </a:p>
          <a:p>
            <a:r>
              <a:rPr lang="en-US" dirty="0"/>
              <a:t>Demographic recovery</a:t>
            </a:r>
          </a:p>
          <a:p>
            <a:pPr lvl="1"/>
            <a:r>
              <a:rPr lang="en-US" dirty="0"/>
              <a:t>Male life expectancy rebound</a:t>
            </a:r>
          </a:p>
          <a:p>
            <a:pPr lvl="1"/>
            <a:r>
              <a:rPr lang="en-US" dirty="0"/>
              <a:t>Small rebound in birth rates with improved living standards</a:t>
            </a:r>
          </a:p>
        </p:txBody>
      </p:sp>
    </p:spTree>
    <p:extLst>
      <p:ext uri="{BB962C8B-B14F-4D97-AF65-F5344CB8AC3E}">
        <p14:creationId xmlns:p14="http://schemas.microsoft.com/office/powerpoint/2010/main" val="16285311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1"/>
          </p:nvPr>
        </p:nvSpPr>
        <p:spPr>
          <a:xfrm>
            <a:off x="304800" y="666206"/>
            <a:ext cx="5791200" cy="5505994"/>
          </a:xfrm>
        </p:spPr>
        <p:txBody>
          <a:bodyPr/>
          <a:lstStyle/>
          <a:p>
            <a:r>
              <a:rPr lang="en-US" dirty="0" smtClean="0"/>
              <a:t>Definition of Demography</a:t>
            </a:r>
          </a:p>
          <a:p>
            <a:pPr lvl="1"/>
            <a:r>
              <a:rPr lang="en-US" dirty="0">
                <a:latin typeface="Arial" panose="020B0604020202020204" pitchFamily="34" charset="0"/>
                <a:cs typeface="Arial" panose="020B0604020202020204" pitchFamily="34" charset="0"/>
              </a:rPr>
              <a:t>Statistical analysis of human population</a:t>
            </a:r>
          </a:p>
          <a:p>
            <a:pPr lvl="2"/>
            <a:r>
              <a:rPr lang="en-US" dirty="0">
                <a:latin typeface="Arial" panose="020B0604020202020204" pitchFamily="34" charset="0"/>
                <a:cs typeface="Arial" panose="020B0604020202020204" pitchFamily="34" charset="0"/>
              </a:rPr>
              <a:t>Spatial Density</a:t>
            </a:r>
          </a:p>
          <a:p>
            <a:pPr lvl="3"/>
            <a:r>
              <a:rPr lang="en-US" dirty="0">
                <a:latin typeface="Arial" panose="020B0604020202020204" pitchFamily="34" charset="0"/>
                <a:cs typeface="Arial" panose="020B0604020202020204" pitchFamily="34" charset="0"/>
              </a:rPr>
              <a:t>Humans are quite unevenly distributed over the Earth’s surface</a:t>
            </a:r>
          </a:p>
          <a:p>
            <a:pPr lvl="3"/>
            <a:r>
              <a:rPr lang="en-US" dirty="0">
                <a:latin typeface="Arial" panose="020B0604020202020204" pitchFamily="34" charset="0"/>
                <a:cs typeface="Arial" panose="020B0604020202020204" pitchFamily="34" charset="0"/>
              </a:rPr>
              <a:t>Population densities range from zero to over 2,000 people per square mile</a:t>
            </a:r>
          </a:p>
          <a:p>
            <a:endParaRPr lang="en-US" dirty="0"/>
          </a:p>
        </p:txBody>
      </p:sp>
      <p:sp>
        <p:nvSpPr>
          <p:cNvPr id="5" name="Content Placeholder 4"/>
          <p:cNvSpPr>
            <a:spLocks noGrp="1"/>
          </p:cNvSpPr>
          <p:nvPr>
            <p:ph sz="quarter" idx="12"/>
          </p:nvPr>
        </p:nvSpPr>
        <p:spPr>
          <a:xfrm>
            <a:off x="6096000" y="666206"/>
            <a:ext cx="5791200" cy="5029200"/>
          </a:xfrm>
        </p:spPr>
        <p:txBody>
          <a:bodyPr/>
          <a:lstStyle/>
          <a:p>
            <a:r>
              <a:rPr lang="en-US" dirty="0"/>
              <a:t>What is studied</a:t>
            </a:r>
            <a:r>
              <a:rPr lang="en-US" dirty="0" smtClean="0"/>
              <a:t>?</a:t>
            </a:r>
          </a:p>
          <a:p>
            <a:pPr lvl="1"/>
            <a:r>
              <a:rPr lang="en-US" dirty="0">
                <a:latin typeface="Arial" panose="020B0604020202020204" pitchFamily="34" charset="0"/>
                <a:cs typeface="Arial" panose="020B0604020202020204" pitchFamily="34" charset="0"/>
              </a:rPr>
              <a:t>Fertility</a:t>
            </a:r>
          </a:p>
          <a:p>
            <a:pPr lvl="1"/>
            <a:r>
              <a:rPr lang="en-US" dirty="0">
                <a:latin typeface="Arial" panose="020B0604020202020204" pitchFamily="34" charset="0"/>
                <a:cs typeface="Arial" panose="020B0604020202020204" pitchFamily="34" charset="0"/>
              </a:rPr>
              <a:t>Gender</a:t>
            </a:r>
          </a:p>
          <a:p>
            <a:pPr lvl="1"/>
            <a:r>
              <a:rPr lang="en-US" dirty="0">
                <a:latin typeface="Arial" panose="020B0604020202020204" pitchFamily="34" charset="0"/>
                <a:cs typeface="Arial" panose="020B0604020202020204" pitchFamily="34" charset="0"/>
              </a:rPr>
              <a:t>Health</a:t>
            </a:r>
          </a:p>
          <a:p>
            <a:pPr lvl="1"/>
            <a:r>
              <a:rPr lang="en-US" dirty="0">
                <a:latin typeface="Arial" panose="020B0604020202020204" pitchFamily="34" charset="0"/>
                <a:cs typeface="Arial" panose="020B0604020202020204" pitchFamily="34" charset="0"/>
              </a:rPr>
              <a:t>Age</a:t>
            </a:r>
          </a:p>
          <a:p>
            <a:pPr lvl="1"/>
            <a:r>
              <a:rPr lang="en-US" dirty="0">
                <a:latin typeface="Arial" panose="020B0604020202020204" pitchFamily="34" charset="0"/>
                <a:cs typeface="Arial" panose="020B0604020202020204" pitchFamily="34" charset="0"/>
              </a:rPr>
              <a:t>Nutrition</a:t>
            </a:r>
          </a:p>
          <a:p>
            <a:pPr lvl="1"/>
            <a:r>
              <a:rPr lang="en-US" dirty="0">
                <a:latin typeface="Arial" panose="020B0604020202020204" pitchFamily="34" charset="0"/>
                <a:cs typeface="Arial" panose="020B0604020202020204" pitchFamily="34" charset="0"/>
              </a:rPr>
              <a:t>Mortality</a:t>
            </a:r>
          </a:p>
          <a:p>
            <a:pPr lvl="1"/>
            <a:r>
              <a:rPr lang="en-US" dirty="0" smtClean="0">
                <a:latin typeface="Arial" panose="020B0604020202020204" pitchFamily="34" charset="0"/>
                <a:cs typeface="Arial" panose="020B0604020202020204" pitchFamily="34" charset="0"/>
              </a:rPr>
              <a:t>Migration</a:t>
            </a:r>
            <a:endParaRPr lang="en-US" dirty="0">
              <a:latin typeface="Arial" panose="020B0604020202020204" pitchFamily="34" charset="0"/>
              <a:cs typeface="Arial" panose="020B0604020202020204" pitchFamily="34" charset="0"/>
            </a:endParaRPr>
          </a:p>
        </p:txBody>
      </p:sp>
      <p:sp>
        <p:nvSpPr>
          <p:cNvPr id="3076" name="Slide Number Placeholder 3"/>
          <p:cNvSpPr>
            <a:spLocks noGrp="1"/>
          </p:cNvSpPr>
          <p:nvPr>
            <p:ph type="sldNum" sz="quarter"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fld id="{A2A3B972-59BC-4283-959F-353E814CE80D}" type="slidenum">
              <a:rPr lang="en-US" sz="1400"/>
              <a:pPr eaLnBrk="1" hangingPunct="1"/>
              <a:t>3</a:t>
            </a:fld>
            <a:endParaRPr lang="en-US" sz="1400"/>
          </a:p>
        </p:txBody>
      </p:sp>
    </p:spTree>
    <p:extLst>
      <p:ext uri="{BB962C8B-B14F-4D97-AF65-F5344CB8AC3E}">
        <p14:creationId xmlns:p14="http://schemas.microsoft.com/office/powerpoint/2010/main" val="126640454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Problems and Opportunities</a:t>
            </a:r>
          </a:p>
        </p:txBody>
      </p:sp>
      <p:sp>
        <p:nvSpPr>
          <p:cNvPr id="5" name="Content Placeholder 4"/>
          <p:cNvSpPr>
            <a:spLocks noGrp="1"/>
          </p:cNvSpPr>
          <p:nvPr>
            <p:ph sz="quarter" idx="11"/>
          </p:nvPr>
        </p:nvSpPr>
        <p:spPr>
          <a:xfrm>
            <a:off x="0" y="1143000"/>
            <a:ext cx="5791200" cy="5029200"/>
          </a:xfrm>
        </p:spPr>
        <p:txBody>
          <a:bodyPr>
            <a:normAutofit/>
          </a:bodyPr>
          <a:lstStyle/>
          <a:p>
            <a:r>
              <a:rPr lang="en-US" dirty="0"/>
              <a:t>Each stage has </a:t>
            </a:r>
            <a:r>
              <a:rPr lang="en-US" spc="-150" dirty="0"/>
              <a:t>problems</a:t>
            </a:r>
            <a:r>
              <a:rPr lang="en-US" dirty="0"/>
              <a:t> and opportunities</a:t>
            </a:r>
          </a:p>
          <a:p>
            <a:pPr lvl="1"/>
            <a:r>
              <a:rPr lang="en-US" dirty="0"/>
              <a:t>Phases 2 and 3 have very youthful populations and potential of </a:t>
            </a:r>
            <a:r>
              <a:rPr lang="en-US" dirty="0" smtClean="0"/>
              <a:t>instability</a:t>
            </a:r>
            <a:endParaRPr lang="en-US" dirty="0"/>
          </a:p>
          <a:p>
            <a:pPr lvl="1"/>
            <a:r>
              <a:rPr lang="en-US" dirty="0"/>
              <a:t>Middle phases must have supporting economic growth</a:t>
            </a:r>
          </a:p>
          <a:p>
            <a:pPr lvl="1"/>
            <a:r>
              <a:rPr lang="en-US" dirty="0"/>
              <a:t>Later phases hang on how society makes use of </a:t>
            </a:r>
            <a:r>
              <a:rPr lang="en-US" dirty="0" smtClean="0"/>
              <a:t>aging </a:t>
            </a:r>
            <a:r>
              <a:rPr lang="en-US" dirty="0"/>
              <a:t>population</a:t>
            </a:r>
          </a:p>
        </p:txBody>
      </p:sp>
      <p:sp>
        <p:nvSpPr>
          <p:cNvPr id="2" name="Content Placeholder 1">
            <a:extLst>
              <a:ext uri="{FF2B5EF4-FFF2-40B4-BE49-F238E27FC236}">
                <a16:creationId xmlns:a16="http://schemas.microsoft.com/office/drawing/2014/main" xmlns="" id="{160DFA76-A1CE-4552-9D71-A24E93EE8755}"/>
              </a:ext>
            </a:extLst>
          </p:cNvPr>
          <p:cNvSpPr>
            <a:spLocks noGrp="1"/>
          </p:cNvSpPr>
          <p:nvPr>
            <p:ph sz="quarter" idx="12"/>
          </p:nvPr>
        </p:nvSpPr>
        <p:spPr>
          <a:xfrm>
            <a:off x="6099032" y="1143000"/>
            <a:ext cx="6092967" cy="5029200"/>
          </a:xfrm>
        </p:spPr>
        <p:txBody>
          <a:bodyPr/>
          <a:lstStyle/>
          <a:p>
            <a:r>
              <a:rPr lang="en-US" dirty="0"/>
              <a:t>Global geography to the transition</a:t>
            </a:r>
          </a:p>
          <a:p>
            <a:r>
              <a:rPr lang="en-US" dirty="0"/>
              <a:t>Three types:</a:t>
            </a:r>
          </a:p>
          <a:p>
            <a:pPr marL="971550" lvl="1" indent="-514350">
              <a:buFont typeface="+mj-lt"/>
              <a:buAutoNum type="arabicPeriod"/>
            </a:pPr>
            <a:r>
              <a:rPr lang="en-US" dirty="0"/>
              <a:t>Graying countries</a:t>
            </a:r>
          </a:p>
          <a:p>
            <a:pPr marL="971550" lvl="1" indent="-514350">
              <a:buFont typeface="+mj-lt"/>
              <a:buAutoNum type="arabicPeriod"/>
            </a:pPr>
            <a:r>
              <a:rPr lang="en-US" dirty="0"/>
              <a:t>Demographic and economic growth countries</a:t>
            </a:r>
          </a:p>
          <a:p>
            <a:pPr marL="971550" lvl="1" indent="-514350">
              <a:buFont typeface="+mj-lt"/>
              <a:buAutoNum type="arabicPeriod"/>
            </a:pPr>
            <a:r>
              <a:rPr lang="en-US" dirty="0"/>
              <a:t>Rapid demographic growth with limited economic growth</a:t>
            </a:r>
          </a:p>
        </p:txBody>
      </p:sp>
    </p:spTree>
    <p:extLst>
      <p:ext uri="{BB962C8B-B14F-4D97-AF65-F5344CB8AC3E}">
        <p14:creationId xmlns:p14="http://schemas.microsoft.com/office/powerpoint/2010/main" val="18587453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304800" y="205373"/>
            <a:ext cx="11582400" cy="777875"/>
          </a:xfrm>
        </p:spPr>
        <p:txBody>
          <a:bodyPr/>
          <a:lstStyle/>
          <a:p>
            <a:r>
              <a:rPr lang="en-US" altLang="en-US" b="1" dirty="0" smtClean="0">
                <a:latin typeface="Arial" panose="020B0604020202020204" pitchFamily="34" charset="0"/>
                <a:cs typeface="Arial" panose="020B0604020202020204" pitchFamily="34" charset="0"/>
              </a:rPr>
              <a:t>Birth Rates</a:t>
            </a:r>
          </a:p>
        </p:txBody>
      </p:sp>
      <p:sp>
        <p:nvSpPr>
          <p:cNvPr id="22531"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fld id="{5CC9ABEC-A3DA-4B03-88B6-F1F0E088EE38}" type="slidenum">
              <a:rPr lang="en-US" altLang="en-US" sz="1400"/>
              <a:pPr eaLnBrk="1" hangingPunct="1"/>
              <a:t>31</a:t>
            </a:fld>
            <a:endParaRPr lang="en-US" altLang="en-US" sz="1400"/>
          </a:p>
        </p:txBody>
      </p:sp>
      <p:pic>
        <p:nvPicPr>
          <p:cNvPr id="2253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983248"/>
            <a:ext cx="12192000" cy="5268565"/>
          </a:xfrm>
          <a:noFill/>
        </p:spPr>
      </p:pic>
    </p:spTree>
    <p:extLst>
      <p:ext uri="{BB962C8B-B14F-4D97-AF65-F5344CB8AC3E}">
        <p14:creationId xmlns:p14="http://schemas.microsoft.com/office/powerpoint/2010/main" val="1015344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331750" y="0"/>
            <a:ext cx="10860250" cy="6858000"/>
          </a:xfrm>
          <a:noFill/>
        </p:spPr>
      </p:pic>
      <p:sp>
        <p:nvSpPr>
          <p:cNvPr id="24578" name="Title 1"/>
          <p:cNvSpPr>
            <a:spLocks noGrp="1"/>
          </p:cNvSpPr>
          <p:nvPr>
            <p:ph type="title"/>
          </p:nvPr>
        </p:nvSpPr>
        <p:spPr>
          <a:xfrm>
            <a:off x="2209800" y="0"/>
            <a:ext cx="7772400" cy="1143000"/>
          </a:xfrm>
        </p:spPr>
        <p:txBody>
          <a:bodyPr/>
          <a:lstStyle/>
          <a:p>
            <a:r>
              <a:rPr lang="en-US" altLang="en-US" b="1" smtClean="0">
                <a:latin typeface="Arial" panose="020B0604020202020204" pitchFamily="34" charset="0"/>
                <a:cs typeface="Arial" panose="020B0604020202020204" pitchFamily="34" charset="0"/>
              </a:rPr>
              <a:t>Death Rates</a:t>
            </a:r>
          </a:p>
        </p:txBody>
      </p:sp>
      <p:sp>
        <p:nvSpPr>
          <p:cNvPr id="24579"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fld id="{A6C1DD34-A1C8-4244-9933-6B6F3E91FEAC}" type="slidenum">
              <a:rPr lang="en-US" altLang="en-US" sz="1400"/>
              <a:pPr eaLnBrk="1" hangingPunct="1"/>
              <a:t>32</a:t>
            </a:fld>
            <a:endParaRPr lang="en-US" altLang="en-US" sz="1400"/>
          </a:p>
        </p:txBody>
      </p:sp>
    </p:spTree>
    <p:extLst>
      <p:ext uri="{BB962C8B-B14F-4D97-AF65-F5344CB8AC3E}">
        <p14:creationId xmlns:p14="http://schemas.microsoft.com/office/powerpoint/2010/main" val="42232831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a:noFill/>
        </p:spPr>
        <p:txBody>
          <a:bodyPr/>
          <a:lstStyle/>
          <a:p>
            <a:pPr>
              <a:defRPr/>
            </a:pPr>
            <a:r>
              <a:rPr lang="en-US" b="1" dirty="0" smtClean="0">
                <a:latin typeface="Arial" pitchFamily="34" charset="0"/>
                <a:cs typeface="Arial" pitchFamily="34" charset="0"/>
              </a:rPr>
              <a:t>Components of Change</a:t>
            </a:r>
            <a:endParaRPr lang="en-US" b="1" dirty="0">
              <a:latin typeface="Arial" pitchFamily="34" charset="0"/>
              <a:cs typeface="Arial" pitchFamily="34" charset="0"/>
            </a:endParaRPr>
          </a:p>
        </p:txBody>
      </p:sp>
      <p:sp>
        <p:nvSpPr>
          <p:cNvPr id="30723" name="Content Placeholder 2"/>
          <p:cNvSpPr>
            <a:spLocks noGrp="1"/>
          </p:cNvSpPr>
          <p:nvPr>
            <p:ph idx="1"/>
          </p:nvPr>
        </p:nvSpPr>
        <p:spPr>
          <a:xfrm>
            <a:off x="436728" y="1447800"/>
            <a:ext cx="11423176" cy="4648200"/>
          </a:xfrm>
        </p:spPr>
        <p:txBody>
          <a:bodyPr>
            <a:normAutofit/>
          </a:bodyPr>
          <a:lstStyle/>
          <a:p>
            <a:r>
              <a:rPr lang="en-US" altLang="en-US" sz="4000" dirty="0">
                <a:latin typeface="Arial" panose="020B0604020202020204" pitchFamily="34" charset="0"/>
                <a:cs typeface="Arial" panose="020B0604020202020204" pitchFamily="34" charset="0"/>
              </a:rPr>
              <a:t>Death comes in different forms geographically</a:t>
            </a:r>
          </a:p>
          <a:p>
            <a:pPr lvl="1"/>
            <a:r>
              <a:rPr lang="en-US" altLang="en-US" sz="3600" dirty="0">
                <a:latin typeface="Arial" panose="020B0604020202020204" pitchFamily="34" charset="0"/>
                <a:cs typeface="Arial" panose="020B0604020202020204" pitchFamily="34" charset="0"/>
              </a:rPr>
              <a:t>In developed world – age-induced  degenerative conditions</a:t>
            </a:r>
          </a:p>
          <a:p>
            <a:pPr lvl="2"/>
            <a:r>
              <a:rPr lang="en-US" altLang="en-US" sz="3200" b="1" dirty="0">
                <a:solidFill>
                  <a:srgbClr val="FF0000"/>
                </a:solidFill>
                <a:latin typeface="Arial" panose="020B0604020202020204" pitchFamily="34" charset="0"/>
                <a:cs typeface="Arial" panose="020B0604020202020204" pitchFamily="34" charset="0"/>
              </a:rPr>
              <a:t>Enter the “sandwich generation”</a:t>
            </a:r>
          </a:p>
          <a:p>
            <a:pPr lvl="1"/>
            <a:r>
              <a:rPr lang="en-US" altLang="en-US" sz="3600" dirty="0">
                <a:latin typeface="Arial" panose="020B0604020202020204" pitchFamily="34" charset="0"/>
                <a:cs typeface="Arial" panose="020B0604020202020204" pitchFamily="34" charset="0"/>
              </a:rPr>
              <a:t>In developing nations contagious diseases are leading cause of death</a:t>
            </a:r>
          </a:p>
        </p:txBody>
      </p:sp>
      <p:sp>
        <p:nvSpPr>
          <p:cNvPr id="3072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fld id="{75D96D68-FB72-434C-859A-40C34CBA43CD}" type="slidenum">
              <a:rPr lang="en-US" altLang="en-US" sz="1400"/>
              <a:pPr eaLnBrk="1" hangingPunct="1"/>
              <a:t>33</a:t>
            </a:fld>
            <a:endParaRPr lang="en-US" altLang="en-US" sz="1400"/>
          </a:p>
        </p:txBody>
      </p:sp>
    </p:spTree>
    <p:extLst>
      <p:ext uri="{BB962C8B-B14F-4D97-AF65-F5344CB8AC3E}">
        <p14:creationId xmlns:p14="http://schemas.microsoft.com/office/powerpoint/2010/main" val="103170058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4"/>
          <p:cNvSpPr>
            <a:spLocks noGrp="1"/>
          </p:cNvSpPr>
          <p:nvPr>
            <p:ph type="title"/>
          </p:nvPr>
        </p:nvSpPr>
        <p:spPr>
          <a:xfrm>
            <a:off x="0" y="313898"/>
            <a:ext cx="12091916" cy="1435290"/>
          </a:xfrm>
        </p:spPr>
        <p:txBody>
          <a:bodyPr>
            <a:normAutofit/>
          </a:bodyPr>
          <a:lstStyle/>
          <a:p>
            <a:r>
              <a:rPr lang="en-US" altLang="en-US" sz="4000" b="1" dirty="0" smtClean="0">
                <a:latin typeface="Arial" panose="020B0604020202020204" pitchFamily="34" charset="0"/>
                <a:cs typeface="Arial" panose="020B0604020202020204" pitchFamily="34" charset="0"/>
              </a:rPr>
              <a:t>Sandwich </a:t>
            </a:r>
            <a:r>
              <a:rPr lang="en-US" altLang="en-US" sz="4000" b="1" dirty="0" smtClean="0">
                <a:latin typeface="Arial" panose="020B0604020202020204" pitchFamily="34" charset="0"/>
                <a:cs typeface="Arial" panose="020B0604020202020204" pitchFamily="34" charset="0"/>
              </a:rPr>
              <a:t>Generation: problem of developed countries</a:t>
            </a:r>
            <a:endParaRPr lang="en-US" altLang="en-US" sz="4000" b="1" dirty="0" smtClean="0">
              <a:latin typeface="Arial" panose="020B0604020202020204" pitchFamily="34" charset="0"/>
              <a:cs typeface="Arial" panose="020B0604020202020204" pitchFamily="34" charset="0"/>
            </a:endParaRPr>
          </a:p>
        </p:txBody>
      </p:sp>
      <p:sp>
        <p:nvSpPr>
          <p:cNvPr id="31747"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fld id="{5AEB4702-DC11-4ED6-9134-C50B9EDDB98F}" type="slidenum">
              <a:rPr lang="en-US" altLang="en-US" sz="1400"/>
              <a:pPr eaLnBrk="1" hangingPunct="1"/>
              <a:t>34</a:t>
            </a:fld>
            <a:endParaRPr lang="en-US" altLang="en-US" sz="1400"/>
          </a:p>
        </p:txBody>
      </p:sp>
      <p:pic>
        <p:nvPicPr>
          <p:cNvPr id="31748" name="Picture 2" descr="C:\Users\Joe\Pictures\demographics\sandwich generation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49188"/>
            <a:ext cx="5049672" cy="4510313"/>
          </a:xfrm>
          <a:prstGeom prst="rect">
            <a:avLst/>
          </a:prstGeom>
          <a:noFill/>
          <a:ln w="222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1749" name="Picture 3" descr="C:\Users\Joe\Pictures\demographics\sanddwich generation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6393" y="1712794"/>
            <a:ext cx="4535605" cy="4535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049672" y="1873489"/>
            <a:ext cx="2347415" cy="4154984"/>
          </a:xfrm>
          <a:prstGeom prst="rect">
            <a:avLst/>
          </a:prstGeom>
          <a:noFill/>
        </p:spPr>
        <p:txBody>
          <a:bodyPr wrap="square" rtlCol="0">
            <a:spAutoFit/>
          </a:bodyPr>
          <a:lstStyle/>
          <a:p>
            <a:r>
              <a:rPr lang="en-US" sz="2400" dirty="0" smtClean="0"/>
              <a:t>The middle-aged group gets pressure (demands for time and money) from  both sides of the age spectrum. Result of the “greying” of the population.”</a:t>
            </a:r>
            <a:endParaRPr lang="en-US" sz="2400" dirty="0"/>
          </a:p>
        </p:txBody>
      </p:sp>
    </p:spTree>
    <p:extLst>
      <p:ext uri="{BB962C8B-B14F-4D97-AF65-F5344CB8AC3E}">
        <p14:creationId xmlns:p14="http://schemas.microsoft.com/office/powerpoint/2010/main" val="94108627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92672"/>
            <a:ext cx="3146710" cy="5489764"/>
          </a:xfrm>
        </p:spPr>
        <p:txBody>
          <a:bodyPr>
            <a:normAutofit/>
          </a:bodyPr>
          <a:lstStyle/>
          <a:p>
            <a:r>
              <a:rPr lang="en-US" sz="3600" dirty="0" smtClean="0"/>
              <a:t>In spite of high rates of HIV/AIDS infection, Africa is still the continent with the fastest growing </a:t>
            </a:r>
            <a:r>
              <a:rPr lang="en-US" sz="3600" dirty="0" err="1" smtClean="0"/>
              <a:t>populationh</a:t>
            </a:r>
            <a:endParaRPr lang="en-US" sz="3600" dirty="0"/>
          </a:p>
        </p:txBody>
      </p:sp>
      <p:pic>
        <p:nvPicPr>
          <p:cNvPr id="4" name="Content Placeholder 3"/>
          <p:cNvPicPr>
            <a:picLocks noGrp="1" noChangeAspect="1"/>
          </p:cNvPicPr>
          <p:nvPr>
            <p:ph idx="1"/>
          </p:nvPr>
        </p:nvPicPr>
        <p:blipFill>
          <a:blip r:embed="rId2"/>
          <a:stretch>
            <a:fillRect/>
          </a:stretch>
        </p:blipFill>
        <p:spPr>
          <a:xfrm>
            <a:off x="3146710" y="1"/>
            <a:ext cx="9144000" cy="6858000"/>
          </a:xfrm>
          <a:prstGeom prst="rect">
            <a:avLst/>
          </a:prstGeom>
        </p:spPr>
      </p:pic>
    </p:spTree>
    <p:extLst>
      <p:ext uri="{BB962C8B-B14F-4D97-AF65-F5344CB8AC3E}">
        <p14:creationId xmlns:p14="http://schemas.microsoft.com/office/powerpoint/2010/main" val="15024279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2664" y="0"/>
            <a:ext cx="77295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itle 1"/>
          <p:cNvSpPr>
            <a:spLocks noGrp="1"/>
          </p:cNvSpPr>
          <p:nvPr>
            <p:ph type="title"/>
          </p:nvPr>
        </p:nvSpPr>
        <p:spPr>
          <a:xfrm>
            <a:off x="2438400" y="4724400"/>
            <a:ext cx="5029200" cy="1143000"/>
          </a:xfrm>
        </p:spPr>
        <p:txBody>
          <a:bodyPr>
            <a:normAutofit fontScale="90000"/>
          </a:bodyPr>
          <a:lstStyle/>
          <a:p>
            <a:r>
              <a:rPr lang="en-US" altLang="en-US" b="1" smtClean="0">
                <a:latin typeface="Arial" panose="020B0604020202020204" pitchFamily="34" charset="0"/>
                <a:cs typeface="Arial" panose="020B0604020202020204" pitchFamily="34" charset="0"/>
              </a:rPr>
              <a:t>Infant Mortality Rates</a:t>
            </a:r>
          </a:p>
        </p:txBody>
      </p:sp>
      <p:sp>
        <p:nvSpPr>
          <p:cNvPr id="3686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fld id="{90BF3013-3048-4696-87C0-C6359F6B3AD0}" type="slidenum">
              <a:rPr lang="en-US" altLang="en-US" sz="1400"/>
              <a:pPr eaLnBrk="1" hangingPunct="1"/>
              <a:t>36</a:t>
            </a:fld>
            <a:endParaRPr lang="en-US" altLang="en-US" sz="1400"/>
          </a:p>
        </p:txBody>
      </p:sp>
    </p:spTree>
    <p:extLst>
      <p:ext uri="{BB962C8B-B14F-4D97-AF65-F5344CB8AC3E}">
        <p14:creationId xmlns:p14="http://schemas.microsoft.com/office/powerpoint/2010/main" val="348857401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619637606"/>
              </p:ext>
            </p:extLst>
          </p:nvPr>
        </p:nvGraphicFramePr>
        <p:xfrm>
          <a:off x="2411105" y="354930"/>
          <a:ext cx="9143998" cy="6230919"/>
        </p:xfrm>
        <a:graphic>
          <a:graphicData uri="http://schemas.openxmlformats.org/drawingml/2006/table">
            <a:tbl>
              <a:tblPr/>
              <a:tblGrid>
                <a:gridCol w="243793"/>
                <a:gridCol w="289606"/>
                <a:gridCol w="495483"/>
                <a:gridCol w="616873"/>
                <a:gridCol w="636820"/>
                <a:gridCol w="626477"/>
                <a:gridCol w="650118"/>
                <a:gridCol w="630911"/>
                <a:gridCol w="636078"/>
                <a:gridCol w="637558"/>
                <a:gridCol w="644207"/>
                <a:gridCol w="443729"/>
                <a:gridCol w="630169"/>
                <a:gridCol w="635343"/>
                <a:gridCol w="678192"/>
                <a:gridCol w="648641"/>
              </a:tblGrid>
              <a:tr h="0">
                <a:tc gridSpan="16">
                  <a:txBody>
                    <a:bodyPr/>
                    <a:lstStyle/>
                    <a:p>
                      <a:pPr marL="0" marR="0" algn="ctr">
                        <a:lnSpc>
                          <a:spcPct val="115000"/>
                        </a:lnSpc>
                        <a:spcBef>
                          <a:spcPts val="0"/>
                        </a:spcBef>
                        <a:spcAft>
                          <a:spcPts val="0"/>
                        </a:spcAft>
                      </a:pPr>
                      <a:r>
                        <a:rPr lang="en-US" sz="1800" b="1" dirty="0">
                          <a:latin typeface="Calibri"/>
                          <a:ea typeface="Calibri"/>
                          <a:cs typeface="Times New Roman"/>
                        </a:rPr>
                        <a:t>Infant Mortality Rates Compared for Selected Countries</a:t>
                      </a:r>
                      <a:endParaRPr lang="en-US" sz="1600" dirty="0">
                        <a:latin typeface="Calibri"/>
                        <a:ea typeface="Calibri"/>
                        <a:cs typeface="Times New Roman"/>
                      </a:endParaRPr>
                    </a:p>
                  </a:txBody>
                  <a:tcPr marL="22593" marR="225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85615">
                <a:tc gridSpan="2">
                  <a:txBody>
                    <a:bodyPr/>
                    <a:lstStyle/>
                    <a:p>
                      <a:pPr marL="0" marR="0">
                        <a:lnSpc>
                          <a:spcPct val="115000"/>
                        </a:lnSpc>
                        <a:spcBef>
                          <a:spcPts val="0"/>
                        </a:spcBef>
                        <a:spcAft>
                          <a:spcPts val="0"/>
                        </a:spcAft>
                      </a:pPr>
                      <a:r>
                        <a:rPr lang="en-US" sz="1100" dirty="0">
                          <a:latin typeface="Arial" pitchFamily="34" charset="0"/>
                          <a:ea typeface="Calibri"/>
                          <a:cs typeface="Arial" pitchFamily="34" charset="0"/>
                        </a:rPr>
                        <a:t>YEARS</a:t>
                      </a: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15000"/>
                        </a:lnSpc>
                        <a:spcBef>
                          <a:spcPts val="0"/>
                        </a:spcBef>
                        <a:spcAft>
                          <a:spcPts val="0"/>
                        </a:spcAft>
                      </a:pPr>
                      <a:r>
                        <a:rPr lang="en-US" sz="1100" b="1" dirty="0">
                          <a:latin typeface="Arial" pitchFamily="34" charset="0"/>
                          <a:ea typeface="Calibri"/>
                          <a:cs typeface="Arial" pitchFamily="34" charset="0"/>
                        </a:rPr>
                        <a:t>USA</a:t>
                      </a: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dirty="0">
                          <a:latin typeface="Arial" pitchFamily="34" charset="0"/>
                          <a:ea typeface="Calibri"/>
                          <a:cs typeface="Arial" pitchFamily="34" charset="0"/>
                        </a:rPr>
                        <a:t>UK</a:t>
                      </a: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dirty="0">
                          <a:latin typeface="Arial" pitchFamily="34" charset="0"/>
                          <a:ea typeface="Calibri"/>
                          <a:cs typeface="Arial" pitchFamily="34" charset="0"/>
                        </a:rPr>
                        <a:t>Japan</a:t>
                      </a: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dirty="0">
                          <a:latin typeface="Arial" pitchFamily="34" charset="0"/>
                          <a:ea typeface="Calibri"/>
                          <a:cs typeface="Arial" pitchFamily="34" charset="0"/>
                        </a:rPr>
                        <a:t>Italy</a:t>
                      </a: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dirty="0">
                          <a:latin typeface="Arial" pitchFamily="34" charset="0"/>
                          <a:ea typeface="Calibri"/>
                          <a:cs typeface="Arial" pitchFamily="34" charset="0"/>
                        </a:rPr>
                        <a:t>Belarus</a:t>
                      </a: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dirty="0">
                          <a:latin typeface="Arial" pitchFamily="34" charset="0"/>
                          <a:ea typeface="Calibri"/>
                          <a:cs typeface="Arial" pitchFamily="34" charset="0"/>
                        </a:rPr>
                        <a:t>India</a:t>
                      </a: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dirty="0">
                          <a:latin typeface="Arial" pitchFamily="34" charset="0"/>
                          <a:ea typeface="Calibri"/>
                          <a:cs typeface="Arial" pitchFamily="34" charset="0"/>
                        </a:rPr>
                        <a:t>China</a:t>
                      </a: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dirty="0">
                          <a:latin typeface="Arial" pitchFamily="34" charset="0"/>
                          <a:ea typeface="Calibri"/>
                          <a:cs typeface="Arial" pitchFamily="34" charset="0"/>
                        </a:rPr>
                        <a:t>South Korea</a:t>
                      </a: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dirty="0">
                          <a:latin typeface="Arial" pitchFamily="34" charset="0"/>
                          <a:ea typeface="Calibri"/>
                          <a:cs typeface="Arial" pitchFamily="34" charset="0"/>
                        </a:rPr>
                        <a:t>Jordan</a:t>
                      </a: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dirty="0">
                          <a:latin typeface="Arial" pitchFamily="34" charset="0"/>
                          <a:ea typeface="Calibri"/>
                          <a:cs typeface="Arial" pitchFamily="34" charset="0"/>
                        </a:rPr>
                        <a:t>Israel</a:t>
                      </a: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dirty="0">
                          <a:latin typeface="Arial" pitchFamily="34" charset="0"/>
                          <a:ea typeface="Calibri"/>
                          <a:cs typeface="Arial" pitchFamily="34" charset="0"/>
                        </a:rPr>
                        <a:t>Haiti</a:t>
                      </a: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dirty="0">
                          <a:latin typeface="Arial" pitchFamily="34" charset="0"/>
                          <a:ea typeface="Calibri"/>
                          <a:cs typeface="Arial" pitchFamily="34" charset="0"/>
                        </a:rPr>
                        <a:t>Brazil</a:t>
                      </a: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dirty="0">
                          <a:latin typeface="Arial" pitchFamily="34" charset="0"/>
                          <a:ea typeface="Calibri"/>
                          <a:cs typeface="Arial" pitchFamily="34" charset="0"/>
                        </a:rPr>
                        <a:t>Afghan-</a:t>
                      </a:r>
                    </a:p>
                    <a:p>
                      <a:pPr marL="0" marR="0" algn="ctr">
                        <a:lnSpc>
                          <a:spcPct val="115000"/>
                        </a:lnSpc>
                        <a:spcBef>
                          <a:spcPts val="0"/>
                        </a:spcBef>
                        <a:spcAft>
                          <a:spcPts val="0"/>
                        </a:spcAft>
                      </a:pPr>
                      <a:r>
                        <a:rPr lang="en-US" sz="1100" b="1" dirty="0" err="1">
                          <a:latin typeface="Arial" pitchFamily="34" charset="0"/>
                          <a:ea typeface="Calibri"/>
                          <a:cs typeface="Arial" pitchFamily="34" charset="0"/>
                        </a:rPr>
                        <a:t>istan</a:t>
                      </a:r>
                      <a:endParaRPr lang="en-US" sz="1100" b="1" dirty="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dirty="0">
                          <a:latin typeface="Arial" pitchFamily="34" charset="0"/>
                          <a:ea typeface="Calibri"/>
                          <a:cs typeface="Arial" pitchFamily="34" charset="0"/>
                        </a:rPr>
                        <a:t>Mexico</a:t>
                      </a: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0671">
                <a:tc gridSpan="2">
                  <a:txBody>
                    <a:bodyPr/>
                    <a:lstStyle/>
                    <a:p>
                      <a:pPr marL="0" marR="0">
                        <a:lnSpc>
                          <a:spcPct val="115000"/>
                        </a:lnSpc>
                        <a:spcBef>
                          <a:spcPts val="0"/>
                        </a:spcBef>
                        <a:spcAft>
                          <a:spcPts val="0"/>
                        </a:spcAft>
                      </a:pPr>
                      <a:r>
                        <a:rPr lang="en-US" sz="1200" dirty="0">
                          <a:latin typeface="Arial" pitchFamily="34" charset="0"/>
                          <a:ea typeface="Times New Roman"/>
                          <a:cs typeface="Arial" pitchFamily="34" charset="0"/>
                        </a:rPr>
                        <a:t>1950-1955</a:t>
                      </a:r>
                      <a:endParaRPr lang="en-US" sz="1200" dirty="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15000"/>
                        </a:lnSpc>
                        <a:spcBef>
                          <a:spcPts val="0"/>
                        </a:spcBef>
                        <a:spcAft>
                          <a:spcPts val="0"/>
                        </a:spcAft>
                      </a:pPr>
                      <a:r>
                        <a:rPr lang="en-US" sz="1200" dirty="0">
                          <a:latin typeface="Arial" pitchFamily="34" charset="0"/>
                          <a:ea typeface="Times New Roman"/>
                          <a:cs typeface="Arial" pitchFamily="34" charset="0"/>
                        </a:rPr>
                        <a:t>28</a:t>
                      </a:r>
                      <a:endParaRPr lang="en-US" sz="1200" dirty="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latin typeface="Arial" pitchFamily="34" charset="0"/>
                          <a:ea typeface="Times New Roman"/>
                          <a:cs typeface="Arial" pitchFamily="34" charset="0"/>
                        </a:rPr>
                        <a:t>29</a:t>
                      </a:r>
                      <a:endParaRPr lang="en-US" sz="1200" dirty="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Arial" pitchFamily="34" charset="0"/>
                          <a:ea typeface="Times New Roman"/>
                          <a:cs typeface="Arial" pitchFamily="34" charset="0"/>
                        </a:rPr>
                        <a:t>51</a:t>
                      </a:r>
                      <a:endParaRPr lang="en-US" sz="120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Arial" pitchFamily="34" charset="0"/>
                          <a:ea typeface="Times New Roman"/>
                          <a:cs typeface="Arial" pitchFamily="34" charset="0"/>
                        </a:rPr>
                        <a:t>60</a:t>
                      </a:r>
                      <a:endParaRPr lang="en-US" sz="120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Arial" pitchFamily="34" charset="0"/>
                          <a:ea typeface="Times New Roman"/>
                          <a:cs typeface="Arial" pitchFamily="34" charset="0"/>
                        </a:rPr>
                        <a:t>75</a:t>
                      </a:r>
                      <a:endParaRPr lang="en-US" sz="120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latin typeface="Arial" pitchFamily="34" charset="0"/>
                          <a:ea typeface="Times New Roman"/>
                          <a:cs typeface="Arial" pitchFamily="34" charset="0"/>
                        </a:rPr>
                        <a:t>190</a:t>
                      </a:r>
                      <a:endParaRPr lang="en-US" sz="1200" dirty="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Arial" pitchFamily="34" charset="0"/>
                          <a:ea typeface="Times New Roman"/>
                          <a:cs typeface="Arial" pitchFamily="34" charset="0"/>
                        </a:rPr>
                        <a:t>195</a:t>
                      </a:r>
                      <a:endParaRPr lang="en-US" sz="120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Arial" pitchFamily="34" charset="0"/>
                          <a:ea typeface="Times New Roman"/>
                          <a:cs typeface="Arial" pitchFamily="34" charset="0"/>
                        </a:rPr>
                        <a:t>115</a:t>
                      </a:r>
                      <a:endParaRPr lang="en-US" sz="120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Arial" pitchFamily="34" charset="0"/>
                          <a:ea typeface="Times New Roman"/>
                          <a:cs typeface="Arial" pitchFamily="34" charset="0"/>
                        </a:rPr>
                        <a:t>160</a:t>
                      </a:r>
                      <a:endParaRPr lang="en-US" sz="120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Arial" pitchFamily="34" charset="0"/>
                          <a:ea typeface="Times New Roman"/>
                          <a:cs typeface="Arial" pitchFamily="34" charset="0"/>
                        </a:rPr>
                        <a:t>41</a:t>
                      </a:r>
                      <a:endParaRPr lang="en-US" sz="120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Arial" pitchFamily="34" charset="0"/>
                          <a:ea typeface="Times New Roman"/>
                          <a:cs typeface="Arial" pitchFamily="34" charset="0"/>
                        </a:rPr>
                        <a:t>220</a:t>
                      </a:r>
                      <a:endParaRPr lang="en-US" sz="120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Arial" pitchFamily="34" charset="0"/>
                          <a:ea typeface="Times New Roman"/>
                          <a:cs typeface="Arial" pitchFamily="34" charset="0"/>
                        </a:rPr>
                        <a:t>135</a:t>
                      </a:r>
                      <a:endParaRPr lang="en-US" sz="120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latin typeface="Arial" pitchFamily="34" charset="0"/>
                          <a:ea typeface="Times New Roman"/>
                          <a:cs typeface="Arial" pitchFamily="34" charset="0"/>
                        </a:rPr>
                        <a:t>225</a:t>
                      </a:r>
                      <a:endParaRPr lang="en-US" sz="1200" dirty="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Arial" pitchFamily="34" charset="0"/>
                          <a:ea typeface="Times New Roman"/>
                          <a:cs typeface="Arial" pitchFamily="34" charset="0"/>
                        </a:rPr>
                        <a:t>121</a:t>
                      </a:r>
                      <a:endParaRPr lang="en-US" sz="120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7251">
                <a:tc gridSpan="2">
                  <a:txBody>
                    <a:bodyPr/>
                    <a:lstStyle/>
                    <a:p>
                      <a:pPr marL="0" marR="0">
                        <a:lnSpc>
                          <a:spcPct val="115000"/>
                        </a:lnSpc>
                        <a:spcBef>
                          <a:spcPts val="0"/>
                        </a:spcBef>
                        <a:spcAft>
                          <a:spcPts val="0"/>
                        </a:spcAft>
                      </a:pPr>
                      <a:r>
                        <a:rPr lang="en-US" sz="1200">
                          <a:latin typeface="Arial" pitchFamily="34" charset="0"/>
                          <a:ea typeface="Times New Roman"/>
                          <a:cs typeface="Arial" pitchFamily="34" charset="0"/>
                        </a:rPr>
                        <a:t>1955-1960</a:t>
                      </a:r>
                      <a:endParaRPr lang="en-US" sz="120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15000"/>
                        </a:lnSpc>
                        <a:spcBef>
                          <a:spcPts val="0"/>
                        </a:spcBef>
                        <a:spcAft>
                          <a:spcPts val="0"/>
                        </a:spcAft>
                      </a:pPr>
                      <a:r>
                        <a:rPr lang="en-US" sz="1200" dirty="0">
                          <a:latin typeface="Arial" pitchFamily="34" charset="0"/>
                          <a:ea typeface="Times New Roman"/>
                          <a:cs typeface="Arial" pitchFamily="34" charset="0"/>
                        </a:rPr>
                        <a:t>26</a:t>
                      </a:r>
                      <a:endParaRPr lang="en-US" sz="1200" dirty="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latin typeface="Arial" pitchFamily="34" charset="0"/>
                          <a:ea typeface="Times New Roman"/>
                          <a:cs typeface="Arial" pitchFamily="34" charset="0"/>
                        </a:rPr>
                        <a:t>24</a:t>
                      </a:r>
                      <a:endParaRPr lang="en-US" sz="1200" dirty="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marL="0" marR="0" algn="ctr">
                        <a:lnSpc>
                          <a:spcPct val="115000"/>
                        </a:lnSpc>
                        <a:spcBef>
                          <a:spcPts val="0"/>
                        </a:spcBef>
                        <a:spcAft>
                          <a:spcPts val="0"/>
                        </a:spcAft>
                      </a:pPr>
                      <a:r>
                        <a:rPr lang="en-US" sz="1200" dirty="0">
                          <a:latin typeface="Arial" pitchFamily="34" charset="0"/>
                          <a:ea typeface="Times New Roman"/>
                          <a:cs typeface="Arial" pitchFamily="34" charset="0"/>
                        </a:rPr>
                        <a:t>37</a:t>
                      </a:r>
                      <a:endParaRPr lang="en-US" sz="1200" dirty="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Arial" pitchFamily="34" charset="0"/>
                          <a:ea typeface="Times New Roman"/>
                          <a:cs typeface="Arial" pitchFamily="34" charset="0"/>
                        </a:rPr>
                        <a:t>48</a:t>
                      </a:r>
                      <a:endParaRPr lang="en-US" sz="120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Arial" pitchFamily="34" charset="0"/>
                          <a:ea typeface="Times New Roman"/>
                          <a:cs typeface="Arial" pitchFamily="34" charset="0"/>
                        </a:rPr>
                        <a:t>44</a:t>
                      </a:r>
                      <a:endParaRPr lang="en-US" sz="120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Arial" pitchFamily="34" charset="0"/>
                          <a:ea typeface="Times New Roman"/>
                          <a:cs typeface="Arial" pitchFamily="34" charset="0"/>
                        </a:rPr>
                        <a:t>173</a:t>
                      </a:r>
                      <a:endParaRPr lang="en-US" sz="120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Arial" pitchFamily="34" charset="0"/>
                          <a:ea typeface="Times New Roman"/>
                          <a:cs typeface="Arial" pitchFamily="34" charset="0"/>
                        </a:rPr>
                        <a:t>179</a:t>
                      </a:r>
                      <a:endParaRPr lang="en-US" sz="120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Arial" pitchFamily="34" charset="0"/>
                          <a:ea typeface="Times New Roman"/>
                          <a:cs typeface="Arial" pitchFamily="34" charset="0"/>
                        </a:rPr>
                        <a:t>100</a:t>
                      </a:r>
                      <a:endParaRPr lang="en-US" sz="120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latin typeface="Arial" pitchFamily="34" charset="0"/>
                          <a:ea typeface="Times New Roman"/>
                          <a:cs typeface="Arial" pitchFamily="34" charset="0"/>
                        </a:rPr>
                        <a:t>145</a:t>
                      </a:r>
                      <a:endParaRPr lang="en-US" sz="1200" dirty="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Arial" pitchFamily="34" charset="0"/>
                          <a:ea typeface="Times New Roman"/>
                          <a:cs typeface="Arial" pitchFamily="34" charset="0"/>
                        </a:rPr>
                        <a:t>36</a:t>
                      </a:r>
                      <a:endParaRPr lang="en-US" sz="120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latin typeface="Arial" pitchFamily="34" charset="0"/>
                          <a:ea typeface="Times New Roman"/>
                          <a:cs typeface="Arial" pitchFamily="34" charset="0"/>
                        </a:rPr>
                        <a:t>193</a:t>
                      </a:r>
                      <a:endParaRPr lang="en-US" sz="1200" dirty="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Arial" pitchFamily="34" charset="0"/>
                          <a:ea typeface="Times New Roman"/>
                          <a:cs typeface="Arial" pitchFamily="34" charset="0"/>
                        </a:rPr>
                        <a:t>122</a:t>
                      </a:r>
                      <a:endParaRPr lang="en-US" sz="120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Arial" pitchFamily="34" charset="0"/>
                          <a:ea typeface="Times New Roman"/>
                          <a:cs typeface="Arial" pitchFamily="34" charset="0"/>
                        </a:rPr>
                        <a:t>214</a:t>
                      </a:r>
                      <a:endParaRPr lang="en-US" sz="120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Arial" pitchFamily="34" charset="0"/>
                          <a:ea typeface="Times New Roman"/>
                          <a:cs typeface="Arial" pitchFamily="34" charset="0"/>
                        </a:rPr>
                        <a:t>101</a:t>
                      </a:r>
                      <a:endParaRPr lang="en-US" sz="120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7251">
                <a:tc gridSpan="2">
                  <a:txBody>
                    <a:bodyPr/>
                    <a:lstStyle/>
                    <a:p>
                      <a:pPr marL="0" marR="0">
                        <a:lnSpc>
                          <a:spcPct val="115000"/>
                        </a:lnSpc>
                        <a:spcBef>
                          <a:spcPts val="0"/>
                        </a:spcBef>
                        <a:spcAft>
                          <a:spcPts val="0"/>
                        </a:spcAft>
                      </a:pPr>
                      <a:r>
                        <a:rPr lang="en-US" sz="1200">
                          <a:latin typeface="Arial" pitchFamily="34" charset="0"/>
                          <a:ea typeface="Times New Roman"/>
                          <a:cs typeface="Arial" pitchFamily="34" charset="0"/>
                        </a:rPr>
                        <a:t>1960-1965</a:t>
                      </a:r>
                      <a:endParaRPr lang="en-US" sz="120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15000"/>
                        </a:lnSpc>
                        <a:spcBef>
                          <a:spcPts val="0"/>
                        </a:spcBef>
                        <a:spcAft>
                          <a:spcPts val="0"/>
                        </a:spcAft>
                      </a:pPr>
                      <a:r>
                        <a:rPr lang="en-US" sz="1200" dirty="0">
                          <a:latin typeface="Arial" pitchFamily="34" charset="0"/>
                          <a:ea typeface="Times New Roman"/>
                          <a:cs typeface="Arial" pitchFamily="34" charset="0"/>
                        </a:rPr>
                        <a:t>25</a:t>
                      </a:r>
                      <a:endParaRPr lang="en-US" sz="1200" dirty="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latin typeface="Arial" pitchFamily="34" charset="0"/>
                          <a:ea typeface="Times New Roman"/>
                          <a:cs typeface="Arial" pitchFamily="34" charset="0"/>
                        </a:rPr>
                        <a:t>22</a:t>
                      </a:r>
                      <a:endParaRPr lang="en-US" sz="1200" dirty="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marL="0" marR="0" algn="ctr">
                        <a:lnSpc>
                          <a:spcPct val="115000"/>
                        </a:lnSpc>
                        <a:spcBef>
                          <a:spcPts val="0"/>
                        </a:spcBef>
                        <a:spcAft>
                          <a:spcPts val="0"/>
                        </a:spcAft>
                      </a:pPr>
                      <a:r>
                        <a:rPr lang="en-US" sz="1200" dirty="0">
                          <a:latin typeface="Arial" pitchFamily="34" charset="0"/>
                          <a:ea typeface="Times New Roman"/>
                          <a:cs typeface="Arial" pitchFamily="34" charset="0"/>
                        </a:rPr>
                        <a:t>25</a:t>
                      </a:r>
                      <a:endParaRPr lang="en-US" sz="1200" dirty="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marL="0" marR="0" algn="ctr">
                        <a:lnSpc>
                          <a:spcPct val="115000"/>
                        </a:lnSpc>
                        <a:spcBef>
                          <a:spcPts val="0"/>
                        </a:spcBef>
                        <a:spcAft>
                          <a:spcPts val="0"/>
                        </a:spcAft>
                      </a:pPr>
                      <a:r>
                        <a:rPr lang="en-US" sz="1200" dirty="0">
                          <a:latin typeface="Arial" pitchFamily="34" charset="0"/>
                          <a:ea typeface="Times New Roman"/>
                          <a:cs typeface="Arial" pitchFamily="34" charset="0"/>
                        </a:rPr>
                        <a:t>40</a:t>
                      </a:r>
                      <a:endParaRPr lang="en-US" sz="1200" dirty="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Arial" pitchFamily="34" charset="0"/>
                          <a:ea typeface="Times New Roman"/>
                          <a:cs typeface="Arial" pitchFamily="34" charset="0"/>
                        </a:rPr>
                        <a:t>30</a:t>
                      </a:r>
                      <a:endParaRPr lang="en-US" sz="120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Arial" pitchFamily="34" charset="0"/>
                          <a:ea typeface="Times New Roman"/>
                          <a:cs typeface="Arial" pitchFamily="34" charset="0"/>
                        </a:rPr>
                        <a:t>157</a:t>
                      </a:r>
                      <a:endParaRPr lang="en-US" sz="120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Arial" pitchFamily="34" charset="0"/>
                          <a:ea typeface="Times New Roman"/>
                          <a:cs typeface="Arial" pitchFamily="34" charset="0"/>
                        </a:rPr>
                        <a:t>121</a:t>
                      </a:r>
                      <a:endParaRPr lang="en-US" sz="120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Arial" pitchFamily="34" charset="0"/>
                          <a:ea typeface="Times New Roman"/>
                          <a:cs typeface="Arial" pitchFamily="34" charset="0"/>
                        </a:rPr>
                        <a:t>70</a:t>
                      </a:r>
                      <a:endParaRPr lang="en-US" sz="120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Arial" pitchFamily="34" charset="0"/>
                          <a:ea typeface="Times New Roman"/>
                          <a:cs typeface="Arial" pitchFamily="34" charset="0"/>
                        </a:rPr>
                        <a:t>125</a:t>
                      </a:r>
                      <a:endParaRPr lang="en-US" sz="120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Arial" pitchFamily="34" charset="0"/>
                          <a:ea typeface="Times New Roman"/>
                          <a:cs typeface="Arial" pitchFamily="34" charset="0"/>
                        </a:rPr>
                        <a:t>29</a:t>
                      </a:r>
                      <a:endParaRPr lang="en-US" sz="120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Arial" pitchFamily="34" charset="0"/>
                          <a:ea typeface="Times New Roman"/>
                          <a:cs typeface="Arial" pitchFamily="34" charset="0"/>
                        </a:rPr>
                        <a:t>176</a:t>
                      </a:r>
                      <a:endParaRPr lang="en-US" sz="120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Arial" pitchFamily="34" charset="0"/>
                          <a:ea typeface="Times New Roman"/>
                          <a:cs typeface="Arial" pitchFamily="34" charset="0"/>
                        </a:rPr>
                        <a:t>109</a:t>
                      </a:r>
                      <a:endParaRPr lang="en-US" sz="120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Arial" pitchFamily="34" charset="0"/>
                          <a:ea typeface="Times New Roman"/>
                          <a:cs typeface="Arial" pitchFamily="34" charset="0"/>
                        </a:rPr>
                        <a:t>203</a:t>
                      </a:r>
                      <a:endParaRPr lang="en-US" sz="120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Arial" pitchFamily="34" charset="0"/>
                          <a:ea typeface="Times New Roman"/>
                          <a:cs typeface="Arial" pitchFamily="34" charset="0"/>
                        </a:rPr>
                        <a:t>88</a:t>
                      </a:r>
                      <a:endParaRPr lang="en-US" sz="120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7251">
                <a:tc gridSpan="2">
                  <a:txBody>
                    <a:bodyPr/>
                    <a:lstStyle/>
                    <a:p>
                      <a:pPr marL="0" marR="0">
                        <a:lnSpc>
                          <a:spcPct val="115000"/>
                        </a:lnSpc>
                        <a:spcBef>
                          <a:spcPts val="0"/>
                        </a:spcBef>
                        <a:spcAft>
                          <a:spcPts val="0"/>
                        </a:spcAft>
                      </a:pPr>
                      <a:r>
                        <a:rPr lang="en-US" sz="1200">
                          <a:latin typeface="Arial" pitchFamily="34" charset="0"/>
                          <a:ea typeface="Times New Roman"/>
                          <a:cs typeface="Arial" pitchFamily="34" charset="0"/>
                        </a:rPr>
                        <a:t>1965-1970</a:t>
                      </a:r>
                      <a:endParaRPr lang="en-US" sz="120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15000"/>
                        </a:lnSpc>
                        <a:spcBef>
                          <a:spcPts val="0"/>
                        </a:spcBef>
                        <a:spcAft>
                          <a:spcPts val="0"/>
                        </a:spcAft>
                      </a:pPr>
                      <a:r>
                        <a:rPr lang="en-US" sz="1200">
                          <a:latin typeface="Arial" pitchFamily="34" charset="0"/>
                          <a:ea typeface="Times New Roman"/>
                          <a:cs typeface="Arial" pitchFamily="34" charset="0"/>
                        </a:rPr>
                        <a:t>22</a:t>
                      </a:r>
                      <a:endParaRPr lang="en-US" sz="120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latin typeface="Arial" pitchFamily="34" charset="0"/>
                          <a:ea typeface="Times New Roman"/>
                          <a:cs typeface="Arial" pitchFamily="34" charset="0"/>
                        </a:rPr>
                        <a:t>19</a:t>
                      </a:r>
                      <a:endParaRPr lang="en-US" sz="1200" dirty="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marL="0" marR="0" algn="ctr">
                        <a:lnSpc>
                          <a:spcPct val="115000"/>
                        </a:lnSpc>
                        <a:spcBef>
                          <a:spcPts val="0"/>
                        </a:spcBef>
                        <a:spcAft>
                          <a:spcPts val="0"/>
                        </a:spcAft>
                      </a:pPr>
                      <a:r>
                        <a:rPr lang="en-US" sz="1200" dirty="0">
                          <a:latin typeface="Arial" pitchFamily="34" charset="0"/>
                          <a:ea typeface="Times New Roman"/>
                          <a:cs typeface="Arial" pitchFamily="34" charset="0"/>
                        </a:rPr>
                        <a:t>16</a:t>
                      </a:r>
                      <a:endParaRPr lang="en-US" sz="1200" dirty="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marL="0" marR="0" algn="ctr">
                        <a:lnSpc>
                          <a:spcPct val="115000"/>
                        </a:lnSpc>
                        <a:spcBef>
                          <a:spcPts val="0"/>
                        </a:spcBef>
                        <a:spcAft>
                          <a:spcPts val="0"/>
                        </a:spcAft>
                      </a:pPr>
                      <a:r>
                        <a:rPr lang="en-US" sz="1200" dirty="0">
                          <a:latin typeface="Arial" pitchFamily="34" charset="0"/>
                          <a:ea typeface="Times New Roman"/>
                          <a:cs typeface="Arial" pitchFamily="34" charset="0"/>
                        </a:rPr>
                        <a:t>33</a:t>
                      </a:r>
                      <a:endParaRPr lang="en-US" sz="1200" dirty="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latin typeface="Arial" pitchFamily="34" charset="0"/>
                          <a:ea typeface="Times New Roman"/>
                          <a:cs typeface="Arial" pitchFamily="34" charset="0"/>
                        </a:rPr>
                        <a:t>24</a:t>
                      </a:r>
                      <a:endParaRPr lang="en-US" sz="1200" dirty="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Arial" pitchFamily="34" charset="0"/>
                          <a:ea typeface="Times New Roman"/>
                          <a:cs typeface="Arial" pitchFamily="34" charset="0"/>
                        </a:rPr>
                        <a:t>145</a:t>
                      </a:r>
                      <a:endParaRPr lang="en-US" sz="120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Arial" pitchFamily="34" charset="0"/>
                          <a:ea typeface="Times New Roman"/>
                          <a:cs typeface="Arial" pitchFamily="34" charset="0"/>
                        </a:rPr>
                        <a:t>81</a:t>
                      </a:r>
                      <a:endParaRPr lang="en-US" sz="120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Arial" pitchFamily="34" charset="0"/>
                          <a:ea typeface="Times New Roman"/>
                          <a:cs typeface="Arial" pitchFamily="34" charset="0"/>
                        </a:rPr>
                        <a:t>58</a:t>
                      </a:r>
                      <a:endParaRPr lang="en-US" sz="120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Arial" pitchFamily="34" charset="0"/>
                          <a:ea typeface="Times New Roman"/>
                          <a:cs typeface="Arial" pitchFamily="34" charset="0"/>
                        </a:rPr>
                        <a:t>102</a:t>
                      </a:r>
                      <a:endParaRPr lang="en-US" sz="120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Arial" pitchFamily="34" charset="0"/>
                          <a:ea typeface="Times New Roman"/>
                          <a:cs typeface="Arial" pitchFamily="34" charset="0"/>
                        </a:rPr>
                        <a:t>25</a:t>
                      </a:r>
                      <a:endParaRPr lang="en-US" sz="120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Arial" pitchFamily="34" charset="0"/>
                          <a:ea typeface="Times New Roman"/>
                          <a:cs typeface="Arial" pitchFamily="34" charset="0"/>
                        </a:rPr>
                        <a:t>165</a:t>
                      </a:r>
                      <a:endParaRPr lang="en-US" sz="120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Arial" pitchFamily="34" charset="0"/>
                          <a:ea typeface="Times New Roman"/>
                          <a:cs typeface="Arial" pitchFamily="34" charset="0"/>
                        </a:rPr>
                        <a:t>100</a:t>
                      </a:r>
                      <a:endParaRPr lang="en-US" sz="120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Arial" pitchFamily="34" charset="0"/>
                          <a:ea typeface="Times New Roman"/>
                          <a:cs typeface="Arial" pitchFamily="34" charset="0"/>
                        </a:rPr>
                        <a:t>189</a:t>
                      </a:r>
                      <a:endParaRPr lang="en-US" sz="120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Arial" pitchFamily="34" charset="0"/>
                          <a:ea typeface="Times New Roman"/>
                          <a:cs typeface="Arial" pitchFamily="34" charset="0"/>
                        </a:rPr>
                        <a:t>79</a:t>
                      </a:r>
                      <a:endParaRPr lang="en-US" sz="120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5443">
                <a:tc gridSpan="2">
                  <a:txBody>
                    <a:bodyPr/>
                    <a:lstStyle/>
                    <a:p>
                      <a:pPr marL="0" marR="0">
                        <a:lnSpc>
                          <a:spcPct val="115000"/>
                        </a:lnSpc>
                        <a:spcBef>
                          <a:spcPts val="0"/>
                        </a:spcBef>
                        <a:spcAft>
                          <a:spcPts val="0"/>
                        </a:spcAft>
                      </a:pPr>
                      <a:r>
                        <a:rPr lang="en-US" sz="1200">
                          <a:latin typeface="Arial" pitchFamily="34" charset="0"/>
                          <a:ea typeface="Times New Roman"/>
                          <a:cs typeface="Arial" pitchFamily="34" charset="0"/>
                        </a:rPr>
                        <a:t>1970-1975</a:t>
                      </a:r>
                      <a:endParaRPr lang="en-US" sz="120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15000"/>
                        </a:lnSpc>
                        <a:spcBef>
                          <a:spcPts val="0"/>
                        </a:spcBef>
                        <a:spcAft>
                          <a:spcPts val="0"/>
                        </a:spcAft>
                      </a:pPr>
                      <a:r>
                        <a:rPr lang="en-US" sz="1200">
                          <a:latin typeface="Arial" pitchFamily="34" charset="0"/>
                          <a:ea typeface="Times New Roman"/>
                          <a:cs typeface="Arial" pitchFamily="34" charset="0"/>
                        </a:rPr>
                        <a:t>18</a:t>
                      </a:r>
                      <a:endParaRPr lang="en-US" sz="120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Arial" pitchFamily="34" charset="0"/>
                          <a:ea typeface="Times New Roman"/>
                          <a:cs typeface="Arial" pitchFamily="34" charset="0"/>
                        </a:rPr>
                        <a:t>17</a:t>
                      </a:r>
                      <a:endParaRPr lang="en-US" sz="120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marL="0" marR="0" algn="ctr">
                        <a:lnSpc>
                          <a:spcPct val="115000"/>
                        </a:lnSpc>
                        <a:spcBef>
                          <a:spcPts val="0"/>
                        </a:spcBef>
                        <a:spcAft>
                          <a:spcPts val="0"/>
                        </a:spcAft>
                      </a:pPr>
                      <a:r>
                        <a:rPr lang="en-US" sz="1200" dirty="0">
                          <a:latin typeface="Arial" pitchFamily="34" charset="0"/>
                          <a:ea typeface="Times New Roman"/>
                          <a:cs typeface="Arial" pitchFamily="34" charset="0"/>
                        </a:rPr>
                        <a:t>12</a:t>
                      </a:r>
                      <a:endParaRPr lang="en-US" sz="1200" dirty="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marL="0" marR="0" algn="ctr">
                        <a:lnSpc>
                          <a:spcPct val="115000"/>
                        </a:lnSpc>
                        <a:spcBef>
                          <a:spcPts val="0"/>
                        </a:spcBef>
                        <a:spcAft>
                          <a:spcPts val="0"/>
                        </a:spcAft>
                      </a:pPr>
                      <a:r>
                        <a:rPr lang="en-US" sz="1200">
                          <a:latin typeface="Arial" pitchFamily="34" charset="0"/>
                          <a:ea typeface="Times New Roman"/>
                          <a:cs typeface="Arial" pitchFamily="34" charset="0"/>
                        </a:rPr>
                        <a:t>26</a:t>
                      </a:r>
                      <a:endParaRPr lang="en-US" sz="120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latin typeface="Arial" pitchFamily="34" charset="0"/>
                          <a:ea typeface="Times New Roman"/>
                          <a:cs typeface="Arial" pitchFamily="34" charset="0"/>
                        </a:rPr>
                        <a:t>21</a:t>
                      </a:r>
                      <a:endParaRPr lang="en-US" sz="1200" dirty="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latin typeface="Arial" pitchFamily="34" charset="0"/>
                          <a:ea typeface="Times New Roman"/>
                          <a:cs typeface="Arial" pitchFamily="34" charset="0"/>
                        </a:rPr>
                        <a:t>132</a:t>
                      </a:r>
                      <a:endParaRPr lang="en-US" sz="1200" dirty="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latin typeface="Arial" pitchFamily="34" charset="0"/>
                          <a:ea typeface="Times New Roman"/>
                          <a:cs typeface="Arial" pitchFamily="34" charset="0"/>
                        </a:rPr>
                        <a:t>61</a:t>
                      </a:r>
                      <a:endParaRPr lang="en-US" sz="1200" dirty="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Arial" pitchFamily="34" charset="0"/>
                          <a:ea typeface="Times New Roman"/>
                          <a:cs typeface="Arial" pitchFamily="34" charset="0"/>
                        </a:rPr>
                        <a:t>38</a:t>
                      </a:r>
                      <a:endParaRPr lang="en-US" sz="120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Arial" pitchFamily="34" charset="0"/>
                          <a:ea typeface="Times New Roman"/>
                          <a:cs typeface="Arial" pitchFamily="34" charset="0"/>
                        </a:rPr>
                        <a:t>82</a:t>
                      </a:r>
                      <a:endParaRPr lang="en-US" sz="120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Arial" pitchFamily="34" charset="0"/>
                          <a:ea typeface="Times New Roman"/>
                          <a:cs typeface="Arial" pitchFamily="34" charset="0"/>
                        </a:rPr>
                        <a:t>23</a:t>
                      </a:r>
                      <a:endParaRPr lang="en-US" sz="120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latin typeface="Arial" pitchFamily="34" charset="0"/>
                          <a:ea typeface="Times New Roman"/>
                          <a:cs typeface="Arial" pitchFamily="34" charset="0"/>
                        </a:rPr>
                        <a:t>152</a:t>
                      </a:r>
                      <a:endParaRPr lang="en-US" sz="1200" dirty="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Arial" pitchFamily="34" charset="0"/>
                          <a:ea typeface="Times New Roman"/>
                          <a:cs typeface="Arial" pitchFamily="34" charset="0"/>
                        </a:rPr>
                        <a:t>91</a:t>
                      </a:r>
                      <a:endParaRPr lang="en-US" sz="120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Arial" pitchFamily="34" charset="0"/>
                          <a:ea typeface="Times New Roman"/>
                          <a:cs typeface="Arial" pitchFamily="34" charset="0"/>
                        </a:rPr>
                        <a:t>184</a:t>
                      </a:r>
                      <a:endParaRPr lang="en-US" sz="120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Arial" pitchFamily="34" charset="0"/>
                          <a:ea typeface="Times New Roman"/>
                          <a:cs typeface="Arial" pitchFamily="34" charset="0"/>
                        </a:rPr>
                        <a:t>69</a:t>
                      </a:r>
                      <a:endParaRPr lang="en-US" sz="120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7251">
                <a:tc gridSpan="2">
                  <a:txBody>
                    <a:bodyPr/>
                    <a:lstStyle/>
                    <a:p>
                      <a:pPr marL="0" marR="0">
                        <a:lnSpc>
                          <a:spcPct val="115000"/>
                        </a:lnSpc>
                        <a:spcBef>
                          <a:spcPts val="0"/>
                        </a:spcBef>
                        <a:spcAft>
                          <a:spcPts val="0"/>
                        </a:spcAft>
                      </a:pPr>
                      <a:r>
                        <a:rPr lang="en-US" sz="1200">
                          <a:latin typeface="Arial" pitchFamily="34" charset="0"/>
                          <a:ea typeface="Times New Roman"/>
                          <a:cs typeface="Arial" pitchFamily="34" charset="0"/>
                        </a:rPr>
                        <a:t>1975-1980</a:t>
                      </a:r>
                      <a:endParaRPr lang="en-US" sz="120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15000"/>
                        </a:lnSpc>
                        <a:spcBef>
                          <a:spcPts val="0"/>
                        </a:spcBef>
                        <a:spcAft>
                          <a:spcPts val="0"/>
                        </a:spcAft>
                      </a:pPr>
                      <a:r>
                        <a:rPr lang="en-US" sz="1200">
                          <a:latin typeface="Arial" pitchFamily="34" charset="0"/>
                          <a:ea typeface="Times New Roman"/>
                          <a:cs typeface="Arial" pitchFamily="34" charset="0"/>
                        </a:rPr>
                        <a:t>14</a:t>
                      </a:r>
                      <a:endParaRPr lang="en-US" sz="120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Arial" pitchFamily="34" charset="0"/>
                          <a:ea typeface="Times New Roman"/>
                          <a:cs typeface="Arial" pitchFamily="34" charset="0"/>
                        </a:rPr>
                        <a:t>14</a:t>
                      </a:r>
                      <a:endParaRPr lang="en-US" sz="120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marL="0" marR="0" algn="ctr">
                        <a:lnSpc>
                          <a:spcPct val="115000"/>
                        </a:lnSpc>
                        <a:spcBef>
                          <a:spcPts val="0"/>
                        </a:spcBef>
                        <a:spcAft>
                          <a:spcPts val="0"/>
                        </a:spcAft>
                      </a:pPr>
                      <a:r>
                        <a:rPr lang="en-US" sz="1200">
                          <a:latin typeface="Arial" pitchFamily="34" charset="0"/>
                          <a:ea typeface="Times New Roman"/>
                          <a:cs typeface="Arial" pitchFamily="34" charset="0"/>
                        </a:rPr>
                        <a:t>9</a:t>
                      </a:r>
                      <a:endParaRPr lang="en-US" sz="120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marL="0" marR="0" algn="ctr">
                        <a:lnSpc>
                          <a:spcPct val="115000"/>
                        </a:lnSpc>
                        <a:spcBef>
                          <a:spcPts val="0"/>
                        </a:spcBef>
                        <a:spcAft>
                          <a:spcPts val="0"/>
                        </a:spcAft>
                      </a:pPr>
                      <a:r>
                        <a:rPr lang="en-US" sz="1200" dirty="0">
                          <a:latin typeface="Arial" pitchFamily="34" charset="0"/>
                          <a:ea typeface="Times New Roman"/>
                          <a:cs typeface="Arial" pitchFamily="34" charset="0"/>
                        </a:rPr>
                        <a:t>18</a:t>
                      </a:r>
                      <a:endParaRPr lang="en-US" sz="1200" dirty="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latin typeface="Arial" pitchFamily="34" charset="0"/>
                          <a:ea typeface="Times New Roman"/>
                          <a:cs typeface="Arial" pitchFamily="34" charset="0"/>
                        </a:rPr>
                        <a:t>22</a:t>
                      </a:r>
                      <a:endParaRPr lang="en-US" sz="1200" dirty="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latin typeface="Arial" pitchFamily="34" charset="0"/>
                          <a:ea typeface="Times New Roman"/>
                          <a:cs typeface="Arial" pitchFamily="34" charset="0"/>
                        </a:rPr>
                        <a:t>129</a:t>
                      </a:r>
                      <a:endParaRPr lang="en-US" sz="1200" dirty="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latin typeface="Arial" pitchFamily="34" charset="0"/>
                          <a:ea typeface="Times New Roman"/>
                          <a:cs typeface="Arial" pitchFamily="34" charset="0"/>
                        </a:rPr>
                        <a:t>52</a:t>
                      </a:r>
                      <a:endParaRPr lang="en-US" sz="1200" dirty="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latin typeface="Arial" pitchFamily="34" charset="0"/>
                          <a:ea typeface="Times New Roman"/>
                          <a:cs typeface="Arial" pitchFamily="34" charset="0"/>
                        </a:rPr>
                        <a:t>30</a:t>
                      </a:r>
                      <a:endParaRPr lang="en-US" sz="1200" dirty="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Arial" pitchFamily="34" charset="0"/>
                          <a:ea typeface="Times New Roman"/>
                          <a:cs typeface="Arial" pitchFamily="34" charset="0"/>
                        </a:rPr>
                        <a:t>65</a:t>
                      </a:r>
                      <a:endParaRPr lang="en-US" sz="120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Arial" pitchFamily="34" charset="0"/>
                          <a:ea typeface="Times New Roman"/>
                          <a:cs typeface="Arial" pitchFamily="34" charset="0"/>
                        </a:rPr>
                        <a:t>18</a:t>
                      </a:r>
                      <a:endParaRPr lang="en-US" sz="120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latin typeface="Arial" pitchFamily="34" charset="0"/>
                          <a:ea typeface="Times New Roman"/>
                          <a:cs typeface="Arial" pitchFamily="34" charset="0"/>
                        </a:rPr>
                        <a:t>139</a:t>
                      </a:r>
                      <a:endParaRPr lang="en-US" sz="1200" dirty="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latin typeface="Arial" pitchFamily="34" charset="0"/>
                          <a:ea typeface="Times New Roman"/>
                          <a:cs typeface="Arial" pitchFamily="34" charset="0"/>
                        </a:rPr>
                        <a:t>79</a:t>
                      </a:r>
                      <a:endParaRPr lang="en-US" sz="1200" dirty="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Arial" pitchFamily="34" charset="0"/>
                          <a:ea typeface="Times New Roman"/>
                          <a:cs typeface="Arial" pitchFamily="34" charset="0"/>
                        </a:rPr>
                        <a:t>178</a:t>
                      </a:r>
                      <a:endParaRPr lang="en-US" sz="120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Arial" pitchFamily="34" charset="0"/>
                          <a:ea typeface="Times New Roman"/>
                          <a:cs typeface="Arial" pitchFamily="34" charset="0"/>
                        </a:rPr>
                        <a:t>57</a:t>
                      </a:r>
                      <a:endParaRPr lang="en-US" sz="120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7251">
                <a:tc gridSpan="2">
                  <a:txBody>
                    <a:bodyPr/>
                    <a:lstStyle/>
                    <a:p>
                      <a:pPr marL="0" marR="0">
                        <a:lnSpc>
                          <a:spcPct val="115000"/>
                        </a:lnSpc>
                        <a:spcBef>
                          <a:spcPts val="0"/>
                        </a:spcBef>
                        <a:spcAft>
                          <a:spcPts val="0"/>
                        </a:spcAft>
                      </a:pPr>
                      <a:r>
                        <a:rPr lang="en-US" sz="1200">
                          <a:latin typeface="Arial" pitchFamily="34" charset="0"/>
                          <a:ea typeface="Times New Roman"/>
                          <a:cs typeface="Arial" pitchFamily="34" charset="0"/>
                        </a:rPr>
                        <a:t>1980-1985</a:t>
                      </a:r>
                      <a:endParaRPr lang="en-US" sz="120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15000"/>
                        </a:lnSpc>
                        <a:spcBef>
                          <a:spcPts val="0"/>
                        </a:spcBef>
                        <a:spcAft>
                          <a:spcPts val="0"/>
                        </a:spcAft>
                      </a:pPr>
                      <a:r>
                        <a:rPr lang="en-US" sz="1200">
                          <a:latin typeface="Arial" pitchFamily="34" charset="0"/>
                          <a:ea typeface="Times New Roman"/>
                          <a:cs typeface="Arial" pitchFamily="34" charset="0"/>
                        </a:rPr>
                        <a:t>11</a:t>
                      </a:r>
                      <a:endParaRPr lang="en-US" sz="120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Arial" pitchFamily="34" charset="0"/>
                          <a:ea typeface="Times New Roman"/>
                          <a:cs typeface="Arial" pitchFamily="34" charset="0"/>
                        </a:rPr>
                        <a:t>11</a:t>
                      </a:r>
                      <a:endParaRPr lang="en-US" sz="120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marL="0" marR="0" algn="ctr">
                        <a:lnSpc>
                          <a:spcPct val="115000"/>
                        </a:lnSpc>
                        <a:spcBef>
                          <a:spcPts val="0"/>
                        </a:spcBef>
                        <a:spcAft>
                          <a:spcPts val="0"/>
                        </a:spcAft>
                      </a:pPr>
                      <a:r>
                        <a:rPr lang="en-US" sz="1200">
                          <a:latin typeface="Arial" pitchFamily="34" charset="0"/>
                          <a:ea typeface="Times New Roman"/>
                          <a:cs typeface="Arial" pitchFamily="34" charset="0"/>
                        </a:rPr>
                        <a:t>7</a:t>
                      </a:r>
                      <a:endParaRPr lang="en-US" sz="120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marL="0" marR="0" algn="ctr">
                        <a:lnSpc>
                          <a:spcPct val="115000"/>
                        </a:lnSpc>
                        <a:spcBef>
                          <a:spcPts val="0"/>
                        </a:spcBef>
                        <a:spcAft>
                          <a:spcPts val="0"/>
                        </a:spcAft>
                      </a:pPr>
                      <a:r>
                        <a:rPr lang="en-US" sz="1200">
                          <a:latin typeface="Arial" pitchFamily="34" charset="0"/>
                          <a:ea typeface="Times New Roman"/>
                          <a:cs typeface="Arial" pitchFamily="34" charset="0"/>
                        </a:rPr>
                        <a:t>13</a:t>
                      </a:r>
                      <a:endParaRPr lang="en-US" sz="120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Arial" pitchFamily="34" charset="0"/>
                          <a:ea typeface="Times New Roman"/>
                          <a:cs typeface="Arial" pitchFamily="34" charset="0"/>
                        </a:rPr>
                        <a:t>20</a:t>
                      </a:r>
                      <a:endParaRPr lang="en-US" sz="120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latin typeface="Arial" pitchFamily="34" charset="0"/>
                          <a:ea typeface="Times New Roman"/>
                          <a:cs typeface="Arial" pitchFamily="34" charset="0"/>
                        </a:rPr>
                        <a:t>107</a:t>
                      </a:r>
                      <a:endParaRPr lang="en-US" sz="1200" dirty="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latin typeface="Arial" pitchFamily="34" charset="0"/>
                          <a:ea typeface="Times New Roman"/>
                          <a:cs typeface="Arial" pitchFamily="34" charset="0"/>
                        </a:rPr>
                        <a:t>52</a:t>
                      </a:r>
                      <a:endParaRPr lang="en-US" sz="1200" dirty="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latin typeface="Arial" pitchFamily="34" charset="0"/>
                          <a:ea typeface="Times New Roman"/>
                          <a:cs typeface="Arial" pitchFamily="34" charset="0"/>
                        </a:rPr>
                        <a:t>23</a:t>
                      </a:r>
                      <a:endParaRPr lang="en-US" sz="1200" dirty="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latin typeface="Arial" pitchFamily="34" charset="0"/>
                          <a:ea typeface="Times New Roman"/>
                          <a:cs typeface="Arial" pitchFamily="34" charset="0"/>
                        </a:rPr>
                        <a:t>54</a:t>
                      </a:r>
                      <a:endParaRPr lang="en-US" sz="1200" dirty="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Arial" pitchFamily="34" charset="0"/>
                          <a:ea typeface="Times New Roman"/>
                          <a:cs typeface="Arial" pitchFamily="34" charset="0"/>
                        </a:rPr>
                        <a:t>14</a:t>
                      </a:r>
                      <a:endParaRPr lang="en-US" sz="120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Arial" pitchFamily="34" charset="0"/>
                          <a:ea typeface="Times New Roman"/>
                          <a:cs typeface="Arial" pitchFamily="34" charset="0"/>
                        </a:rPr>
                        <a:t>124</a:t>
                      </a:r>
                      <a:endParaRPr lang="en-US" sz="120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latin typeface="Arial" pitchFamily="34" charset="0"/>
                          <a:ea typeface="Times New Roman"/>
                          <a:cs typeface="Arial" pitchFamily="34" charset="0"/>
                        </a:rPr>
                        <a:t>65</a:t>
                      </a:r>
                      <a:endParaRPr lang="en-US" sz="1200" dirty="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Arial" pitchFamily="34" charset="0"/>
                          <a:ea typeface="Times New Roman"/>
                          <a:cs typeface="Arial" pitchFamily="34" charset="0"/>
                        </a:rPr>
                        <a:t>177</a:t>
                      </a:r>
                      <a:endParaRPr lang="en-US" sz="120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Arial" pitchFamily="34" charset="0"/>
                          <a:ea typeface="Times New Roman"/>
                          <a:cs typeface="Arial" pitchFamily="34" charset="0"/>
                        </a:rPr>
                        <a:t>47</a:t>
                      </a:r>
                      <a:endParaRPr lang="en-US" sz="120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7251">
                <a:tc gridSpan="2">
                  <a:txBody>
                    <a:bodyPr/>
                    <a:lstStyle/>
                    <a:p>
                      <a:pPr marL="0" marR="0">
                        <a:lnSpc>
                          <a:spcPct val="115000"/>
                        </a:lnSpc>
                        <a:spcBef>
                          <a:spcPts val="0"/>
                        </a:spcBef>
                        <a:spcAft>
                          <a:spcPts val="0"/>
                        </a:spcAft>
                      </a:pPr>
                      <a:r>
                        <a:rPr lang="en-US" sz="1200">
                          <a:latin typeface="Arial" pitchFamily="34" charset="0"/>
                          <a:ea typeface="Times New Roman"/>
                          <a:cs typeface="Arial" pitchFamily="34" charset="0"/>
                        </a:rPr>
                        <a:t>1985-1990</a:t>
                      </a:r>
                      <a:endParaRPr lang="en-US" sz="120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15000"/>
                        </a:lnSpc>
                        <a:spcBef>
                          <a:spcPts val="0"/>
                        </a:spcBef>
                        <a:spcAft>
                          <a:spcPts val="0"/>
                        </a:spcAft>
                      </a:pPr>
                      <a:r>
                        <a:rPr lang="en-US" sz="1200">
                          <a:latin typeface="Arial" pitchFamily="34" charset="0"/>
                          <a:ea typeface="Times New Roman"/>
                          <a:cs typeface="Arial" pitchFamily="34" charset="0"/>
                        </a:rPr>
                        <a:t>10</a:t>
                      </a:r>
                      <a:endParaRPr lang="en-US" sz="120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Arial" pitchFamily="34" charset="0"/>
                          <a:ea typeface="Times New Roman"/>
                          <a:cs typeface="Arial" pitchFamily="34" charset="0"/>
                        </a:rPr>
                        <a:t>9</a:t>
                      </a:r>
                      <a:endParaRPr lang="en-US" sz="120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marL="0" marR="0" algn="ctr">
                        <a:lnSpc>
                          <a:spcPct val="115000"/>
                        </a:lnSpc>
                        <a:spcBef>
                          <a:spcPts val="0"/>
                        </a:spcBef>
                        <a:spcAft>
                          <a:spcPts val="0"/>
                        </a:spcAft>
                      </a:pPr>
                      <a:r>
                        <a:rPr lang="en-US" sz="1200">
                          <a:latin typeface="Arial" pitchFamily="34" charset="0"/>
                          <a:ea typeface="Times New Roman"/>
                          <a:cs typeface="Arial" pitchFamily="34" charset="0"/>
                        </a:rPr>
                        <a:t>5</a:t>
                      </a:r>
                      <a:endParaRPr lang="en-US" sz="120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marL="0" marR="0" algn="ctr">
                        <a:lnSpc>
                          <a:spcPct val="115000"/>
                        </a:lnSpc>
                        <a:spcBef>
                          <a:spcPts val="0"/>
                        </a:spcBef>
                        <a:spcAft>
                          <a:spcPts val="0"/>
                        </a:spcAft>
                      </a:pPr>
                      <a:r>
                        <a:rPr lang="en-US" sz="1200">
                          <a:latin typeface="Arial" pitchFamily="34" charset="0"/>
                          <a:ea typeface="Times New Roman"/>
                          <a:cs typeface="Arial" pitchFamily="34" charset="0"/>
                        </a:rPr>
                        <a:t>10</a:t>
                      </a:r>
                      <a:endParaRPr lang="en-US" sz="120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Arial" pitchFamily="34" charset="0"/>
                          <a:ea typeface="Times New Roman"/>
                          <a:cs typeface="Arial" pitchFamily="34" charset="0"/>
                        </a:rPr>
                        <a:t>16</a:t>
                      </a:r>
                      <a:endParaRPr lang="en-US" sz="120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Arial" pitchFamily="34" charset="0"/>
                          <a:ea typeface="Times New Roman"/>
                          <a:cs typeface="Arial" pitchFamily="34" charset="0"/>
                        </a:rPr>
                        <a:t>94</a:t>
                      </a:r>
                      <a:endParaRPr lang="en-US" sz="120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Arial" pitchFamily="34" charset="0"/>
                          <a:ea typeface="Times New Roman"/>
                          <a:cs typeface="Arial" pitchFamily="34" charset="0"/>
                        </a:rPr>
                        <a:t>50</a:t>
                      </a:r>
                      <a:endParaRPr lang="en-US" sz="120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latin typeface="Arial" pitchFamily="34" charset="0"/>
                          <a:ea typeface="Times New Roman"/>
                          <a:cs typeface="Arial" pitchFamily="34" charset="0"/>
                        </a:rPr>
                        <a:t>14</a:t>
                      </a:r>
                      <a:endParaRPr lang="en-US" sz="1200" dirty="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latin typeface="Arial" pitchFamily="34" charset="0"/>
                          <a:ea typeface="Times New Roman"/>
                          <a:cs typeface="Arial" pitchFamily="34" charset="0"/>
                        </a:rPr>
                        <a:t>44</a:t>
                      </a:r>
                      <a:endParaRPr lang="en-US" sz="1200" dirty="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latin typeface="Arial" pitchFamily="34" charset="0"/>
                          <a:ea typeface="Times New Roman"/>
                          <a:cs typeface="Arial" pitchFamily="34" charset="0"/>
                        </a:rPr>
                        <a:t>11</a:t>
                      </a:r>
                      <a:endParaRPr lang="en-US" sz="1200" dirty="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Arial" pitchFamily="34" charset="0"/>
                          <a:ea typeface="Times New Roman"/>
                          <a:cs typeface="Arial" pitchFamily="34" charset="0"/>
                        </a:rPr>
                        <a:t>106</a:t>
                      </a:r>
                      <a:endParaRPr lang="en-US" sz="120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Arial" pitchFamily="34" charset="0"/>
                          <a:ea typeface="Times New Roman"/>
                          <a:cs typeface="Arial" pitchFamily="34" charset="0"/>
                        </a:rPr>
                        <a:t>55</a:t>
                      </a:r>
                      <a:endParaRPr lang="en-US" sz="120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Arial" pitchFamily="34" charset="0"/>
                          <a:ea typeface="Times New Roman"/>
                          <a:cs typeface="Arial" pitchFamily="34" charset="0"/>
                        </a:rPr>
                        <a:t>173</a:t>
                      </a:r>
                      <a:endParaRPr lang="en-US" sz="120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Arial" pitchFamily="34" charset="0"/>
                          <a:ea typeface="Times New Roman"/>
                          <a:cs typeface="Arial" pitchFamily="34" charset="0"/>
                        </a:rPr>
                        <a:t>40</a:t>
                      </a:r>
                      <a:endParaRPr lang="en-US" sz="120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7251">
                <a:tc gridSpan="2">
                  <a:txBody>
                    <a:bodyPr/>
                    <a:lstStyle/>
                    <a:p>
                      <a:pPr marL="0" marR="0">
                        <a:lnSpc>
                          <a:spcPct val="115000"/>
                        </a:lnSpc>
                        <a:spcBef>
                          <a:spcPts val="0"/>
                        </a:spcBef>
                        <a:spcAft>
                          <a:spcPts val="0"/>
                        </a:spcAft>
                      </a:pPr>
                      <a:r>
                        <a:rPr lang="en-US" sz="1200">
                          <a:latin typeface="Arial" pitchFamily="34" charset="0"/>
                          <a:ea typeface="Times New Roman"/>
                          <a:cs typeface="Arial" pitchFamily="34" charset="0"/>
                        </a:rPr>
                        <a:t>1990-1995</a:t>
                      </a:r>
                      <a:endParaRPr lang="en-US" sz="120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15000"/>
                        </a:lnSpc>
                        <a:spcBef>
                          <a:spcPts val="0"/>
                        </a:spcBef>
                        <a:spcAft>
                          <a:spcPts val="0"/>
                        </a:spcAft>
                      </a:pPr>
                      <a:r>
                        <a:rPr lang="en-US" sz="1200">
                          <a:latin typeface="Arial" pitchFamily="34" charset="0"/>
                          <a:ea typeface="Times New Roman"/>
                          <a:cs typeface="Arial" pitchFamily="34" charset="0"/>
                        </a:rPr>
                        <a:t>9</a:t>
                      </a:r>
                      <a:endParaRPr lang="en-US" sz="120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Arial" pitchFamily="34" charset="0"/>
                          <a:ea typeface="Times New Roman"/>
                          <a:cs typeface="Arial" pitchFamily="34" charset="0"/>
                        </a:rPr>
                        <a:t>7</a:t>
                      </a:r>
                      <a:endParaRPr lang="en-US" sz="120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marL="0" marR="0" algn="ctr">
                        <a:lnSpc>
                          <a:spcPct val="115000"/>
                        </a:lnSpc>
                        <a:spcBef>
                          <a:spcPts val="0"/>
                        </a:spcBef>
                        <a:spcAft>
                          <a:spcPts val="0"/>
                        </a:spcAft>
                      </a:pPr>
                      <a:r>
                        <a:rPr lang="en-US" sz="1200">
                          <a:latin typeface="Arial" pitchFamily="34" charset="0"/>
                          <a:ea typeface="Times New Roman"/>
                          <a:cs typeface="Arial" pitchFamily="34" charset="0"/>
                        </a:rPr>
                        <a:t>4</a:t>
                      </a:r>
                      <a:endParaRPr lang="en-US" sz="120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marL="0" marR="0" algn="ctr">
                        <a:lnSpc>
                          <a:spcPct val="115000"/>
                        </a:lnSpc>
                        <a:spcBef>
                          <a:spcPts val="0"/>
                        </a:spcBef>
                        <a:spcAft>
                          <a:spcPts val="0"/>
                        </a:spcAft>
                      </a:pPr>
                      <a:r>
                        <a:rPr lang="en-US" sz="1200">
                          <a:latin typeface="Arial" pitchFamily="34" charset="0"/>
                          <a:ea typeface="Times New Roman"/>
                          <a:cs typeface="Arial" pitchFamily="34" charset="0"/>
                        </a:rPr>
                        <a:t>7</a:t>
                      </a:r>
                      <a:endParaRPr lang="en-US" sz="120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marL="0" marR="0" algn="ctr">
                        <a:lnSpc>
                          <a:spcPct val="115000"/>
                        </a:lnSpc>
                        <a:spcBef>
                          <a:spcPts val="0"/>
                        </a:spcBef>
                        <a:spcAft>
                          <a:spcPts val="0"/>
                        </a:spcAft>
                      </a:pPr>
                      <a:r>
                        <a:rPr lang="en-US" sz="1200">
                          <a:latin typeface="Arial" pitchFamily="34" charset="0"/>
                          <a:ea typeface="Times New Roman"/>
                          <a:cs typeface="Arial" pitchFamily="34" charset="0"/>
                        </a:rPr>
                        <a:t>16</a:t>
                      </a:r>
                      <a:endParaRPr lang="en-US" sz="120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Arial" pitchFamily="34" charset="0"/>
                          <a:ea typeface="Times New Roman"/>
                          <a:cs typeface="Arial" pitchFamily="34" charset="0"/>
                        </a:rPr>
                        <a:t>79</a:t>
                      </a:r>
                      <a:endParaRPr lang="en-US" sz="120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Arial" pitchFamily="34" charset="0"/>
                          <a:ea typeface="Times New Roman"/>
                          <a:cs typeface="Arial" pitchFamily="34" charset="0"/>
                        </a:rPr>
                        <a:t>47</a:t>
                      </a:r>
                      <a:endParaRPr lang="en-US" sz="120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Arial" pitchFamily="34" charset="0"/>
                          <a:ea typeface="Times New Roman"/>
                          <a:cs typeface="Arial" pitchFamily="34" charset="0"/>
                        </a:rPr>
                        <a:t>12</a:t>
                      </a:r>
                      <a:endParaRPr lang="en-US" sz="120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latin typeface="Arial" pitchFamily="34" charset="0"/>
                          <a:ea typeface="Times New Roman"/>
                          <a:cs typeface="Arial" pitchFamily="34" charset="0"/>
                        </a:rPr>
                        <a:t>33</a:t>
                      </a:r>
                      <a:endParaRPr lang="en-US" sz="1200" dirty="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latin typeface="Arial" pitchFamily="34" charset="0"/>
                          <a:ea typeface="Times New Roman"/>
                          <a:cs typeface="Arial" pitchFamily="34" charset="0"/>
                        </a:rPr>
                        <a:t>9</a:t>
                      </a:r>
                      <a:endParaRPr lang="en-US" sz="1200" dirty="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marL="0" marR="0" algn="ctr">
                        <a:lnSpc>
                          <a:spcPct val="115000"/>
                        </a:lnSpc>
                        <a:spcBef>
                          <a:spcPts val="0"/>
                        </a:spcBef>
                        <a:spcAft>
                          <a:spcPts val="0"/>
                        </a:spcAft>
                      </a:pPr>
                      <a:r>
                        <a:rPr lang="en-US" sz="1200">
                          <a:latin typeface="Arial" pitchFamily="34" charset="0"/>
                          <a:ea typeface="Times New Roman"/>
                          <a:cs typeface="Arial" pitchFamily="34" charset="0"/>
                        </a:rPr>
                        <a:t>74</a:t>
                      </a:r>
                      <a:endParaRPr lang="en-US" sz="120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latin typeface="Arial" pitchFamily="34" charset="0"/>
                          <a:ea typeface="Times New Roman"/>
                          <a:cs typeface="Arial" pitchFamily="34" charset="0"/>
                        </a:rPr>
                        <a:t>47</a:t>
                      </a:r>
                      <a:endParaRPr lang="en-US" sz="1200" dirty="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Arial" pitchFamily="34" charset="0"/>
                          <a:ea typeface="Times New Roman"/>
                          <a:cs typeface="Arial" pitchFamily="34" charset="0"/>
                        </a:rPr>
                        <a:t>167</a:t>
                      </a:r>
                      <a:endParaRPr lang="en-US" sz="120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Arial" pitchFamily="34" charset="0"/>
                          <a:ea typeface="Times New Roman"/>
                          <a:cs typeface="Arial" pitchFamily="34" charset="0"/>
                        </a:rPr>
                        <a:t>34</a:t>
                      </a:r>
                      <a:endParaRPr lang="en-US" sz="120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7251">
                <a:tc gridSpan="2">
                  <a:txBody>
                    <a:bodyPr/>
                    <a:lstStyle/>
                    <a:p>
                      <a:pPr marL="0" marR="0">
                        <a:lnSpc>
                          <a:spcPct val="115000"/>
                        </a:lnSpc>
                        <a:spcBef>
                          <a:spcPts val="0"/>
                        </a:spcBef>
                        <a:spcAft>
                          <a:spcPts val="0"/>
                        </a:spcAft>
                      </a:pPr>
                      <a:r>
                        <a:rPr lang="en-US" sz="1200">
                          <a:latin typeface="Arial" pitchFamily="34" charset="0"/>
                          <a:ea typeface="Times New Roman"/>
                          <a:cs typeface="Arial" pitchFamily="34" charset="0"/>
                        </a:rPr>
                        <a:t>1995-2000</a:t>
                      </a:r>
                      <a:endParaRPr lang="en-US" sz="120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15000"/>
                        </a:lnSpc>
                        <a:spcBef>
                          <a:spcPts val="0"/>
                        </a:spcBef>
                        <a:spcAft>
                          <a:spcPts val="0"/>
                        </a:spcAft>
                      </a:pPr>
                      <a:r>
                        <a:rPr lang="en-US" sz="1200">
                          <a:latin typeface="Arial" pitchFamily="34" charset="0"/>
                          <a:ea typeface="Times New Roman"/>
                          <a:cs typeface="Arial" pitchFamily="34" charset="0"/>
                        </a:rPr>
                        <a:t>8</a:t>
                      </a:r>
                      <a:endParaRPr lang="en-US" sz="120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Arial" pitchFamily="34" charset="0"/>
                          <a:ea typeface="Times New Roman"/>
                          <a:cs typeface="Arial" pitchFamily="34" charset="0"/>
                        </a:rPr>
                        <a:t>6</a:t>
                      </a:r>
                      <a:endParaRPr lang="en-US" sz="120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marL="0" marR="0" algn="ctr">
                        <a:lnSpc>
                          <a:spcPct val="115000"/>
                        </a:lnSpc>
                        <a:spcBef>
                          <a:spcPts val="0"/>
                        </a:spcBef>
                        <a:spcAft>
                          <a:spcPts val="0"/>
                        </a:spcAft>
                      </a:pPr>
                      <a:r>
                        <a:rPr lang="en-US" sz="1200">
                          <a:latin typeface="Arial" pitchFamily="34" charset="0"/>
                          <a:ea typeface="Times New Roman"/>
                          <a:cs typeface="Arial" pitchFamily="34" charset="0"/>
                        </a:rPr>
                        <a:t>4</a:t>
                      </a:r>
                      <a:endParaRPr lang="en-US" sz="120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marL="0" marR="0" algn="ctr">
                        <a:lnSpc>
                          <a:spcPct val="115000"/>
                        </a:lnSpc>
                        <a:spcBef>
                          <a:spcPts val="0"/>
                        </a:spcBef>
                        <a:spcAft>
                          <a:spcPts val="0"/>
                        </a:spcAft>
                      </a:pPr>
                      <a:r>
                        <a:rPr lang="en-US" sz="1200">
                          <a:latin typeface="Arial" pitchFamily="34" charset="0"/>
                          <a:ea typeface="Times New Roman"/>
                          <a:cs typeface="Arial" pitchFamily="34" charset="0"/>
                        </a:rPr>
                        <a:t>6</a:t>
                      </a:r>
                      <a:endParaRPr lang="en-US" sz="120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marL="0" marR="0" algn="ctr">
                        <a:lnSpc>
                          <a:spcPct val="115000"/>
                        </a:lnSpc>
                        <a:spcBef>
                          <a:spcPts val="0"/>
                        </a:spcBef>
                        <a:spcAft>
                          <a:spcPts val="0"/>
                        </a:spcAft>
                      </a:pPr>
                      <a:r>
                        <a:rPr lang="en-US" sz="1200">
                          <a:latin typeface="Arial" pitchFamily="34" charset="0"/>
                          <a:ea typeface="Times New Roman"/>
                          <a:cs typeface="Arial" pitchFamily="34" charset="0"/>
                        </a:rPr>
                        <a:t>12</a:t>
                      </a:r>
                      <a:endParaRPr lang="en-US" sz="120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Arial" pitchFamily="34" charset="0"/>
                          <a:ea typeface="Times New Roman"/>
                          <a:cs typeface="Arial" pitchFamily="34" charset="0"/>
                        </a:rPr>
                        <a:t>73</a:t>
                      </a:r>
                      <a:endParaRPr lang="en-US" sz="120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Arial" pitchFamily="34" charset="0"/>
                          <a:ea typeface="Times New Roman"/>
                          <a:cs typeface="Arial" pitchFamily="34" charset="0"/>
                        </a:rPr>
                        <a:t>41</a:t>
                      </a:r>
                      <a:endParaRPr lang="en-US" sz="120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Arial" pitchFamily="34" charset="0"/>
                          <a:ea typeface="Times New Roman"/>
                          <a:cs typeface="Arial" pitchFamily="34" charset="0"/>
                        </a:rPr>
                        <a:t>8</a:t>
                      </a:r>
                      <a:endParaRPr lang="en-US" sz="120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marL="0" marR="0" algn="ctr">
                        <a:lnSpc>
                          <a:spcPct val="115000"/>
                        </a:lnSpc>
                        <a:spcBef>
                          <a:spcPts val="0"/>
                        </a:spcBef>
                        <a:spcAft>
                          <a:spcPts val="0"/>
                        </a:spcAft>
                      </a:pPr>
                      <a:r>
                        <a:rPr lang="en-US" sz="1200">
                          <a:latin typeface="Arial" pitchFamily="34" charset="0"/>
                          <a:ea typeface="Times New Roman"/>
                          <a:cs typeface="Arial" pitchFamily="34" charset="0"/>
                        </a:rPr>
                        <a:t>27</a:t>
                      </a:r>
                      <a:endParaRPr lang="en-US" sz="120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latin typeface="Arial" pitchFamily="34" charset="0"/>
                          <a:ea typeface="Times New Roman"/>
                          <a:cs typeface="Arial" pitchFamily="34" charset="0"/>
                        </a:rPr>
                        <a:t>6</a:t>
                      </a:r>
                      <a:endParaRPr lang="en-US" sz="1200" dirty="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marL="0" marR="0" algn="ctr">
                        <a:lnSpc>
                          <a:spcPct val="115000"/>
                        </a:lnSpc>
                        <a:spcBef>
                          <a:spcPts val="0"/>
                        </a:spcBef>
                        <a:spcAft>
                          <a:spcPts val="0"/>
                        </a:spcAft>
                      </a:pPr>
                      <a:r>
                        <a:rPr lang="en-US" sz="1200" dirty="0">
                          <a:latin typeface="Arial" pitchFamily="34" charset="0"/>
                          <a:ea typeface="Times New Roman"/>
                          <a:cs typeface="Arial" pitchFamily="34" charset="0"/>
                        </a:rPr>
                        <a:t>68</a:t>
                      </a:r>
                      <a:endParaRPr lang="en-US" sz="1200" dirty="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Arial" pitchFamily="34" charset="0"/>
                          <a:ea typeface="Times New Roman"/>
                          <a:cs typeface="Arial" pitchFamily="34" charset="0"/>
                        </a:rPr>
                        <a:t>42</a:t>
                      </a:r>
                      <a:endParaRPr lang="en-US" sz="120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Arial" pitchFamily="34" charset="0"/>
                          <a:ea typeface="Times New Roman"/>
                          <a:cs typeface="Arial" pitchFamily="34" charset="0"/>
                        </a:rPr>
                        <a:t>165</a:t>
                      </a:r>
                      <a:endParaRPr lang="en-US" sz="120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latin typeface="Arial" pitchFamily="34" charset="0"/>
                          <a:ea typeface="Times New Roman"/>
                          <a:cs typeface="Arial" pitchFamily="34" charset="0"/>
                        </a:rPr>
                        <a:t>31</a:t>
                      </a:r>
                      <a:endParaRPr lang="en-US" sz="1200" dirty="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1042">
                <a:tc gridSpan="2">
                  <a:txBody>
                    <a:bodyPr/>
                    <a:lstStyle/>
                    <a:p>
                      <a:pPr marL="0" marR="0">
                        <a:lnSpc>
                          <a:spcPct val="115000"/>
                        </a:lnSpc>
                        <a:spcBef>
                          <a:spcPts val="0"/>
                        </a:spcBef>
                        <a:spcAft>
                          <a:spcPts val="0"/>
                        </a:spcAft>
                      </a:pPr>
                      <a:r>
                        <a:rPr lang="en-US" sz="1200">
                          <a:latin typeface="Arial" pitchFamily="34" charset="0"/>
                          <a:ea typeface="Times New Roman"/>
                          <a:cs typeface="Arial" pitchFamily="34" charset="0"/>
                        </a:rPr>
                        <a:t>2005</a:t>
                      </a:r>
                      <a:endParaRPr lang="en-US" sz="120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15000"/>
                        </a:lnSpc>
                        <a:spcBef>
                          <a:spcPts val="0"/>
                        </a:spcBef>
                        <a:spcAft>
                          <a:spcPts val="0"/>
                        </a:spcAft>
                      </a:pPr>
                      <a:r>
                        <a:rPr lang="en-US" sz="1200">
                          <a:latin typeface="Arial" pitchFamily="34" charset="0"/>
                          <a:ea typeface="Times New Roman"/>
                          <a:cs typeface="Arial" pitchFamily="34" charset="0"/>
                        </a:rPr>
                        <a:t>6</a:t>
                      </a:r>
                      <a:endParaRPr lang="en-US" sz="120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Arial" pitchFamily="34" charset="0"/>
                          <a:ea typeface="Times New Roman"/>
                          <a:cs typeface="Arial" pitchFamily="34" charset="0"/>
                        </a:rPr>
                        <a:t>. . . </a:t>
                      </a:r>
                      <a:endParaRPr lang="en-US" sz="1200">
                        <a:latin typeface="Arial" pitchFamily="34" charset="0"/>
                        <a:ea typeface="Calibri"/>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Arial" pitchFamily="34" charset="0"/>
                          <a:ea typeface="Calibri"/>
                          <a:cs typeface="Arial" pitchFamily="34" charset="0"/>
                        </a:rPr>
                        <a:t>. . .</a:t>
                      </a: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Arial" pitchFamily="34" charset="0"/>
                          <a:ea typeface="Calibri"/>
                          <a:cs typeface="Arial" pitchFamily="34" charset="0"/>
                        </a:rPr>
                        <a:t>. . .</a:t>
                      </a: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Arial" pitchFamily="34" charset="0"/>
                          <a:ea typeface="Calibri"/>
                          <a:cs typeface="Arial" pitchFamily="34" charset="0"/>
                        </a:rPr>
                        <a:t>. . .</a:t>
                      </a: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Arial" pitchFamily="34" charset="0"/>
                          <a:ea typeface="Calibri"/>
                          <a:cs typeface="Arial" pitchFamily="34" charset="0"/>
                        </a:rPr>
                        <a:t>. . .</a:t>
                      </a: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Arial" pitchFamily="34" charset="0"/>
                          <a:ea typeface="Calibri"/>
                          <a:cs typeface="Arial" pitchFamily="34" charset="0"/>
                        </a:rPr>
                        <a:t>. . .</a:t>
                      </a: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Arial" pitchFamily="34" charset="0"/>
                          <a:ea typeface="Calibri"/>
                          <a:cs typeface="Arial" pitchFamily="34" charset="0"/>
                        </a:rPr>
                        <a:t>. . .</a:t>
                      </a: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Arial" pitchFamily="34" charset="0"/>
                          <a:ea typeface="Calibri"/>
                          <a:cs typeface="Arial" pitchFamily="34" charset="0"/>
                        </a:rPr>
                        <a:t>. . .</a:t>
                      </a: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Arial" pitchFamily="34" charset="0"/>
                          <a:ea typeface="Calibri"/>
                          <a:cs typeface="Arial" pitchFamily="34" charset="0"/>
                        </a:rPr>
                        <a:t>. . .</a:t>
                      </a: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latin typeface="Arial" pitchFamily="34" charset="0"/>
                          <a:ea typeface="Calibri"/>
                          <a:cs typeface="Arial" pitchFamily="34" charset="0"/>
                        </a:rPr>
                        <a:t>. . .</a:t>
                      </a: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Arial" pitchFamily="34" charset="0"/>
                          <a:ea typeface="Calibri"/>
                          <a:cs typeface="Arial" pitchFamily="34" charset="0"/>
                        </a:rPr>
                        <a:t>.. .</a:t>
                      </a: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latin typeface="Arial" pitchFamily="34" charset="0"/>
                          <a:ea typeface="Calibri"/>
                          <a:cs typeface="Arial" pitchFamily="34" charset="0"/>
                        </a:rPr>
                        <a:t>. . .</a:t>
                      </a: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latin typeface="Arial" pitchFamily="34" charset="0"/>
                          <a:ea typeface="Calibri"/>
                          <a:cs typeface="Arial" pitchFamily="34" charset="0"/>
                        </a:rPr>
                        <a:t>. . .</a:t>
                      </a: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7251">
                <a:tc gridSpan="2">
                  <a:txBody>
                    <a:bodyPr/>
                    <a:lstStyle/>
                    <a:p>
                      <a:pPr marL="0" marR="0">
                        <a:lnSpc>
                          <a:spcPct val="115000"/>
                        </a:lnSpc>
                        <a:spcBef>
                          <a:spcPts val="0"/>
                        </a:spcBef>
                        <a:spcAft>
                          <a:spcPts val="0"/>
                        </a:spcAft>
                      </a:pPr>
                      <a:endParaRPr lang="en-US" sz="1100">
                        <a:latin typeface="Arial" pitchFamily="34" charset="0"/>
                        <a:ea typeface="Times New Roman"/>
                        <a:cs typeface="Arial" pitchFamily="34" charset="0"/>
                      </a:endParaRP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hMerge="1">
                  <a:txBody>
                    <a:bodyPr/>
                    <a:lstStyle/>
                    <a:p>
                      <a:endParaRPr lang="en-US"/>
                    </a:p>
                  </a:txBody>
                  <a:tcPr/>
                </a:tc>
                <a:tc gridSpan="14">
                  <a:txBody>
                    <a:bodyPr/>
                    <a:lstStyle/>
                    <a:p>
                      <a:pPr marL="0" marR="0">
                        <a:lnSpc>
                          <a:spcPct val="115000"/>
                        </a:lnSpc>
                        <a:spcBef>
                          <a:spcPts val="0"/>
                        </a:spcBef>
                        <a:spcAft>
                          <a:spcPts val="0"/>
                        </a:spcAft>
                      </a:pPr>
                      <a:r>
                        <a:rPr lang="en-US" sz="1800" dirty="0">
                          <a:latin typeface="Arial" pitchFamily="34" charset="0"/>
                          <a:ea typeface="Calibri"/>
                          <a:cs typeface="Arial" pitchFamily="34" charset="0"/>
                        </a:rPr>
                        <a:t>Equal to or better than the USA figure for those periods.</a:t>
                      </a:r>
                    </a:p>
                  </a:txBody>
                  <a:tcPr marL="22593" marR="225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28625">
                <a:tc>
                  <a:txBody>
                    <a:bodyPr/>
                    <a:lstStyle/>
                    <a:p>
                      <a:pPr marL="0" marR="0" algn="ctr">
                        <a:lnSpc>
                          <a:spcPct val="115000"/>
                        </a:lnSpc>
                        <a:spcBef>
                          <a:spcPts val="0"/>
                        </a:spcBef>
                        <a:spcAft>
                          <a:spcPts val="0"/>
                        </a:spcAft>
                      </a:pPr>
                      <a:r>
                        <a:rPr lang="en-US" sz="1200" dirty="0" smtClean="0">
                          <a:latin typeface="Times New Roman"/>
                          <a:ea typeface="Times New Roman"/>
                          <a:cs typeface="Times New Roman"/>
                        </a:rPr>
                        <a:t>...</a:t>
                      </a:r>
                      <a:endParaRPr lang="en-US" sz="1200" dirty="0">
                        <a:latin typeface="Calibri"/>
                        <a:ea typeface="Calibri"/>
                        <a:cs typeface="Times New Roman"/>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c gridSpan="15">
                  <a:txBody>
                    <a:bodyPr/>
                    <a:lstStyle/>
                    <a:p>
                      <a:pPr marL="0" marR="0" algn="ctr">
                        <a:lnSpc>
                          <a:spcPct val="115000"/>
                        </a:lnSpc>
                        <a:spcBef>
                          <a:spcPts val="0"/>
                        </a:spcBef>
                        <a:spcAft>
                          <a:spcPts val="0"/>
                        </a:spcAft>
                      </a:pPr>
                      <a:r>
                        <a:rPr lang="en-US" sz="1200" dirty="0">
                          <a:latin typeface="Times New Roman"/>
                          <a:ea typeface="Times New Roman"/>
                          <a:cs typeface="Times New Roman"/>
                        </a:rPr>
                        <a:t>not available  </a:t>
                      </a:r>
                      <a:r>
                        <a:rPr lang="en-US" sz="1200" dirty="0" smtClean="0">
                          <a:latin typeface="Times New Roman"/>
                          <a:ea typeface="Times New Roman"/>
                          <a:cs typeface="Times New Roman"/>
                        </a:rPr>
                        <a:t>                                                                                                                                    Source</a:t>
                      </a:r>
                      <a:r>
                        <a:rPr lang="en-US" sz="1200" dirty="0">
                          <a:latin typeface="Times New Roman"/>
                          <a:ea typeface="Times New Roman"/>
                          <a:cs typeface="Times New Roman"/>
                        </a:rPr>
                        <a:t>: Encyclopedia Britannica 2008</a:t>
                      </a:r>
                      <a:endParaRPr lang="en-US" sz="1200" dirty="0">
                        <a:latin typeface="Calibri"/>
                        <a:ea typeface="Calibri"/>
                        <a:cs typeface="Times New Roman"/>
                      </a:endParaRPr>
                    </a:p>
                  </a:txBody>
                  <a:tcPr marL="0" marR="0" marT="0" marB="0" anchor="ctr">
                    <a:lnL>
                      <a:noFill/>
                    </a:lnL>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sz="600" dirty="0"/>
                    </a:p>
                  </a:txBody>
                  <a:tcPr marL="30124" marR="30124" marT="15062" marB="15062">
                    <a:lnT w="12700" cap="flat" cmpd="sng" algn="ctr">
                      <a:solidFill>
                        <a:srgbClr val="000000"/>
                      </a:solidFill>
                      <a:prstDash val="solid"/>
                      <a:round/>
                      <a:headEnd type="none" w="med" len="med"/>
                      <a:tailEnd type="none" w="med" len="med"/>
                    </a:lnT>
                  </a:tcPr>
                </a:tc>
                <a:tc hMerge="1">
                  <a:txBody>
                    <a:bodyPr/>
                    <a:lstStyle/>
                    <a:p>
                      <a:endParaRPr lang="en-US" sz="600" dirty="0"/>
                    </a:p>
                  </a:txBody>
                  <a:tcPr marL="30124" marR="30124" marT="15062" marB="15062">
                    <a:lnT w="12700" cap="flat" cmpd="sng" algn="ctr">
                      <a:solidFill>
                        <a:srgbClr val="000000"/>
                      </a:solidFill>
                      <a:prstDash val="solid"/>
                      <a:round/>
                      <a:headEnd type="none" w="med" len="med"/>
                      <a:tailEnd type="none" w="med" len="med"/>
                    </a:lnT>
                  </a:tcPr>
                </a:tc>
                <a:tc hMerge="1">
                  <a:txBody>
                    <a:bodyPr/>
                    <a:lstStyle/>
                    <a:p>
                      <a:endParaRPr lang="en-US" sz="600" dirty="0"/>
                    </a:p>
                  </a:txBody>
                  <a:tcPr marL="30124" marR="30124" marT="15062" marB="15062">
                    <a:lnT w="12700" cap="flat" cmpd="sng" algn="ctr">
                      <a:solidFill>
                        <a:srgbClr val="000000"/>
                      </a:solidFill>
                      <a:prstDash val="solid"/>
                      <a:round/>
                      <a:headEnd type="none" w="med" len="med"/>
                      <a:tailEnd type="none" w="med" len="med"/>
                    </a:lnT>
                  </a:tcPr>
                </a:tc>
                <a:tc hMerge="1">
                  <a:txBody>
                    <a:bodyPr/>
                    <a:lstStyle/>
                    <a:p>
                      <a:endParaRPr lang="en-US" sz="600" dirty="0"/>
                    </a:p>
                  </a:txBody>
                  <a:tcPr marL="30124" marR="30124" marT="15062" marB="15062">
                    <a:lnT w="12700" cap="flat" cmpd="sng" algn="ctr">
                      <a:solidFill>
                        <a:srgbClr val="000000"/>
                      </a:solidFill>
                      <a:prstDash val="solid"/>
                      <a:round/>
                      <a:headEnd type="none" w="med" len="med"/>
                      <a:tailEnd type="none" w="med" len="med"/>
                    </a:lnT>
                  </a:tcPr>
                </a:tc>
              </a:tr>
            </a:tbl>
          </a:graphicData>
        </a:graphic>
      </p:graphicFrame>
      <p:pic>
        <p:nvPicPr>
          <p:cNvPr id="32989" name="Picture 624" descr="spac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114300"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99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fld id="{9BE24D88-2673-41A5-A986-BCB34AE5CF6D}" type="slidenum">
              <a:rPr lang="en-US" altLang="en-US" sz="1400"/>
              <a:pPr eaLnBrk="1" hangingPunct="1"/>
              <a:t>37</a:t>
            </a:fld>
            <a:endParaRPr lang="en-US" altLang="en-US" sz="1400"/>
          </a:p>
        </p:txBody>
      </p:sp>
      <p:sp>
        <p:nvSpPr>
          <p:cNvPr id="2" name="TextBox 1"/>
          <p:cNvSpPr txBox="1"/>
          <p:nvPr/>
        </p:nvSpPr>
        <p:spPr>
          <a:xfrm>
            <a:off x="14216" y="1023582"/>
            <a:ext cx="2292824" cy="1938992"/>
          </a:xfrm>
          <a:prstGeom prst="rect">
            <a:avLst/>
          </a:prstGeom>
          <a:noFill/>
        </p:spPr>
        <p:txBody>
          <a:bodyPr wrap="square" rtlCol="0">
            <a:spAutoFit/>
          </a:bodyPr>
          <a:lstStyle/>
          <a:p>
            <a:pPr algn="ctr"/>
            <a:r>
              <a:rPr lang="en-US" sz="2400" dirty="0" smtClean="0"/>
              <a:t>This should be an embarrassment for the United States</a:t>
            </a:r>
            <a:endParaRPr lang="en-US" sz="2400" dirty="0"/>
          </a:p>
        </p:txBody>
      </p:sp>
    </p:spTree>
    <p:extLst>
      <p:ext uri="{BB962C8B-B14F-4D97-AF65-F5344CB8AC3E}">
        <p14:creationId xmlns:p14="http://schemas.microsoft.com/office/powerpoint/2010/main" val="220375098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1633348" y="0"/>
            <a:ext cx="9313061" cy="6858000"/>
          </a:xfrm>
          <a:prstGeom prst="rect">
            <a:avLst/>
          </a:prstGeom>
        </p:spPr>
      </p:pic>
      <p:sp>
        <p:nvSpPr>
          <p:cNvPr id="4" name="Rectangle 3"/>
          <p:cNvSpPr/>
          <p:nvPr/>
        </p:nvSpPr>
        <p:spPr>
          <a:xfrm>
            <a:off x="2881758" y="6028477"/>
            <a:ext cx="6167073" cy="584775"/>
          </a:xfrm>
          <a:prstGeom prst="rect">
            <a:avLst/>
          </a:prstGeom>
        </p:spPr>
        <p:txBody>
          <a:bodyPr wrap="none">
            <a:spAutoFit/>
          </a:bodyPr>
          <a:lstStyle/>
          <a:p>
            <a:r>
              <a:rPr lang="en-US" sz="3200" b="1" dirty="0"/>
              <a:t>% of Women Using Family Planning</a:t>
            </a:r>
          </a:p>
        </p:txBody>
      </p:sp>
    </p:spTree>
    <p:extLst>
      <p:ext uri="{BB962C8B-B14F-4D97-AF65-F5344CB8AC3E}">
        <p14:creationId xmlns:p14="http://schemas.microsoft.com/office/powerpoint/2010/main" val="5113976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7850" y="365126"/>
            <a:ext cx="7929349" cy="777875"/>
          </a:xfrm>
        </p:spPr>
        <p:txBody>
          <a:bodyPr/>
          <a:lstStyle/>
          <a:p>
            <a:r>
              <a:rPr lang="en-US" dirty="0"/>
              <a:t>Family Planning Methods</a:t>
            </a:r>
          </a:p>
        </p:txBody>
      </p:sp>
      <p:pic>
        <p:nvPicPr>
          <p:cNvPr id="3" name="Picture 2"/>
          <p:cNvPicPr>
            <a:picLocks noChangeAspect="1"/>
          </p:cNvPicPr>
          <p:nvPr/>
        </p:nvPicPr>
        <p:blipFill>
          <a:blip r:embed="rId2"/>
          <a:stretch>
            <a:fillRect/>
          </a:stretch>
        </p:blipFill>
        <p:spPr>
          <a:xfrm>
            <a:off x="0" y="0"/>
            <a:ext cx="3499104" cy="6858000"/>
          </a:xfrm>
          <a:prstGeom prst="rect">
            <a:avLst/>
          </a:prstGeom>
        </p:spPr>
      </p:pic>
      <p:pic>
        <p:nvPicPr>
          <p:cNvPr id="4" name="Picture 3"/>
          <p:cNvPicPr>
            <a:picLocks noChangeAspect="1"/>
          </p:cNvPicPr>
          <p:nvPr/>
        </p:nvPicPr>
        <p:blipFill>
          <a:blip r:embed="rId3"/>
          <a:stretch>
            <a:fillRect/>
          </a:stretch>
        </p:blipFill>
        <p:spPr>
          <a:xfrm>
            <a:off x="4201140" y="1143001"/>
            <a:ext cx="2914141" cy="3578662"/>
          </a:xfrm>
          <a:prstGeom prst="rect">
            <a:avLst/>
          </a:prstGeom>
        </p:spPr>
      </p:pic>
      <p:pic>
        <p:nvPicPr>
          <p:cNvPr id="5" name="Picture 4"/>
          <p:cNvPicPr>
            <a:picLocks noChangeAspect="1"/>
          </p:cNvPicPr>
          <p:nvPr/>
        </p:nvPicPr>
        <p:blipFill>
          <a:blip r:embed="rId4"/>
          <a:stretch>
            <a:fillRect/>
          </a:stretch>
        </p:blipFill>
        <p:spPr>
          <a:xfrm>
            <a:off x="7778503" y="2268365"/>
            <a:ext cx="2743438" cy="3822523"/>
          </a:xfrm>
          <a:prstGeom prst="rect">
            <a:avLst/>
          </a:prstGeom>
        </p:spPr>
      </p:pic>
    </p:spTree>
    <p:extLst>
      <p:ext uri="{BB962C8B-B14F-4D97-AF65-F5344CB8AC3E}">
        <p14:creationId xmlns:p14="http://schemas.microsoft.com/office/powerpoint/2010/main" val="42278769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615440" y="300446"/>
            <a:ext cx="9144000" cy="1066800"/>
          </a:xfrm>
          <a:noFill/>
        </p:spPr>
        <p:txBody>
          <a:bodyPr/>
          <a:lstStyle/>
          <a:p>
            <a:pPr algn="l">
              <a:defRPr/>
            </a:pPr>
            <a:r>
              <a:rPr lang="en-US" sz="4800" dirty="0">
                <a:latin typeface="Arial" charset="0"/>
              </a:rPr>
              <a:t>  Density and Distribution</a:t>
            </a:r>
            <a:endParaRPr lang="en-US" sz="4000" dirty="0">
              <a:latin typeface="Arial" charset="0"/>
            </a:endParaRPr>
          </a:p>
        </p:txBody>
      </p:sp>
      <p:sp>
        <p:nvSpPr>
          <p:cNvPr id="6147" name="Content Placeholder 2"/>
          <p:cNvSpPr>
            <a:spLocks noGrp="1"/>
          </p:cNvSpPr>
          <p:nvPr>
            <p:ph idx="1"/>
          </p:nvPr>
        </p:nvSpPr>
        <p:spPr>
          <a:xfrm>
            <a:off x="400594" y="1367246"/>
            <a:ext cx="11390812" cy="5124994"/>
          </a:xfrm>
        </p:spPr>
        <p:txBody>
          <a:bodyPr/>
          <a:lstStyle/>
          <a:p>
            <a:r>
              <a:rPr lang="en-US" b="1" dirty="0" smtClean="0">
                <a:latin typeface="Arial" panose="020B0604020202020204" pitchFamily="34" charset="0"/>
              </a:rPr>
              <a:t>Population distribution and density</a:t>
            </a:r>
          </a:p>
          <a:p>
            <a:pPr lvl="1"/>
            <a:r>
              <a:rPr lang="en-US" sz="2400" b="1" dirty="0">
                <a:latin typeface="Arial" panose="020B0604020202020204" pitchFamily="34" charset="0"/>
              </a:rPr>
              <a:t>	</a:t>
            </a:r>
            <a:r>
              <a:rPr lang="en-US" b="1" dirty="0" smtClean="0">
                <a:latin typeface="Arial" panose="020B0604020202020204" pitchFamily="34" charset="0"/>
              </a:rPr>
              <a:t>Uneven population distribution by continent</a:t>
            </a:r>
          </a:p>
          <a:p>
            <a:pPr lvl="1"/>
            <a:r>
              <a:rPr lang="en-US" b="1" dirty="0" smtClean="0">
                <a:latin typeface="Arial" panose="020B0604020202020204" pitchFamily="34" charset="0"/>
              </a:rPr>
              <a:t>	Density divided into categories also uneven within a country</a:t>
            </a:r>
          </a:p>
          <a:p>
            <a:pPr lvl="1"/>
            <a:r>
              <a:rPr lang="en-US" b="1" dirty="0" smtClean="0">
                <a:latin typeface="Arial" panose="020B0604020202020204" pitchFamily="34" charset="0"/>
              </a:rPr>
              <a:t>  Density does not indicate standard of living, overpopulation, or under population</a:t>
            </a:r>
          </a:p>
          <a:p>
            <a:pPr lvl="1"/>
            <a:r>
              <a:rPr lang="en-US" b="1" dirty="0" smtClean="0">
                <a:latin typeface="Arial" panose="020B0604020202020204" pitchFamily="34" charset="0"/>
              </a:rPr>
              <a:t>	</a:t>
            </a:r>
            <a:r>
              <a:rPr lang="en-US" b="1" dirty="0" smtClean="0">
                <a:solidFill>
                  <a:srgbClr val="0070C0"/>
                </a:solidFill>
                <a:latin typeface="Arial" panose="020B0604020202020204" pitchFamily="34" charset="0"/>
              </a:rPr>
              <a:t>Physiological density </a:t>
            </a:r>
            <a:r>
              <a:rPr lang="en-US" b="1" dirty="0" smtClean="0">
                <a:latin typeface="Arial" panose="020B0604020202020204" pitchFamily="34" charset="0"/>
              </a:rPr>
              <a:t>difficult to measure</a:t>
            </a:r>
          </a:p>
          <a:p>
            <a:pPr lvl="2"/>
            <a:r>
              <a:rPr lang="en-US" b="1" dirty="0" smtClean="0">
                <a:latin typeface="Arial" panose="020B0604020202020204" pitchFamily="34" charset="0"/>
              </a:rPr>
              <a:t>More useful than the arithmetic density</a:t>
            </a:r>
          </a:p>
          <a:p>
            <a:pPr lvl="2"/>
            <a:r>
              <a:rPr lang="en-US" b="1" dirty="0" smtClean="0">
                <a:solidFill>
                  <a:srgbClr val="FF0000"/>
                </a:solidFill>
                <a:latin typeface="Arial" panose="020B0604020202020204" pitchFamily="34" charset="0"/>
              </a:rPr>
              <a:t>Agricultural Density better for comparing countries</a:t>
            </a:r>
          </a:p>
          <a:p>
            <a:pPr lvl="1"/>
            <a:r>
              <a:rPr lang="en-US" b="1" dirty="0" smtClean="0">
                <a:latin typeface="Arial" panose="020B0604020202020204" pitchFamily="34" charset="0"/>
              </a:rPr>
              <a:t>	Shifting population densities</a:t>
            </a:r>
          </a:p>
          <a:p>
            <a:pPr lvl="2"/>
            <a:r>
              <a:rPr lang="en-US" b="1" dirty="0" smtClean="0">
                <a:latin typeface="Arial" panose="020B0604020202020204" pitchFamily="34" charset="0"/>
              </a:rPr>
              <a:t>Migrations</a:t>
            </a:r>
            <a:endParaRPr lang="en-US" dirty="0" smtClean="0"/>
          </a:p>
        </p:txBody>
      </p:sp>
      <p:sp>
        <p:nvSpPr>
          <p:cNvPr id="614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fld id="{BDD33F70-42E5-4EB6-8050-0950A1347E75}" type="slidenum">
              <a:rPr lang="en-US" sz="1400"/>
              <a:pPr eaLnBrk="1" hangingPunct="1"/>
              <a:t>4</a:t>
            </a:fld>
            <a:endParaRPr lang="en-US" sz="1400"/>
          </a:p>
        </p:txBody>
      </p:sp>
    </p:spTree>
    <p:extLst>
      <p:ext uri="{BB962C8B-B14F-4D97-AF65-F5344CB8AC3E}">
        <p14:creationId xmlns:p14="http://schemas.microsoft.com/office/powerpoint/2010/main" val="18883212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728" y="365125"/>
            <a:ext cx="11582400" cy="777875"/>
          </a:xfrm>
        </p:spPr>
        <p:txBody>
          <a:bodyPr/>
          <a:lstStyle/>
          <a:p>
            <a:endParaRPr lang="en-US"/>
          </a:p>
        </p:txBody>
      </p:sp>
      <p:pic>
        <p:nvPicPr>
          <p:cNvPr id="4" name="Picture 3"/>
          <p:cNvPicPr>
            <a:picLocks noChangeAspect="1"/>
          </p:cNvPicPr>
          <p:nvPr/>
        </p:nvPicPr>
        <p:blipFill>
          <a:blip r:embed="rId2"/>
          <a:stretch>
            <a:fillRect/>
          </a:stretch>
        </p:blipFill>
        <p:spPr>
          <a:xfrm>
            <a:off x="4885883" y="974115"/>
            <a:ext cx="7306117" cy="5479587"/>
          </a:xfrm>
          <a:prstGeom prst="rect">
            <a:avLst/>
          </a:prstGeom>
        </p:spPr>
      </p:pic>
      <p:pic>
        <p:nvPicPr>
          <p:cNvPr id="3" name="Picture 2"/>
          <p:cNvPicPr>
            <a:picLocks noChangeAspect="1"/>
          </p:cNvPicPr>
          <p:nvPr/>
        </p:nvPicPr>
        <p:blipFill rotWithShape="1">
          <a:blip r:embed="rId3"/>
          <a:srcRect l="8513" r="9500"/>
          <a:stretch/>
        </p:blipFill>
        <p:spPr>
          <a:xfrm>
            <a:off x="764274" y="754062"/>
            <a:ext cx="6045959" cy="5530755"/>
          </a:xfrm>
          <a:prstGeom prst="rect">
            <a:avLst/>
          </a:prstGeom>
        </p:spPr>
      </p:pic>
    </p:spTree>
    <p:extLst>
      <p:ext uri="{BB962C8B-B14F-4D97-AF65-F5344CB8AC3E}">
        <p14:creationId xmlns:p14="http://schemas.microsoft.com/office/powerpoint/2010/main" val="11216857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Chapter Summary</a:t>
            </a:r>
          </a:p>
        </p:txBody>
      </p:sp>
      <p:sp>
        <p:nvSpPr>
          <p:cNvPr id="8" name="Content Placeholder 7"/>
          <p:cNvSpPr>
            <a:spLocks noGrp="1"/>
          </p:cNvSpPr>
          <p:nvPr>
            <p:ph sz="quarter" idx="11"/>
          </p:nvPr>
        </p:nvSpPr>
        <p:spPr>
          <a:xfrm>
            <a:off x="304800" y="1143000"/>
            <a:ext cx="11582400" cy="5029200"/>
          </a:xfrm>
        </p:spPr>
        <p:txBody>
          <a:bodyPr>
            <a:normAutofit fontScale="92500" lnSpcReduction="10000"/>
          </a:bodyPr>
          <a:lstStyle/>
          <a:p>
            <a:r>
              <a:rPr lang="en-US" dirty="0"/>
              <a:t>Earth began with relatively small human population that left Africa to populate the world, population explosion occurred in 19-20</a:t>
            </a:r>
            <a:r>
              <a:rPr lang="en-US" baseline="30000" dirty="0"/>
              <a:t>th</a:t>
            </a:r>
            <a:r>
              <a:rPr lang="en-US" dirty="0"/>
              <a:t> century.</a:t>
            </a:r>
          </a:p>
          <a:p>
            <a:r>
              <a:rPr lang="en-US" dirty="0"/>
              <a:t>Three major pandemics had social effects: bubonic plague impeded growth yet led to technological advances; the “Black Death” swept over most of the world and killed up to half population; and </a:t>
            </a:r>
            <a:r>
              <a:rPr lang="en-US" dirty="0" smtClean="0"/>
              <a:t>Columbian </a:t>
            </a:r>
            <a:r>
              <a:rPr lang="en-US" dirty="0"/>
              <a:t>Encounter reduced indigenous populations in the Americas up to 90 percent.</a:t>
            </a:r>
          </a:p>
          <a:p>
            <a:r>
              <a:rPr lang="en-US" dirty="0"/>
              <a:t>Population levels influenced by long-term climate changes, particularly as </a:t>
            </a:r>
            <a:r>
              <a:rPr lang="en-US" dirty="0" smtClean="0"/>
              <a:t>humans </a:t>
            </a:r>
            <a:r>
              <a:rPr lang="en-US" dirty="0"/>
              <a:t>are more dependent on agricultural productivity.</a:t>
            </a:r>
          </a:p>
          <a:p>
            <a:r>
              <a:rPr lang="en-US" dirty="0"/>
              <a:t>Demographic transition resulted in declining mortality rates, improved health, increased life expectancies and economic productivity.</a:t>
            </a:r>
          </a:p>
        </p:txBody>
      </p:sp>
    </p:spTree>
    <p:extLst>
      <p:ext uri="{BB962C8B-B14F-4D97-AF65-F5344CB8AC3E}">
        <p14:creationId xmlns:p14="http://schemas.microsoft.com/office/powerpoint/2010/main" val="27767861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Chapter Summary</a:t>
            </a:r>
          </a:p>
        </p:txBody>
      </p:sp>
      <p:sp>
        <p:nvSpPr>
          <p:cNvPr id="8" name="Content Placeholder 7"/>
          <p:cNvSpPr>
            <a:spLocks noGrp="1"/>
          </p:cNvSpPr>
          <p:nvPr>
            <p:ph sz="quarter" idx="11"/>
          </p:nvPr>
        </p:nvSpPr>
        <p:spPr>
          <a:xfrm>
            <a:off x="402336" y="1143000"/>
            <a:ext cx="11314176" cy="5029200"/>
          </a:xfrm>
        </p:spPr>
        <p:txBody>
          <a:bodyPr>
            <a:normAutofit fontScale="92500"/>
          </a:bodyPr>
          <a:lstStyle/>
          <a:p>
            <a:r>
              <a:rPr lang="en-US" sz="2800" dirty="0"/>
              <a:t>More reliable birth control methods led to lower birth rates; changes household economies so that children were seen as dependents, not workers.</a:t>
            </a:r>
          </a:p>
          <a:p>
            <a:r>
              <a:rPr lang="en-US" sz="2800" dirty="0"/>
              <a:t>Major demographic shift toward older populations, especially in richer countries. With aging population, intergenerational inequities and conflicts can become more pronounced.</a:t>
            </a:r>
          </a:p>
          <a:p>
            <a:r>
              <a:rPr lang="en-US" sz="2800" dirty="0"/>
              <a:t>During the transition, richer countries have increased life expectancies and lower births, poorer countries increase life expectancy but with slower declines in birth rates. Results in complex patterns of demographic regimes across the world.</a:t>
            </a:r>
          </a:p>
          <a:p>
            <a:r>
              <a:rPr lang="en-US" sz="2800" dirty="0"/>
              <a:t>Four distinct phases of demographic transition: 1) high births and fluctuating deaths; 2) declining death and birth rates; 3) birth rates declining; 4) low births and high life expectancy.</a:t>
            </a:r>
          </a:p>
        </p:txBody>
      </p:sp>
    </p:spTree>
    <p:extLst>
      <p:ext uri="{BB962C8B-B14F-4D97-AF65-F5344CB8AC3E}">
        <p14:creationId xmlns:p14="http://schemas.microsoft.com/office/powerpoint/2010/main" val="536357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Chapter Summary</a:t>
            </a:r>
          </a:p>
        </p:txBody>
      </p:sp>
      <p:sp>
        <p:nvSpPr>
          <p:cNvPr id="8" name="Content Placeholder 7"/>
          <p:cNvSpPr>
            <a:spLocks noGrp="1"/>
          </p:cNvSpPr>
          <p:nvPr>
            <p:ph sz="quarter" idx="11"/>
          </p:nvPr>
        </p:nvSpPr>
        <p:spPr>
          <a:xfrm>
            <a:off x="207264" y="1143000"/>
            <a:ext cx="11679936" cy="5029200"/>
          </a:xfrm>
        </p:spPr>
        <p:txBody>
          <a:bodyPr>
            <a:normAutofit fontScale="92500"/>
          </a:bodyPr>
          <a:lstStyle/>
          <a:p>
            <a:r>
              <a:rPr lang="en-US" sz="2800" dirty="0"/>
              <a:t>Demographic dividend with more younger and productive workers increases labor supply relative to those who are dependent, allowing for more investments. Supported strong economic performance and growth of several countries in last 20 years. Full dividend only possible if female participation rates are high.</a:t>
            </a:r>
          </a:p>
          <a:p>
            <a:r>
              <a:rPr lang="en-US" sz="2800" dirty="0"/>
              <a:t>In early and middle stages of transition, youth bulge can appear and may bring social conflict.</a:t>
            </a:r>
          </a:p>
          <a:p>
            <a:r>
              <a:rPr lang="en-US" sz="2800" dirty="0"/>
              <a:t>Later stages may bring another demographic dividend from older populations, greater reliance on immigration, and disconnects between marriage and children.</a:t>
            </a:r>
          </a:p>
          <a:p>
            <a:r>
              <a:rPr lang="en-US" sz="2800" dirty="0"/>
              <a:t>Each stage creates problems and opportunities: demographic ratio; demographic dividends; high dependency; need for increased immigration; cultural and political debates.</a:t>
            </a:r>
          </a:p>
        </p:txBody>
      </p:sp>
    </p:spTree>
    <p:extLst>
      <p:ext uri="{BB962C8B-B14F-4D97-AF65-F5344CB8AC3E}">
        <p14:creationId xmlns:p14="http://schemas.microsoft.com/office/powerpoint/2010/main" val="41054688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Chapter Summary</a:t>
            </a:r>
          </a:p>
        </p:txBody>
      </p:sp>
      <p:sp>
        <p:nvSpPr>
          <p:cNvPr id="8" name="Content Placeholder 7"/>
          <p:cNvSpPr>
            <a:spLocks noGrp="1"/>
          </p:cNvSpPr>
          <p:nvPr>
            <p:ph sz="quarter" idx="11"/>
          </p:nvPr>
        </p:nvSpPr>
        <p:spPr>
          <a:xfrm>
            <a:off x="304800" y="1143000"/>
            <a:ext cx="11582400" cy="5029200"/>
          </a:xfrm>
        </p:spPr>
        <p:txBody>
          <a:bodyPr>
            <a:normAutofit/>
          </a:bodyPr>
          <a:lstStyle/>
          <a:p>
            <a:pPr lvl="0"/>
            <a:r>
              <a:rPr lang="en-US" sz="2600" dirty="0"/>
              <a:t>A distinct global geography is created by the demographic transition, resulting in three types of countries: aging countries, demographic and economic growth countries, and demographic growth countries with limited economic growth opportunities. </a:t>
            </a:r>
          </a:p>
          <a:p>
            <a:r>
              <a:rPr lang="en-US" sz="2600" dirty="0"/>
              <a:t>Demographic changes are at the heart of some of the most profound cultural transformations and intense political debates occurring around the world.</a:t>
            </a:r>
          </a:p>
        </p:txBody>
      </p:sp>
    </p:spTree>
    <p:extLst>
      <p:ext uri="{BB962C8B-B14F-4D97-AF65-F5344CB8AC3E}">
        <p14:creationId xmlns:p14="http://schemas.microsoft.com/office/powerpoint/2010/main" val="39922173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23907"/>
            <a:ext cx="6305006" cy="777875"/>
          </a:xfrm>
        </p:spPr>
        <p:txBody>
          <a:bodyPr>
            <a:normAutofit/>
          </a:bodyPr>
          <a:lstStyle/>
          <a:p>
            <a:pPr algn="l"/>
            <a:r>
              <a:rPr lang="en-US" sz="3200" dirty="0"/>
              <a:t>Distribution of people by </a:t>
            </a:r>
            <a:r>
              <a:rPr lang="en-US" sz="3200" dirty="0" smtClean="0"/>
              <a:t>continents</a:t>
            </a:r>
            <a:endParaRPr lang="en-US" sz="3200" dirty="0"/>
          </a:p>
        </p:txBody>
      </p:sp>
      <p:sp>
        <p:nvSpPr>
          <p:cNvPr id="3" name="Content Placeholder 2"/>
          <p:cNvSpPr>
            <a:spLocks noGrp="1"/>
          </p:cNvSpPr>
          <p:nvPr>
            <p:ph idx="1"/>
          </p:nvPr>
        </p:nvSpPr>
        <p:spPr>
          <a:xfrm>
            <a:off x="182880" y="1397726"/>
            <a:ext cx="5133703" cy="4779238"/>
          </a:xfrm>
        </p:spPr>
        <p:txBody>
          <a:bodyPr/>
          <a:lstStyle/>
          <a:p>
            <a:r>
              <a:rPr lang="en-US" dirty="0" smtClean="0"/>
              <a:t>Eurasia </a:t>
            </a:r>
            <a:r>
              <a:rPr lang="en-US" dirty="0"/>
              <a:t>73.3 percent</a:t>
            </a:r>
          </a:p>
          <a:p>
            <a:r>
              <a:rPr lang="en-US" dirty="0"/>
              <a:t>North America 7.3 percent</a:t>
            </a:r>
          </a:p>
          <a:p>
            <a:r>
              <a:rPr lang="en-US" dirty="0"/>
              <a:t>Africa 12.7 percent</a:t>
            </a:r>
          </a:p>
          <a:p>
            <a:r>
              <a:rPr lang="en-US" dirty="0"/>
              <a:t>South America 5.5 percent</a:t>
            </a:r>
          </a:p>
          <a:p>
            <a:r>
              <a:rPr lang="en-US" dirty="0"/>
              <a:t>Australia and Pacific Islands &lt; 0.5 percent</a:t>
            </a:r>
          </a:p>
          <a:p>
            <a:endParaRPr lang="en-US" dirty="0"/>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t="-433"/>
          <a:stretch/>
        </p:blipFill>
        <p:spPr>
          <a:xfrm>
            <a:off x="5205689" y="1267097"/>
            <a:ext cx="6986311" cy="5590903"/>
          </a:xfrm>
          <a:prstGeom prst="rect">
            <a:avLst/>
          </a:prstGeom>
        </p:spPr>
      </p:pic>
      <p:sp>
        <p:nvSpPr>
          <p:cNvPr id="5" name="TextBox 4"/>
          <p:cNvSpPr txBox="1"/>
          <p:nvPr/>
        </p:nvSpPr>
        <p:spPr>
          <a:xfrm>
            <a:off x="6518366" y="423907"/>
            <a:ext cx="5673634" cy="830997"/>
          </a:xfrm>
          <a:prstGeom prst="rect">
            <a:avLst/>
          </a:prstGeom>
          <a:noFill/>
        </p:spPr>
        <p:txBody>
          <a:bodyPr wrap="square" rtlCol="0">
            <a:spAutoFit/>
          </a:bodyPr>
          <a:lstStyle/>
          <a:p>
            <a:r>
              <a:rPr lang="en-US" sz="2400" b="1" dirty="0" smtClean="0">
                <a:solidFill>
                  <a:srgbClr val="0070C0"/>
                </a:solidFill>
              </a:rPr>
              <a:t>Cartograms:</a:t>
            </a:r>
            <a:r>
              <a:rPr lang="en-US" sz="2400" dirty="0" smtClean="0"/>
              <a:t> Size is based on something other than land area.</a:t>
            </a:r>
            <a:endParaRPr lang="en-US" sz="2400" dirty="0"/>
          </a:p>
        </p:txBody>
      </p:sp>
    </p:spTree>
    <p:extLst>
      <p:ext uri="{BB962C8B-B14F-4D97-AF65-F5344CB8AC3E}">
        <p14:creationId xmlns:p14="http://schemas.microsoft.com/office/powerpoint/2010/main" val="4476784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Population Clusters: Big Three (or 4?)</a:t>
            </a:r>
            <a:endParaRPr lang="en-US" dirty="0"/>
          </a:p>
        </p:txBody>
      </p:sp>
      <p:pic>
        <p:nvPicPr>
          <p:cNvPr id="6" name="Content Placeholder 5"/>
          <p:cNvPicPr>
            <a:picLocks noGrp="1" noChangeAspect="1"/>
          </p:cNvPicPr>
          <p:nvPr>
            <p:ph sz="quarter" idx="11"/>
          </p:nvPr>
        </p:nvPicPr>
        <p:blipFill>
          <a:blip r:embed="rId2"/>
          <a:stretch>
            <a:fillRect/>
          </a:stretch>
        </p:blipFill>
        <p:spPr>
          <a:xfrm>
            <a:off x="0" y="1259434"/>
            <a:ext cx="6096000" cy="4567936"/>
          </a:xfrm>
          <a:prstGeom prst="rect">
            <a:avLst/>
          </a:prstGeom>
        </p:spPr>
      </p:pic>
      <p:pic>
        <p:nvPicPr>
          <p:cNvPr id="7" name="Content Placeholder 6"/>
          <p:cNvPicPr>
            <a:picLocks noGrp="1" noChangeAspect="1"/>
          </p:cNvPicPr>
          <p:nvPr>
            <p:ph sz="quarter" idx="12"/>
          </p:nvPr>
        </p:nvPicPr>
        <p:blipFill>
          <a:blip r:embed="rId3"/>
          <a:stretch>
            <a:fillRect/>
          </a:stretch>
        </p:blipFill>
        <p:spPr>
          <a:xfrm>
            <a:off x="5781873" y="1143000"/>
            <a:ext cx="6290558" cy="4684369"/>
          </a:xfrm>
          <a:prstGeom prst="rect">
            <a:avLst/>
          </a:prstGeom>
        </p:spPr>
      </p:pic>
      <p:sp>
        <p:nvSpPr>
          <p:cNvPr id="8" name="TextBox 7"/>
          <p:cNvSpPr txBox="1"/>
          <p:nvPr/>
        </p:nvSpPr>
        <p:spPr>
          <a:xfrm>
            <a:off x="10424160" y="2828544"/>
            <a:ext cx="512064" cy="369332"/>
          </a:xfrm>
          <a:prstGeom prst="rect">
            <a:avLst/>
          </a:prstGeom>
          <a:noFill/>
        </p:spPr>
        <p:txBody>
          <a:bodyPr wrap="square" rtlCol="0">
            <a:spAutoFit/>
          </a:bodyPr>
          <a:lstStyle/>
          <a:p>
            <a:r>
              <a:rPr lang="en-US" dirty="0" smtClean="0"/>
              <a:t>1</a:t>
            </a:r>
            <a:endParaRPr lang="en-US" dirty="0"/>
          </a:p>
        </p:txBody>
      </p:sp>
      <p:sp>
        <p:nvSpPr>
          <p:cNvPr id="9" name="TextBox 8"/>
          <p:cNvSpPr txBox="1"/>
          <p:nvPr/>
        </p:nvSpPr>
        <p:spPr>
          <a:xfrm>
            <a:off x="8927152" y="3358736"/>
            <a:ext cx="646176" cy="369332"/>
          </a:xfrm>
          <a:prstGeom prst="rect">
            <a:avLst/>
          </a:prstGeom>
          <a:noFill/>
        </p:spPr>
        <p:txBody>
          <a:bodyPr wrap="square" rtlCol="0">
            <a:spAutoFit/>
          </a:bodyPr>
          <a:lstStyle/>
          <a:p>
            <a:r>
              <a:rPr lang="en-US" dirty="0" smtClean="0"/>
              <a:t>2</a:t>
            </a:r>
            <a:endParaRPr lang="en-US" dirty="0"/>
          </a:p>
        </p:txBody>
      </p:sp>
      <p:sp>
        <p:nvSpPr>
          <p:cNvPr id="10" name="TextBox 9"/>
          <p:cNvSpPr txBox="1"/>
          <p:nvPr/>
        </p:nvSpPr>
        <p:spPr>
          <a:xfrm>
            <a:off x="7231160" y="2066202"/>
            <a:ext cx="560832" cy="369332"/>
          </a:xfrm>
          <a:prstGeom prst="rect">
            <a:avLst/>
          </a:prstGeom>
          <a:noFill/>
        </p:spPr>
        <p:txBody>
          <a:bodyPr wrap="square" rtlCol="0">
            <a:spAutoFit/>
          </a:bodyPr>
          <a:lstStyle/>
          <a:p>
            <a:r>
              <a:rPr lang="en-US" dirty="0" smtClean="0"/>
              <a:t>3</a:t>
            </a:r>
            <a:endParaRPr lang="en-US" dirty="0"/>
          </a:p>
        </p:txBody>
      </p:sp>
      <p:sp>
        <p:nvSpPr>
          <p:cNvPr id="11" name="TextBox 10"/>
          <p:cNvSpPr txBox="1"/>
          <p:nvPr/>
        </p:nvSpPr>
        <p:spPr>
          <a:xfrm>
            <a:off x="3828288" y="2435534"/>
            <a:ext cx="682752" cy="369332"/>
          </a:xfrm>
          <a:prstGeom prst="rect">
            <a:avLst/>
          </a:prstGeom>
          <a:noFill/>
        </p:spPr>
        <p:txBody>
          <a:bodyPr wrap="square" rtlCol="0">
            <a:spAutoFit/>
          </a:bodyPr>
          <a:lstStyle/>
          <a:p>
            <a:r>
              <a:rPr lang="en-US" dirty="0" smtClean="0"/>
              <a:t>4</a:t>
            </a:r>
            <a:endParaRPr lang="en-US" dirty="0"/>
          </a:p>
        </p:txBody>
      </p:sp>
    </p:spTree>
    <p:extLst>
      <p:ext uri="{BB962C8B-B14F-4D97-AF65-F5344CB8AC3E}">
        <p14:creationId xmlns:p14="http://schemas.microsoft.com/office/powerpoint/2010/main" val="1064780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Content Placeholder 2"/>
          <p:cNvSpPr>
            <a:spLocks noGrp="1"/>
          </p:cNvSpPr>
          <p:nvPr>
            <p:ph idx="1"/>
          </p:nvPr>
        </p:nvSpPr>
        <p:spPr>
          <a:xfrm>
            <a:off x="576943" y="1750423"/>
            <a:ext cx="4961709" cy="5107577"/>
          </a:xfrm>
        </p:spPr>
        <p:txBody>
          <a:bodyPr/>
          <a:lstStyle/>
          <a:p>
            <a:pPr>
              <a:lnSpc>
                <a:spcPct val="90000"/>
              </a:lnSpc>
            </a:pPr>
            <a:r>
              <a:rPr lang="en-US" dirty="0" smtClean="0">
                <a:latin typeface="Arial" panose="020B0604020202020204" pitchFamily="34" charset="0"/>
                <a:cs typeface="Arial" panose="020B0604020202020204" pitchFamily="34" charset="0"/>
              </a:rPr>
              <a:t>Birthrate differences</a:t>
            </a:r>
          </a:p>
          <a:p>
            <a:pPr>
              <a:lnSpc>
                <a:spcPct val="90000"/>
              </a:lnSpc>
            </a:pPr>
            <a:r>
              <a:rPr lang="en-US" dirty="0" smtClean="0">
                <a:latin typeface="Arial" panose="020B0604020202020204" pitchFamily="34" charset="0"/>
                <a:cs typeface="Arial" panose="020B0604020202020204" pitchFamily="34" charset="0"/>
              </a:rPr>
              <a:t>Death rates</a:t>
            </a:r>
          </a:p>
          <a:p>
            <a:pPr>
              <a:lnSpc>
                <a:spcPct val="90000"/>
              </a:lnSpc>
            </a:pPr>
            <a:r>
              <a:rPr lang="en-US" dirty="0" smtClean="0">
                <a:latin typeface="Arial" panose="020B0604020202020204" pitchFamily="34" charset="0"/>
                <a:cs typeface="Arial" panose="020B0604020202020204" pitchFamily="34" charset="0"/>
              </a:rPr>
              <a:t>Overpopulation</a:t>
            </a:r>
          </a:p>
          <a:p>
            <a:pPr>
              <a:lnSpc>
                <a:spcPct val="90000"/>
              </a:lnSpc>
            </a:pPr>
            <a:r>
              <a:rPr lang="en-US" dirty="0" smtClean="0">
                <a:latin typeface="Arial" panose="020B0604020202020204" pitchFamily="34" charset="0"/>
                <a:cs typeface="Arial" panose="020B0604020202020204" pitchFamily="34" charset="0"/>
              </a:rPr>
              <a:t>Sex ratios</a:t>
            </a:r>
          </a:p>
          <a:p>
            <a:pPr>
              <a:lnSpc>
                <a:spcPct val="90000"/>
              </a:lnSpc>
            </a:pPr>
            <a:r>
              <a:rPr lang="en-US" dirty="0" smtClean="0">
                <a:latin typeface="Arial" panose="020B0604020202020204" pitchFamily="34" charset="0"/>
                <a:cs typeface="Arial" panose="020B0604020202020204" pitchFamily="34" charset="0"/>
              </a:rPr>
              <a:t>Age groups</a:t>
            </a:r>
          </a:p>
          <a:p>
            <a:pPr>
              <a:lnSpc>
                <a:spcPct val="90000"/>
              </a:lnSpc>
            </a:pPr>
            <a:r>
              <a:rPr lang="en-US" dirty="0" smtClean="0">
                <a:latin typeface="Arial" panose="020B0604020202020204" pitchFamily="34" charset="0"/>
                <a:cs typeface="Arial" panose="020B0604020202020204" pitchFamily="34" charset="0"/>
              </a:rPr>
              <a:t>Crime</a:t>
            </a:r>
          </a:p>
          <a:p>
            <a:pPr>
              <a:lnSpc>
                <a:spcPct val="90000"/>
              </a:lnSpc>
            </a:pPr>
            <a:r>
              <a:rPr lang="en-US" dirty="0" smtClean="0">
                <a:latin typeface="Arial" panose="020B0604020202020204" pitchFamily="34" charset="0"/>
                <a:cs typeface="Arial" panose="020B0604020202020204" pitchFamily="34" charset="0"/>
              </a:rPr>
              <a:t>Quality of life</a:t>
            </a:r>
          </a:p>
          <a:p>
            <a:pPr>
              <a:lnSpc>
                <a:spcPct val="90000"/>
              </a:lnSpc>
            </a:pPr>
            <a:r>
              <a:rPr lang="en-US" dirty="0" smtClean="0">
                <a:latin typeface="Arial" panose="020B0604020202020204" pitchFamily="34" charset="0"/>
                <a:cs typeface="Arial" panose="020B0604020202020204" pitchFamily="34" charset="0"/>
              </a:rPr>
              <a:t>Human mobility</a:t>
            </a:r>
          </a:p>
          <a:p>
            <a:endParaRPr lang="en-US" dirty="0" smtClean="0"/>
          </a:p>
        </p:txBody>
      </p:sp>
      <p:sp>
        <p:nvSpPr>
          <p:cNvPr id="512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fld id="{B6FA01C6-12D9-4AD3-B9CE-3016355710D9}" type="slidenum">
              <a:rPr lang="en-US" sz="1400"/>
              <a:pPr eaLnBrk="1" hangingPunct="1"/>
              <a:t>7</a:t>
            </a:fld>
            <a:endParaRPr lang="en-US" sz="1400"/>
          </a:p>
        </p:txBody>
      </p:sp>
      <p:sp>
        <p:nvSpPr>
          <p:cNvPr id="2" name="Title 1"/>
          <p:cNvSpPr>
            <a:spLocks noGrp="1"/>
          </p:cNvSpPr>
          <p:nvPr>
            <p:ph type="title"/>
          </p:nvPr>
        </p:nvSpPr>
        <p:spPr>
          <a:xfrm>
            <a:off x="304800" y="365126"/>
            <a:ext cx="11582400" cy="1228543"/>
          </a:xfrm>
        </p:spPr>
        <p:txBody>
          <a:bodyPr>
            <a:noAutofit/>
          </a:bodyPr>
          <a:lstStyle/>
          <a:p>
            <a:r>
              <a:rPr lang="en-US" sz="3200" dirty="0">
                <a:latin typeface="Arial" panose="020B0604020202020204" pitchFamily="34" charset="0"/>
                <a:cs typeface="Arial" panose="020B0604020202020204" pitchFamily="34" charset="0"/>
              </a:rPr>
              <a:t>Also study the spatial variation of other demographic qualities</a:t>
            </a:r>
            <a:endParaRPr lang="en-US" sz="3200" dirty="0"/>
          </a:p>
        </p:txBody>
      </p:sp>
    </p:spTree>
    <p:extLst>
      <p:ext uri="{BB962C8B-B14F-4D97-AF65-F5344CB8AC3E}">
        <p14:creationId xmlns:p14="http://schemas.microsoft.com/office/powerpoint/2010/main" val="18076918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endParaRPr lang="en-US" altLang="en-US" smtClean="0"/>
          </a:p>
        </p:txBody>
      </p:sp>
      <p:pic>
        <p:nvPicPr>
          <p:cNvPr id="34819" name="Picture 1026" descr="figure_7_04.jpg                                                0007E21EMacintosh HD                   BD8709D7:"/>
          <p:cNvPicPr>
            <a:picLocks noChangeAspect="1" noChangeArrowheads="1"/>
          </p:cNvPicPr>
          <p:nvPr/>
        </p:nvPicPr>
        <p:blipFill>
          <a:blip r:embed="rId2">
            <a:extLst>
              <a:ext uri="{28A0092B-C50C-407E-A947-70E740481C1C}">
                <a14:useLocalDpi xmlns:a14="http://schemas.microsoft.com/office/drawing/2010/main" val="0"/>
              </a:ext>
            </a:extLst>
          </a:blip>
          <a:srcRect l="9167" t="11111" r="8333"/>
          <a:stretch>
            <a:fillRect/>
          </a:stretch>
        </p:blipFill>
        <p:spPr bwMode="auto">
          <a:xfrm>
            <a:off x="0" y="0"/>
            <a:ext cx="1219199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fld id="{E20EADCF-B268-4542-96D3-631D57C7E558}" type="slidenum">
              <a:rPr lang="en-US" altLang="en-US" sz="1400"/>
              <a:pPr eaLnBrk="1" hangingPunct="1"/>
              <a:t>8</a:t>
            </a:fld>
            <a:endParaRPr lang="en-US" altLang="en-US" sz="1400"/>
          </a:p>
        </p:txBody>
      </p:sp>
    </p:spTree>
    <p:extLst>
      <p:ext uri="{BB962C8B-B14F-4D97-AF65-F5344CB8AC3E}">
        <p14:creationId xmlns:p14="http://schemas.microsoft.com/office/powerpoint/2010/main" val="17740504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World’s Population</a:t>
            </a:r>
          </a:p>
        </p:txBody>
      </p:sp>
      <p:sp>
        <p:nvSpPr>
          <p:cNvPr id="5" name="Content Placeholder 4"/>
          <p:cNvSpPr>
            <a:spLocks noGrp="1"/>
          </p:cNvSpPr>
          <p:nvPr>
            <p:ph sz="quarter" idx="11"/>
          </p:nvPr>
        </p:nvSpPr>
        <p:spPr>
          <a:xfrm>
            <a:off x="0" y="1151389"/>
            <a:ext cx="5775121" cy="5029200"/>
          </a:xfrm>
        </p:spPr>
        <p:txBody>
          <a:bodyPr>
            <a:normAutofit fontScale="92500" lnSpcReduction="10000"/>
          </a:bodyPr>
          <a:lstStyle/>
          <a:p>
            <a:r>
              <a:rPr lang="en-US" dirty="0"/>
              <a:t>Now close to 7.5 billion</a:t>
            </a:r>
          </a:p>
          <a:p>
            <a:pPr lvl="1"/>
            <a:r>
              <a:rPr lang="en-US" dirty="0"/>
              <a:t>Grew from a small group out of Africa</a:t>
            </a:r>
          </a:p>
          <a:p>
            <a:pPr lvl="1"/>
            <a:r>
              <a:rPr lang="en-US" dirty="0"/>
              <a:t>Explosive growth ca. 1800</a:t>
            </a:r>
          </a:p>
          <a:p>
            <a:pPr lvl="1"/>
            <a:r>
              <a:rPr lang="en-US" dirty="0"/>
              <a:t>Adding billions faster</a:t>
            </a:r>
          </a:p>
          <a:p>
            <a:pPr lvl="1"/>
            <a:r>
              <a:rPr lang="en-US" dirty="0"/>
              <a:t>Population bottlenecks and genetic diversity</a:t>
            </a:r>
          </a:p>
          <a:p>
            <a:r>
              <a:rPr lang="en-US" b="1" dirty="0"/>
              <a:t>World population</a:t>
            </a:r>
          </a:p>
          <a:p>
            <a:pPr lvl="1"/>
            <a:r>
              <a:rPr lang="en-US" dirty="0"/>
              <a:t>Growth, masks declines</a:t>
            </a:r>
          </a:p>
          <a:p>
            <a:pPr lvl="1"/>
            <a:r>
              <a:rPr lang="en-US" dirty="0"/>
              <a:t>Long-term declines from disease, climate change</a:t>
            </a:r>
          </a:p>
        </p:txBody>
      </p:sp>
      <p:sp>
        <p:nvSpPr>
          <p:cNvPr id="7" name="Text Placeholder 6"/>
          <p:cNvSpPr>
            <a:spLocks noGrp="1"/>
          </p:cNvSpPr>
          <p:nvPr>
            <p:ph type="body" sz="quarter" idx="13"/>
          </p:nvPr>
        </p:nvSpPr>
        <p:spPr>
          <a:xfrm>
            <a:off x="6096000" y="5348176"/>
            <a:ext cx="5791200" cy="824023"/>
          </a:xfrm>
        </p:spPr>
        <p:txBody>
          <a:bodyPr/>
          <a:lstStyle/>
          <a:p>
            <a:r>
              <a:rPr lang="en-US" dirty="0"/>
              <a:t>World population growth is now close to 7.5 billion, but it grew from a very small base.</a:t>
            </a:r>
          </a:p>
        </p:txBody>
      </p:sp>
      <p:pic>
        <p:nvPicPr>
          <p:cNvPr id="2050" name="Picture 2" descr="L:\Higher Education Editorial\Kaveney\Short, Human Geography, 2e\Supplements\Figure JPEGs\Chapter 03\Figure 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75121" y="1143001"/>
            <a:ext cx="6416879" cy="4116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8925941"/>
      </p:ext>
    </p:extLst>
  </p:cSld>
  <p:clrMapOvr>
    <a:masterClrMapping/>
  </p:clrMapOvr>
  <p:timing>
    <p:tnLst>
      <p:par>
        <p:cTn id="1" dur="indefinite" restart="never" nodeType="tmRoot"/>
      </p:par>
    </p:tnLst>
  </p:timing>
</p:sld>
</file>

<file path=ppt/theme/theme1.xml><?xml version="1.0" encoding="utf-8"?>
<a:theme xmlns:a="http://schemas.openxmlformats.org/drawingml/2006/main" name="Short2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hort2e" id="{59294D7F-2ECF-49C1-8352-90CE828CA8CA}" vid="{162C8823-25F3-4FD1-8624-4CF598B9D38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Short2e</Template>
  <TotalTime>8173</TotalTime>
  <Words>1948</Words>
  <Application>Microsoft Office PowerPoint</Application>
  <PresentationFormat>Widescreen</PresentationFormat>
  <Paragraphs>464</Paragraphs>
  <Slides>44</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44</vt:i4>
      </vt:variant>
    </vt:vector>
  </HeadingPairs>
  <TitlesOfParts>
    <vt:vector size="48" baseType="lpstr">
      <vt:lpstr>Arial</vt:lpstr>
      <vt:lpstr>Calibri</vt:lpstr>
      <vt:lpstr>Times New Roman</vt:lpstr>
      <vt:lpstr>Short2e</vt:lpstr>
      <vt:lpstr>Chapter 3: Population Dynamics</vt:lpstr>
      <vt:lpstr>Chapter Learning Objectives</vt:lpstr>
      <vt:lpstr>PowerPoint Presentation</vt:lpstr>
      <vt:lpstr>  Density and Distribution</vt:lpstr>
      <vt:lpstr>Distribution of people by continents</vt:lpstr>
      <vt:lpstr>Population Clusters: Big Three (or 4?)</vt:lpstr>
      <vt:lpstr>Also study the spatial variation of other demographic qualities</vt:lpstr>
      <vt:lpstr>PowerPoint Presentation</vt:lpstr>
      <vt:lpstr>World’s Population</vt:lpstr>
      <vt:lpstr>Population Declines</vt:lpstr>
      <vt:lpstr>Population Declines</vt:lpstr>
      <vt:lpstr>Population Declines</vt:lpstr>
      <vt:lpstr>The Reproductive Revolution</vt:lpstr>
      <vt:lpstr>The Demographic Transition</vt:lpstr>
      <vt:lpstr>PowerPoint Presentation</vt:lpstr>
      <vt:lpstr>Demographic Base of the Celtic Tiger</vt:lpstr>
      <vt:lpstr>The Demographic Transition</vt:lpstr>
      <vt:lpstr>Phases of the Demographic Transition</vt:lpstr>
      <vt:lpstr>Phases of the Demographic Transition</vt:lpstr>
      <vt:lpstr>Phases of the Demographic Transition</vt:lpstr>
      <vt:lpstr>Population Pyramids</vt:lpstr>
      <vt:lpstr>Phases of the Demographic Transition</vt:lpstr>
      <vt:lpstr>Components of Change</vt:lpstr>
      <vt:lpstr>PowerPoint Presentation</vt:lpstr>
      <vt:lpstr>Brazil and the Demographic Dividend</vt:lpstr>
      <vt:lpstr>The Youth Bulge</vt:lpstr>
      <vt:lpstr>The Fifth Phase</vt:lpstr>
      <vt:lpstr>The Fifth Phase</vt:lpstr>
      <vt:lpstr>Russia’s Changing Population</vt:lpstr>
      <vt:lpstr>Problems and Opportunities</vt:lpstr>
      <vt:lpstr>Birth Rates</vt:lpstr>
      <vt:lpstr>Death Rates</vt:lpstr>
      <vt:lpstr>Components of Change</vt:lpstr>
      <vt:lpstr>Sandwich Generation: problem of developed countries</vt:lpstr>
      <vt:lpstr>In spite of high rates of HIV/AIDS infection, Africa is still the continent with the fastest growing populationh</vt:lpstr>
      <vt:lpstr>Infant Mortality Rates</vt:lpstr>
      <vt:lpstr>PowerPoint Presentation</vt:lpstr>
      <vt:lpstr>PowerPoint Presentation</vt:lpstr>
      <vt:lpstr>Family Planning Methods</vt:lpstr>
      <vt:lpstr>PowerPoint Presentation</vt:lpstr>
      <vt:lpstr>Chapter Summary</vt:lpstr>
      <vt:lpstr>Chapter Summary</vt:lpstr>
      <vt:lpstr>Chapter Summary</vt:lpstr>
      <vt:lpstr>Chapter Summary</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Intellectual Context</dc:title>
  <dc:creator>Sarah Goggin</dc:creator>
  <cp:lastModifiedBy>Joseph Naumann</cp:lastModifiedBy>
  <cp:revision>52</cp:revision>
  <dcterms:created xsi:type="dcterms:W3CDTF">2017-04-19T13:45:11Z</dcterms:created>
  <dcterms:modified xsi:type="dcterms:W3CDTF">2018-05-31T20:10:30Z</dcterms:modified>
</cp:coreProperties>
</file>