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96" r:id="rId12"/>
    <p:sldId id="258" r:id="rId13"/>
    <p:sldId id="259" r:id="rId14"/>
    <p:sldId id="262" r:id="rId15"/>
    <p:sldId id="263" r:id="rId16"/>
    <p:sldId id="300" r:id="rId17"/>
    <p:sldId id="277" r:id="rId18"/>
    <p:sldId id="301" r:id="rId19"/>
    <p:sldId id="286" r:id="rId20"/>
    <p:sldId id="287" r:id="rId21"/>
    <p:sldId id="288" r:id="rId22"/>
    <p:sldId id="289" r:id="rId23"/>
    <p:sldId id="290" r:id="rId24"/>
    <p:sldId id="292" r:id="rId25"/>
    <p:sldId id="264" r:id="rId26"/>
    <p:sldId id="260" r:id="rId27"/>
    <p:sldId id="265" r:id="rId28"/>
    <p:sldId id="267" r:id="rId29"/>
    <p:sldId id="268" r:id="rId30"/>
    <p:sldId id="266" r:id="rId31"/>
    <p:sldId id="269" r:id="rId32"/>
    <p:sldId id="274" r:id="rId33"/>
    <p:sldId id="270" r:id="rId34"/>
    <p:sldId id="272" r:id="rId35"/>
    <p:sldId id="271" r:id="rId36"/>
    <p:sldId id="275" r:id="rId37"/>
    <p:sldId id="302" r:id="rId38"/>
    <p:sldId id="276" r:id="rId39"/>
    <p:sldId id="273" r:id="rId40"/>
    <p:sldId id="297" r:id="rId41"/>
    <p:sldId id="298" r:id="rId42"/>
    <p:sldId id="299" r:id="rId43"/>
    <p:sldId id="26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HON, Christine" initials="C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30" autoAdjust="0"/>
    <p:restoredTop sz="94645" autoAdjust="0"/>
  </p:normalViewPr>
  <p:slideViewPr>
    <p:cSldViewPr snapToGrid="0">
      <p:cViewPr varScale="1">
        <p:scale>
          <a:sx n="63" d="100"/>
          <a:sy n="63" d="100"/>
        </p:scale>
        <p:origin x="114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D06C-E3E7-4262-8388-AC2FCF622DAF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0AE2D-3080-45C7-B087-51FE004D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0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AE2D-3080-45C7-B087-51FE004DB0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1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AE2D-3080-45C7-B087-51FE004DB0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13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© </a:t>
            </a:r>
            <a:r>
              <a:rPr lang="en-US" dirty="0" err="1" smtClean="0"/>
              <a:t>AugPi</a:t>
            </a:r>
            <a:r>
              <a:rPr lang="en-US" dirty="0" smtClean="0"/>
              <a:t> via Wikimedia Commons.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AE2D-3080-45C7-B087-51FE004DB0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62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AE2D-3080-45C7-B087-51FE004DB0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31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AE2D-3080-45C7-B087-51FE004DB0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00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2DE8EED-EC4A-4919-BFD1-06CC577B3277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29406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AE2D-3080-45C7-B087-51FE004DB0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14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AE2D-3080-45C7-B087-51FE004DB0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72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AE2D-3080-45C7-B087-51FE004DB0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2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AE2D-3080-45C7-B087-51FE004DB0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04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AE2D-3080-45C7-B087-51FE004DB0C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0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65A5C03-E7FB-453F-9FFF-D7803552E06A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182586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AE2D-3080-45C7-B087-51FE004DB0C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8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OpenStreetMap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AE2D-3080-45C7-B087-51FE004DB0C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28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631C178-DAF1-4066-B40A-AECDB0284BA3}" type="slidenum">
              <a:rPr lang="en-US" sz="1200" smtClean="0"/>
              <a:pPr eaLnBrk="1" hangingPunct="1"/>
              <a:t>41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4218856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98CF172-54D8-48C8-91DC-66C917FF3865}" type="slidenum">
              <a:rPr lang="en-US" sz="1200" smtClean="0"/>
              <a:pPr eaLnBrk="1" hangingPunct="1"/>
              <a:t>42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79757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BB2EBF5-C9B4-40F5-8D03-F2CBBDAD1CC8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27147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DEE4448-27F3-4F0D-A4D0-DED586F1941E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427143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83897C3-3C91-4A38-9612-DECF5DE70EA8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86752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EED28CC-37EC-4F11-850F-13BF1F9113E6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955483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FEC4DB3-377B-486D-91BA-4B8CE509EFFA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41297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E1CC6AA-D53F-4D62-85C0-EF04232933F2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501683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7AA9CD7-4DAD-4334-8677-AFCA67CDF6E8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423697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5181601"/>
            <a:ext cx="6400800" cy="77787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6705600" y="1143000"/>
            <a:ext cx="5181600" cy="198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0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Chapter </a:t>
            </a:r>
            <a:br>
              <a:rPr lang="en-US" dirty="0"/>
            </a:br>
            <a:r>
              <a:rPr lang="en-US" dirty="0"/>
              <a:t>Short </a:t>
            </a:r>
            <a:br>
              <a:rPr lang="en-US" dirty="0"/>
            </a:br>
            <a:r>
              <a:rPr lang="en-US" dirty="0"/>
              <a:t>2nd Edition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6705600" y="3200400"/>
            <a:ext cx="5181600" cy="2759075"/>
          </a:xfrm>
        </p:spPr>
        <p:txBody>
          <a:bodyPr/>
          <a:lstStyle>
            <a:lvl1pPr marL="0" indent="0" algn="ctr">
              <a:buNone/>
              <a:defRPr i="1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04800" y="1143000"/>
            <a:ext cx="6400800" cy="4038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29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345A34B-9EDB-4EF1-86B7-88B10D9BB545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4E9A14B-6828-4838-A200-2D2223DBD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0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345A34B-9EDB-4EF1-86B7-88B10D9BB545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4E9A14B-6828-4838-A200-2D2223DBD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67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Human Mosaic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5F68A-94DF-4013-A44F-FDAF7FEA8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5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67" y="138114"/>
            <a:ext cx="9791700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7067" y="1652588"/>
            <a:ext cx="5755217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52588"/>
            <a:ext cx="5755216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531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210051" y="6248400"/>
            <a:ext cx="385868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7633" y="6221413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5393501-0535-4179-AEE1-BB1ED6EEDD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59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04800" y="1143000"/>
            <a:ext cx="115824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96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1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04800" y="1143000"/>
            <a:ext cx="115824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4800600"/>
            <a:ext cx="11582400" cy="13716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52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/>
          </p:nvPr>
        </p:nvSpPr>
        <p:spPr>
          <a:xfrm>
            <a:off x="304800" y="1143000"/>
            <a:ext cx="57912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2"/>
          </p:nvPr>
        </p:nvSpPr>
        <p:spPr>
          <a:xfrm>
            <a:off x="6099033" y="1143000"/>
            <a:ext cx="57912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8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/>
          </p:nvPr>
        </p:nvSpPr>
        <p:spPr>
          <a:xfrm>
            <a:off x="304800" y="1143000"/>
            <a:ext cx="57912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2"/>
          </p:nvPr>
        </p:nvSpPr>
        <p:spPr>
          <a:xfrm>
            <a:off x="6099033" y="1143000"/>
            <a:ext cx="57912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6000" y="4800600"/>
            <a:ext cx="5791200" cy="13716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08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/>
          </p:nvPr>
        </p:nvSpPr>
        <p:spPr>
          <a:xfrm>
            <a:off x="304800" y="1143000"/>
            <a:ext cx="5791200" cy="4800600"/>
          </a:xfrm>
          <a:solidFill>
            <a:schemeClr val="bg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2"/>
          </p:nvPr>
        </p:nvSpPr>
        <p:spPr>
          <a:xfrm>
            <a:off x="6099033" y="1143000"/>
            <a:ext cx="5791200" cy="3657600"/>
          </a:xfrm>
          <a:solidFill>
            <a:schemeClr val="bg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6000" y="4800600"/>
            <a:ext cx="5791200" cy="1143000"/>
          </a:xfrm>
          <a:solidFill>
            <a:schemeClr val="bg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85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/>
          </p:nvPr>
        </p:nvSpPr>
        <p:spPr>
          <a:xfrm>
            <a:off x="304800" y="1143000"/>
            <a:ext cx="57912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2"/>
          </p:nvPr>
        </p:nvSpPr>
        <p:spPr>
          <a:xfrm>
            <a:off x="6099033" y="1143000"/>
            <a:ext cx="5791200" cy="251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099033" y="3673522"/>
            <a:ext cx="5791200" cy="251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2"/>
          </p:nvPr>
        </p:nvSpPr>
        <p:spPr>
          <a:xfrm>
            <a:off x="304801" y="1143000"/>
            <a:ext cx="11585433" cy="251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3673522"/>
            <a:ext cx="11585433" cy="251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B3BF-D255-410F-9215-FA19C06BD9A4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CB1-D274-4145-9BAA-5A95CA23E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115824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1"/>
            <a:ext cx="11582400" cy="5033963"/>
          </a:xfrm>
          <a:prstGeom prst="rect">
            <a:avLst/>
          </a:prstGeom>
        </p:spPr>
        <p:txBody>
          <a:bodyPr vert="horz" wrap="square" lIns="91440" tIns="4572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83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2: The </a:t>
            </a:r>
            <a:r>
              <a:rPr lang="en-US" dirty="0"/>
              <a:t>Nature of Geography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78435" y="5240324"/>
            <a:ext cx="4800600" cy="777875"/>
          </a:xfrm>
        </p:spPr>
        <p:txBody>
          <a:bodyPr/>
          <a:lstStyle/>
          <a:p>
            <a:r>
              <a:rPr lang="en-US" dirty="0"/>
              <a:t>Two young people studying a globe in a park in Vienna, Austria.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536422" y="1765882"/>
            <a:ext cx="3886200" cy="2759075"/>
          </a:xfrm>
        </p:spPr>
        <p:txBody>
          <a:bodyPr/>
          <a:lstStyle/>
          <a:p>
            <a:r>
              <a:rPr lang="en-US" dirty="0"/>
              <a:t>“Human geography of today is shaped by the debates of the past.”</a:t>
            </a:r>
          </a:p>
        </p:txBody>
      </p:sp>
      <p:pic>
        <p:nvPicPr>
          <p:cNvPr id="1026" name="Picture 2" descr="L:\Higher Education Editorial\Kaveney\Short, Human Geography, 2e\Supplements\Figure JPEGs\Chapter 02\Figure 2.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07" y="1191234"/>
            <a:ext cx="4127381" cy="409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857250"/>
            <a:ext cx="6858000" cy="971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Geography as an academic discipline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152650" y="2022873"/>
            <a:ext cx="7715250" cy="3977878"/>
          </a:xfrm>
        </p:spPr>
        <p:txBody>
          <a:bodyPr/>
          <a:lstStyle/>
          <a:p>
            <a:pPr eaLnBrk="1" hangingPunct="1"/>
            <a:r>
              <a:rPr lang="en-US" sz="3000" dirty="0"/>
              <a:t>Natural human geographical curiosity and need for identity</a:t>
            </a:r>
          </a:p>
          <a:p>
            <a:pPr eaLnBrk="1" hangingPunct="1"/>
            <a:r>
              <a:rPr lang="en-US" sz="3000" dirty="0"/>
              <a:t>First arose among the ancient Greeks, Romans, Mesopotamians, and Phoenicians </a:t>
            </a:r>
          </a:p>
          <a:p>
            <a:pPr eaLnBrk="1" hangingPunct="1"/>
            <a:r>
              <a:rPr lang="en-US" sz="3000" dirty="0"/>
              <a:t>Arab empire expanded geography during Europe’s “Dark Ages”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6E8C887-294A-4990-8BA3-0815921F66D8}" type="slidenum">
              <a:rPr lang="en-US" sz="900">
                <a:solidFill>
                  <a:srgbClr val="7030A0"/>
                </a:solidFill>
              </a:rPr>
              <a:pPr eaLnBrk="1" hangingPunct="1"/>
              <a:t>10</a:t>
            </a:fld>
            <a:endParaRPr lang="en-US" sz="9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57200"/>
            <a:ext cx="50292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3 of the Oldest Maps</a:t>
            </a:r>
            <a:endParaRPr lang="en-US" dirty="0"/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4815067" y="2036415"/>
            <a:ext cx="6919733" cy="452596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inate</a:t>
            </a:r>
            <a:r>
              <a:rPr lang="en-US" dirty="0" smtClean="0"/>
              <a:t> geographic interest inspired the first attempts at mapping the world.</a:t>
            </a:r>
          </a:p>
          <a:p>
            <a:r>
              <a:rPr lang="en-US" dirty="0" smtClean="0"/>
              <a:t>These were produced between the 7</a:t>
            </a:r>
            <a:r>
              <a:rPr lang="en-US" baseline="30000" dirty="0" smtClean="0"/>
              <a:t>th</a:t>
            </a:r>
            <a:r>
              <a:rPr lang="en-US" dirty="0" smtClean="0"/>
              <a:t> and 6</a:t>
            </a:r>
            <a:r>
              <a:rPr lang="en-US" baseline="30000" dirty="0" smtClean="0"/>
              <a:t>th</a:t>
            </a:r>
            <a:r>
              <a:rPr lang="en-US" dirty="0" smtClean="0"/>
              <a:t> centuries  B.C.E.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F5161-29D8-40D4-814C-29DA6760683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5365" name="Rectangle 3" descr="CHG_Figure_01_01_01-L"/>
          <p:cNvSpPr>
            <a:spLocks noGrp="1" noChangeAspect="1" noChangeArrowheads="1"/>
          </p:cNvSpPr>
          <p:nvPr isPhoto="1"/>
        </p:nvSpPr>
        <p:spPr bwMode="auto">
          <a:xfrm>
            <a:off x="938290" y="567159"/>
            <a:ext cx="3258607" cy="564844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Absolute Space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Humans have long sought to accurately map the world</a:t>
            </a:r>
          </a:p>
          <a:p>
            <a:r>
              <a:rPr lang="en-US" b="1" dirty="0"/>
              <a:t>Ptolemy</a:t>
            </a:r>
            <a:r>
              <a:rPr lang="en-US" dirty="0"/>
              <a:t> in Alexandria</a:t>
            </a:r>
          </a:p>
          <a:p>
            <a:pPr lvl="1"/>
            <a:r>
              <a:rPr lang="en-US" b="1" dirty="0"/>
              <a:t>Latitude </a:t>
            </a:r>
            <a:r>
              <a:rPr lang="en-US" dirty="0"/>
              <a:t>and </a:t>
            </a:r>
            <a:r>
              <a:rPr lang="en-US" b="1" dirty="0"/>
              <a:t>longitude</a:t>
            </a:r>
          </a:p>
          <a:p>
            <a:pPr lvl="1"/>
            <a:r>
              <a:rPr lang="en-US" dirty="0"/>
              <a:t>Proposed two map projections, like </a:t>
            </a:r>
            <a:r>
              <a:rPr lang="en-US" b="1" dirty="0"/>
              <a:t>conic projections</a:t>
            </a:r>
            <a:endParaRPr lang="en-US" dirty="0"/>
          </a:p>
          <a:p>
            <a:pPr lvl="1"/>
            <a:r>
              <a:rPr lang="en-US" dirty="0"/>
              <a:t>Writings diffused to Arab and Byzantine scholars before back to Europe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00181" y="5062812"/>
            <a:ext cx="5891819" cy="1371600"/>
          </a:xfrm>
        </p:spPr>
        <p:txBody>
          <a:bodyPr/>
          <a:lstStyle/>
          <a:p>
            <a:r>
              <a:rPr lang="en-US" dirty="0"/>
              <a:t>Map of Ptolemy’s world, centered on the Mediterranean. Presented in a conic projection, circa 1300.</a:t>
            </a:r>
          </a:p>
        </p:txBody>
      </p:sp>
      <p:pic>
        <p:nvPicPr>
          <p:cNvPr id="2050" name="Picture 2" descr="L:\Higher Education Editorial\Kaveney\Short, Human Geography, 2e\Supplements\Figure JPEGs\Chapter 02\Figure 2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764" y="1121465"/>
            <a:ext cx="5611436" cy="39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25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Measuring the World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43001"/>
            <a:ext cx="5791200" cy="4800600"/>
          </a:xfrm>
          <a:noFill/>
        </p:spPr>
        <p:txBody>
          <a:bodyPr>
            <a:normAutofit/>
          </a:bodyPr>
          <a:lstStyle/>
          <a:p>
            <a:r>
              <a:rPr lang="en-US" dirty="0"/>
              <a:t>Calculating Earth’s circumference</a:t>
            </a:r>
          </a:p>
          <a:p>
            <a:pPr lvl="1"/>
            <a:r>
              <a:rPr lang="en-US" dirty="0"/>
              <a:t>Eratosthenes calculated to a 1-2% difference</a:t>
            </a:r>
          </a:p>
          <a:p>
            <a:pPr lvl="1"/>
            <a:r>
              <a:rPr lang="en-US" dirty="0"/>
              <a:t>Ptolemy’s less accurate measure often diffused with rest of his writings</a:t>
            </a:r>
          </a:p>
          <a:p>
            <a:pPr lvl="1"/>
            <a:r>
              <a:rPr lang="en-US" dirty="0"/>
              <a:t>Frenchman Jean Picard’s inaccurate measure illustrated Earth’s oblate shape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28360" y="4974532"/>
            <a:ext cx="6263640" cy="1426268"/>
          </a:xfrm>
          <a:noFill/>
        </p:spPr>
        <p:txBody>
          <a:bodyPr/>
          <a:lstStyle/>
          <a:p>
            <a:r>
              <a:rPr lang="en-US" dirty="0" smtClean="0"/>
              <a:t>An exaggerated illustration of Earth’s oblate spheroid shape.</a:t>
            </a:r>
          </a:p>
          <a:p>
            <a:r>
              <a:rPr lang="en-US" dirty="0" smtClean="0"/>
              <a:t>© </a:t>
            </a:r>
            <a:r>
              <a:rPr lang="en-US" dirty="0" err="1" smtClean="0"/>
              <a:t>AugPi</a:t>
            </a:r>
            <a:r>
              <a:rPr lang="en-US" dirty="0" smtClean="0"/>
              <a:t> via Wikimedia Commons.</a:t>
            </a:r>
            <a:endParaRPr lang="en-US" dirty="0"/>
          </a:p>
        </p:txBody>
      </p:sp>
      <p:pic>
        <p:nvPicPr>
          <p:cNvPr id="1026" name="Picture 2" descr="https://upload.wikimedia.org/wikipedia/commons/b/b5/OblateSphero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38" y="0"/>
            <a:ext cx="5626338" cy="476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3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Mapping Absolute Space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Ptolemy’s legacy</a:t>
            </a:r>
          </a:p>
          <a:p>
            <a:pPr lvl="1"/>
            <a:r>
              <a:rPr lang="en-US" i="1" dirty="0"/>
              <a:t>Geography </a:t>
            </a:r>
            <a:r>
              <a:rPr lang="en-US" dirty="0"/>
              <a:t>editions</a:t>
            </a:r>
          </a:p>
          <a:p>
            <a:pPr lvl="1"/>
            <a:r>
              <a:rPr lang="en-US" dirty="0"/>
              <a:t>Cartographic standards</a:t>
            </a:r>
          </a:p>
          <a:p>
            <a:pPr lvl="1"/>
            <a:r>
              <a:rPr lang="en-US" dirty="0"/>
              <a:t>Earth’s coordinate grid</a:t>
            </a:r>
          </a:p>
          <a:p>
            <a:pPr lvl="1"/>
            <a:r>
              <a:rPr lang="en-US" dirty="0"/>
              <a:t>Map projections</a:t>
            </a:r>
          </a:p>
          <a:p>
            <a:r>
              <a:rPr lang="en-US" dirty="0"/>
              <a:t>Ptolemy’s view of the world still centered on the West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5902" y="5212080"/>
            <a:ext cx="5906098" cy="1371600"/>
          </a:xfrm>
        </p:spPr>
        <p:txBody>
          <a:bodyPr/>
          <a:lstStyle/>
          <a:p>
            <a:r>
              <a:rPr lang="en-US" dirty="0"/>
              <a:t>One of the oldest extant world maps from East Asia. A Korean map of the world, circa 1389.</a:t>
            </a:r>
          </a:p>
        </p:txBody>
      </p:sp>
      <p:pic>
        <p:nvPicPr>
          <p:cNvPr id="3074" name="Picture 2" descr="L:\Higher Education Editorial\Kaveney\Short, Human Geography, 2e\Supplements\Figure JPEGs\Chapter 02\Figure 2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01" y="0"/>
            <a:ext cx="5884607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Shift from Cosmography to Geography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0" y="1493520"/>
            <a:ext cx="7117080" cy="5029200"/>
          </a:xfrm>
        </p:spPr>
        <p:txBody>
          <a:bodyPr/>
          <a:lstStyle/>
          <a:p>
            <a:r>
              <a:rPr lang="en-US" dirty="0"/>
              <a:t>Geography part of wider understanding of interconnected cosmos</a:t>
            </a:r>
          </a:p>
          <a:p>
            <a:r>
              <a:rPr lang="en-US" dirty="0"/>
              <a:t>History of geography is a dismemberment of cosmographic view</a:t>
            </a:r>
          </a:p>
          <a:p>
            <a:pPr lvl="1"/>
            <a:r>
              <a:rPr lang="en-US" dirty="0"/>
              <a:t>From Renaissance to Scientific Revolution</a:t>
            </a:r>
          </a:p>
          <a:p>
            <a:pPr lvl="1"/>
            <a:r>
              <a:rPr lang="en-US" dirty="0"/>
              <a:t>Mercator’s </a:t>
            </a:r>
            <a:r>
              <a:rPr lang="en-US" b="1" i="1" dirty="0"/>
              <a:t>Atlas</a:t>
            </a:r>
            <a:r>
              <a:rPr lang="en-US" b="1" dirty="0"/>
              <a:t> </a:t>
            </a:r>
            <a:r>
              <a:rPr lang="en-US" dirty="0"/>
              <a:t>to Humboldt’s expeditions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230565" y="4958453"/>
            <a:ext cx="3911018" cy="1371600"/>
          </a:xfrm>
        </p:spPr>
        <p:txBody>
          <a:bodyPr/>
          <a:lstStyle/>
          <a:p>
            <a:r>
              <a:rPr lang="en-US" dirty="0"/>
              <a:t>Portrait of Wilhelm Heinrich Alexander von Humboldt </a:t>
            </a:r>
            <a:br>
              <a:rPr lang="en-US" dirty="0"/>
            </a:br>
            <a:r>
              <a:rPr lang="en-US" dirty="0"/>
              <a:t>(1769-1859).</a:t>
            </a:r>
          </a:p>
        </p:txBody>
      </p:sp>
      <p:pic>
        <p:nvPicPr>
          <p:cNvPr id="4098" name="Picture 2" descr="L:\Higher Education Editorial\Kaveney\Short, Human Geography, 2e\Supplements\Figure JPEGs\Chapter 02\Figure 2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65" y="1227694"/>
            <a:ext cx="2947166" cy="364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81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science that deals with the general features of the universe, including the earth. The branches of cosmography include astronomy, geography, and geology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Past: built on religious beliefs that tried to explain how humans fit in the grand scheme of things and how to successfully navigate through life.</a:t>
            </a:r>
          </a:p>
          <a:p>
            <a:pPr lvl="1"/>
            <a:r>
              <a:rPr lang="en-US" dirty="0" smtClean="0"/>
              <a:t>Today: science gives us a slightly better understanding of a universe which is really beyond human comprehension</a:t>
            </a:r>
          </a:p>
          <a:p>
            <a:pPr lvl="2"/>
            <a:r>
              <a:rPr lang="en-US" dirty="0" smtClean="0"/>
              <a:t>No need to reject religious beliefs – religions tell the WHY of it all; whereas, science tells the HOW of it all – there doesn’t have to be a conflict between them</a:t>
            </a:r>
          </a:p>
          <a:p>
            <a:pPr lvl="2"/>
            <a:r>
              <a:rPr lang="en-US" dirty="0" smtClean="0"/>
              <a:t>Apply the 4 laws of ecology to the cosmos – the scale and timeline is vastly greater than it is when we apply them to the earth, but they are applicable.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Cosmography Has Its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92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Geography?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11155680" cy="447675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study of the spatial characteristics of the interaction between  humans and the physical environment through time with a particular emphasis on understanding the spatial characteristics of the present world in which we live.</a:t>
            </a:r>
          </a:p>
          <a:p>
            <a:pPr lvl="1" eaLnBrk="1" hangingPunct="1"/>
            <a:r>
              <a:rPr lang="en-US" dirty="0" smtClean="0"/>
              <a:t>The processes which shape the earth both natural and human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Identify </a:t>
            </a:r>
            <a:r>
              <a:rPr lang="en-US" b="1" dirty="0" smtClean="0">
                <a:solidFill>
                  <a:srgbClr val="FF0000"/>
                </a:solidFill>
              </a:rPr>
              <a:t>PATTERNS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dirty="0" smtClean="0"/>
              <a:t>Identify cause and effect relationships</a:t>
            </a:r>
          </a:p>
          <a:p>
            <a:pPr lvl="1" eaLnBrk="1" hangingPunct="1"/>
            <a:r>
              <a:rPr lang="en-US" dirty="0" smtClean="0"/>
              <a:t>Identify and project trends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56E8E09-B17D-4897-9F0C-B04480A033B6}" type="slidenum">
              <a:rPr lang="en-US" sz="900">
                <a:solidFill>
                  <a:srgbClr val="7030A0"/>
                </a:solidFill>
              </a:rPr>
              <a:pPr eaLnBrk="1" hangingPunct="1"/>
              <a:t>17</a:t>
            </a:fld>
            <a:endParaRPr lang="en-US" sz="9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E9708-2527-4CB8-B099-F98908ECF6E9}" type="slidenum">
              <a:rPr lang="en-US" altLang="en-US" sz="13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3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8047" y="313533"/>
            <a:ext cx="9791700" cy="846137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0000FF"/>
                </a:solidFill>
              </a:rPr>
              <a:t>The Five Themes in Education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6280" y="1358901"/>
            <a:ext cx="4267200" cy="5091112"/>
          </a:xfrm>
        </p:spPr>
        <p:txBody>
          <a:bodyPr/>
          <a:lstStyle/>
          <a:p>
            <a:r>
              <a:rPr lang="en-US" altLang="en-US" dirty="0" smtClean="0"/>
              <a:t>All elementary and secondary textbooks currently are built around the Five Themes of Geography</a:t>
            </a:r>
          </a:p>
          <a:p>
            <a:r>
              <a:rPr lang="en-US" altLang="en-US" dirty="0" smtClean="0"/>
              <a:t>The Five Themes are easy to remember and use</a:t>
            </a:r>
          </a:p>
        </p:txBody>
      </p:sp>
      <p:pic>
        <p:nvPicPr>
          <p:cNvPr id="50181" name="Picture 4" descr="STUDY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819" y="1159670"/>
            <a:ext cx="5188901" cy="4814031"/>
          </a:xfr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0383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26720" y="1554164"/>
            <a:ext cx="11460480" cy="4770437"/>
          </a:xfrm>
        </p:spPr>
        <p:txBody>
          <a:bodyPr/>
          <a:lstStyle/>
          <a:p>
            <a:r>
              <a:rPr lang="en-US" dirty="0" smtClean="0"/>
              <a:t>Source: National Geographic Society</a:t>
            </a:r>
          </a:p>
          <a:p>
            <a:r>
              <a:rPr lang="en-US" dirty="0" smtClean="0"/>
              <a:t>The Five Themes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LOCATION – relative &amp; absolute</a:t>
            </a:r>
            <a:endParaRPr lang="en-US" b="1" dirty="0" smtClean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PLACE – physical &amp; cultural (human)</a:t>
            </a:r>
            <a:endParaRPr lang="en-US" b="1" dirty="0" smtClean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MOVEMENT – material &amp; non-material</a:t>
            </a:r>
            <a:endParaRPr lang="en-US" b="1" dirty="0" smtClean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HUMAN/ENVIRONMENT </a:t>
            </a:r>
            <a:r>
              <a:rPr lang="en-US" b="1" dirty="0" smtClean="0"/>
              <a:t>INTERACTION – adaptation &amp; alteration</a:t>
            </a:r>
            <a:endParaRPr lang="en-US" b="1" dirty="0" smtClean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REGIONS – formal &amp; functional (relational)</a:t>
            </a:r>
            <a:endParaRPr lang="en-US" b="1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Human Mosaic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8C9AB-0245-4D79-A944-B3975FFBDDA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Recall the key historical developments that have shaped the nature of geography overall and human geography specifically.</a:t>
            </a:r>
          </a:p>
          <a:p>
            <a:pPr lvl="0"/>
            <a:r>
              <a:rPr lang="en-US" dirty="0"/>
              <a:t>Explain the contributions made by ancient world scholars and early explorers in expanding geographical knowledge.</a:t>
            </a:r>
          </a:p>
          <a:p>
            <a:pPr lvl="0"/>
            <a:r>
              <a:rPr lang="en-US" dirty="0"/>
              <a:t>Summarize geography’s human applications as well as the expressions of the discipline in early modernity.</a:t>
            </a:r>
          </a:p>
          <a:p>
            <a:r>
              <a:rPr lang="en-US" dirty="0"/>
              <a:t>Describe the variety of approaches in contemporary human geography and the major critiques of the discipline.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47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686800" cy="1981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latin typeface="Britannic Bold" pitchFamily="34" charset="0"/>
              </a:rPr>
              <a:t>Location</a:t>
            </a:r>
            <a:r>
              <a:rPr lang="en-US" sz="2800" dirty="0">
                <a:latin typeface="Britannic Bold" pitchFamily="34" charset="0"/>
              </a:rPr>
              <a:t> – determining the </a:t>
            </a:r>
            <a:r>
              <a:rPr lang="en-US" sz="2800" dirty="0">
                <a:solidFill>
                  <a:srgbClr val="FF0000"/>
                </a:solidFill>
                <a:latin typeface="Britannic Bold" pitchFamily="34" charset="0"/>
              </a:rPr>
              <a:t>position</a:t>
            </a:r>
            <a:r>
              <a:rPr lang="en-US" sz="2800" dirty="0">
                <a:latin typeface="Britannic Bold" pitchFamily="34" charset="0"/>
              </a:rPr>
              <a:t> of a place </a:t>
            </a:r>
            <a:r>
              <a:rPr lang="en-US" sz="2800" dirty="0">
                <a:solidFill>
                  <a:srgbClr val="FF0000"/>
                </a:solidFill>
                <a:latin typeface="Britannic Bold" pitchFamily="34" charset="0"/>
              </a:rPr>
              <a:t>on the earth’s surface</a:t>
            </a:r>
            <a:endParaRPr lang="en-US" sz="2800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94360" y="1523999"/>
            <a:ext cx="11155680" cy="483235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Absolute location</a:t>
            </a:r>
            <a:r>
              <a:rPr lang="en-US" dirty="0" smtClean="0"/>
              <a:t> – precise positioning – latitude and longitude are the best.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/>
              <a:t>GPS &amp; GIS give </a:t>
            </a:r>
            <a:r>
              <a:rPr lang="en-US" dirty="0" smtClean="0"/>
              <a:t>this new meaning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/>
              <a:t>Automobile systems linked to satellites </a:t>
            </a:r>
            <a:r>
              <a:rPr lang="en-US" dirty="0" smtClean="0"/>
              <a:t>– OnStar, Apple &amp; Android phones</a:t>
            </a:r>
            <a:endParaRPr lang="en-US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Relative location</a:t>
            </a:r>
            <a:r>
              <a:rPr lang="en-US" dirty="0" smtClean="0"/>
              <a:t> – describing </a:t>
            </a:r>
            <a:r>
              <a:rPr lang="en-US" b="1" dirty="0" smtClean="0">
                <a:solidFill>
                  <a:srgbClr val="FF0000"/>
                </a:solidFill>
              </a:rPr>
              <a:t>in relation </a:t>
            </a:r>
            <a:r>
              <a:rPr lang="en-US" dirty="0" smtClean="0"/>
              <a:t>to other, known places such as landmarks and unusual, easily recognizable features.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/>
              <a:t>Used by most people in giving directions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Human Mosaic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31C1D-42D8-4FFA-9E04-6F407491134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08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686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Place – those </a:t>
            </a:r>
            <a:r>
              <a:rPr lang="en-US" sz="2800" dirty="0">
                <a:solidFill>
                  <a:srgbClr val="FF0000"/>
                </a:solidFill>
              </a:rPr>
              <a:t>features that give character</a:t>
            </a:r>
            <a:r>
              <a:rPr lang="en-US" sz="2800" dirty="0"/>
              <a:t> to a location (a degree of </a:t>
            </a:r>
            <a:r>
              <a:rPr lang="en-US" sz="2800" dirty="0">
                <a:solidFill>
                  <a:srgbClr val="FF0000"/>
                </a:solidFill>
              </a:rPr>
              <a:t>uniqueness</a:t>
            </a:r>
            <a:r>
              <a:rPr lang="en-US" sz="2800" dirty="0"/>
              <a:t>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9982200" cy="4525963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</a:rPr>
              <a:t>Physical place</a:t>
            </a:r>
            <a:r>
              <a:rPr lang="en-US" sz="2800" dirty="0"/>
              <a:t> – natural features – </a:t>
            </a:r>
            <a:r>
              <a:rPr lang="en-US" sz="2800" b="1" dirty="0">
                <a:solidFill>
                  <a:srgbClr val="FF0000"/>
                </a:solidFill>
              </a:rPr>
              <a:t>what nature provides </a:t>
            </a:r>
            <a:r>
              <a:rPr lang="en-US" sz="2800" dirty="0"/>
              <a:t>– climate, landforms, vegetation, etc.</a:t>
            </a:r>
          </a:p>
          <a:p>
            <a:pPr marL="990600" lvl="1" indent="-533400">
              <a:defRPr/>
            </a:pPr>
            <a:r>
              <a:rPr lang="en-US" dirty="0" smtClean="0"/>
              <a:t>Can many places no longer be called physical places – where might the human influence be absent today? This relates to the theme of human/environment interaction.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</a:rPr>
              <a:t>Human (cultural) place</a:t>
            </a:r>
            <a:r>
              <a:rPr lang="en-US" sz="2800" dirty="0"/>
              <a:t> – features </a:t>
            </a:r>
            <a:r>
              <a:rPr lang="en-US" sz="2800" b="1" dirty="0">
                <a:solidFill>
                  <a:srgbClr val="FF0000"/>
                </a:solidFill>
              </a:rPr>
              <a:t>added by humans </a:t>
            </a:r>
            <a:r>
              <a:rPr lang="en-US" sz="2800" dirty="0"/>
              <a:t>– distinctive dress, architecture, language, religion, burial practices, agricultural practices, etc.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Human Mosaic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4E87C-FB73-48F6-8349-CDAD7B63232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3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Human/Environment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Human adaptations</a:t>
            </a:r>
            <a:r>
              <a:rPr lang="en-US" dirty="0" smtClean="0"/>
              <a:t> to natural conditions.</a:t>
            </a:r>
          </a:p>
          <a:p>
            <a:pPr marL="990600" lvl="1" indent="-533400">
              <a:defRPr/>
            </a:pPr>
            <a:r>
              <a:rPr lang="en-US" dirty="0" smtClean="0"/>
              <a:t>Heavy coats in winter</a:t>
            </a:r>
          </a:p>
          <a:p>
            <a:pPr marL="990600" lvl="1" indent="-533400">
              <a:defRPr/>
            </a:pPr>
            <a:r>
              <a:rPr lang="en-US" dirty="0" smtClean="0"/>
              <a:t>Elevated housing in areas prone to flooding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Changes</a:t>
            </a:r>
            <a:r>
              <a:rPr lang="en-US" dirty="0" smtClean="0"/>
              <a:t> (</a:t>
            </a:r>
            <a:r>
              <a:rPr lang="en-US" u="sng" dirty="0" smtClean="0"/>
              <a:t>Alteration</a:t>
            </a:r>
            <a:r>
              <a:rPr lang="en-US" dirty="0" smtClean="0"/>
              <a:t>) in natural conditions </a:t>
            </a:r>
            <a:r>
              <a:rPr lang="en-US" b="1" dirty="0" smtClean="0">
                <a:solidFill>
                  <a:srgbClr val="FF0000"/>
                </a:solidFill>
              </a:rPr>
              <a:t>made by humans.</a:t>
            </a:r>
          </a:p>
          <a:p>
            <a:pPr marL="990600" lvl="1" indent="-533400">
              <a:defRPr/>
            </a:pPr>
            <a:r>
              <a:rPr lang="en-US" dirty="0" smtClean="0"/>
              <a:t>Digging canals</a:t>
            </a:r>
          </a:p>
          <a:p>
            <a:pPr marL="990600" lvl="1" indent="-533400">
              <a:defRPr/>
            </a:pPr>
            <a:r>
              <a:rPr lang="en-US" dirty="0" smtClean="0"/>
              <a:t>Changing the vegetation – farming, etc.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Human Mosaic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A7113-D2C9-48A0-9A2B-A4F25090F7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56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6868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Movement –</a:t>
            </a:r>
            <a:r>
              <a:rPr lang="en-US" sz="2800" dirty="0"/>
              <a:t> the </a:t>
            </a:r>
            <a:r>
              <a:rPr lang="en-US" sz="2800" dirty="0">
                <a:solidFill>
                  <a:srgbClr val="FF0000"/>
                </a:solidFill>
              </a:rPr>
              <a:t>transfer</a:t>
            </a:r>
            <a:r>
              <a:rPr lang="en-US" sz="2800" dirty="0"/>
              <a:t> of material and non material things </a:t>
            </a:r>
            <a:r>
              <a:rPr lang="en-US" sz="2800" dirty="0">
                <a:solidFill>
                  <a:srgbClr val="FF0000"/>
                </a:solidFill>
              </a:rPr>
              <a:t>from place to place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752601"/>
            <a:ext cx="1146048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3600" b="1" dirty="0">
                <a:solidFill>
                  <a:srgbClr val="FF0000"/>
                </a:solidFill>
              </a:rPr>
              <a:t>Material things</a:t>
            </a:r>
            <a:r>
              <a:rPr lang="en-US" sz="3600" dirty="0"/>
              <a:t> – involving tangible objects transported in a variety of ways</a:t>
            </a:r>
            <a:r>
              <a:rPr lang="en-US" dirty="0" smtClean="0"/>
              <a:t> 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dirty="0" smtClean="0"/>
              <a:t>Animal and animal-powered means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dirty="0" smtClean="0"/>
              <a:t>Land, water, and air vehicles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3600" b="1" dirty="0">
                <a:solidFill>
                  <a:srgbClr val="FF0000"/>
                </a:solidFill>
              </a:rPr>
              <a:t>Non-material things</a:t>
            </a:r>
            <a:r>
              <a:rPr lang="en-US" sz="3600" dirty="0"/>
              <a:t> – information, power, culture traits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dirty="0" smtClean="0"/>
              <a:t>Fashions, trends, fads, etc.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dirty="0" smtClean="0"/>
              <a:t>Electronic media, etc.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Human Mosaic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83B4A-9831-4CD7-B658-F7FABCC2A01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6868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Regions – mental constructs expressing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some commonality or uniformity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828801"/>
            <a:ext cx="10271760" cy="4525963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Formal</a:t>
            </a:r>
            <a:r>
              <a:rPr lang="en-US" dirty="0" smtClean="0"/>
              <a:t> Regions – possesses a single common feature or a limited combination of features throughout the area</a:t>
            </a:r>
          </a:p>
          <a:p>
            <a:pPr marL="990600" lvl="1" indent="-533400">
              <a:defRPr/>
            </a:pPr>
            <a:r>
              <a:rPr lang="en-US" dirty="0" smtClean="0"/>
              <a:t>Political units such as states and </a:t>
            </a:r>
            <a:r>
              <a:rPr lang="en-US" dirty="0" smtClean="0"/>
              <a:t>counties</a:t>
            </a:r>
          </a:p>
          <a:p>
            <a:pPr marL="990600" lvl="1" indent="-533400">
              <a:defRPr/>
            </a:pPr>
            <a:r>
              <a:rPr lang="en-US" dirty="0" smtClean="0"/>
              <a:t>Language regions</a:t>
            </a:r>
            <a:endParaRPr lang="en-US" dirty="0" smtClean="0"/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Functional</a:t>
            </a:r>
            <a:r>
              <a:rPr lang="en-US" dirty="0" smtClean="0"/>
              <a:t> Regions – An operational unit based on organization, structure, and interactions – an area organized around a node.</a:t>
            </a:r>
          </a:p>
          <a:p>
            <a:pPr marL="990600" lvl="1" indent="-533400">
              <a:defRPr/>
            </a:pPr>
            <a:r>
              <a:rPr lang="en-US" dirty="0" smtClean="0"/>
              <a:t>The hinterland of a major city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Human Mosaic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8A724-2A83-4C75-95C1-DD9A9B1B23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Thinking About Maps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Maps and mapmaking an integral part of history of geography</a:t>
            </a:r>
          </a:p>
          <a:p>
            <a:r>
              <a:rPr lang="en-US" dirty="0"/>
              <a:t>Cartography and increase of scientific rationality</a:t>
            </a:r>
          </a:p>
          <a:p>
            <a:r>
              <a:rPr lang="en-US" dirty="0"/>
              <a:t>Postmodern turn saw maps as reflecting power relations of wider social world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5135881"/>
            <a:ext cx="6423810" cy="1130417"/>
          </a:xfrm>
          <a:noFill/>
        </p:spPr>
        <p:txBody>
          <a:bodyPr/>
          <a:lstStyle/>
          <a:p>
            <a:r>
              <a:rPr lang="en-US" dirty="0"/>
              <a:t>An 1823 isothermal map of the world. The text attributes the account of Humboldt and others.</a:t>
            </a:r>
          </a:p>
        </p:txBody>
      </p:sp>
      <p:pic>
        <p:nvPicPr>
          <p:cNvPr id="5122" name="Picture 2" descr="L:\Higher Education Editorial\Kaveney\Short, Human Geography, 2e\Supplements\Figure JPEGs\Chapter 02\Figure 2.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72" y="152775"/>
            <a:ext cx="6398728" cy="46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Relative Space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640080" y="1252057"/>
            <a:ext cx="5455920" cy="5029200"/>
          </a:xfrm>
        </p:spPr>
        <p:txBody>
          <a:bodyPr/>
          <a:lstStyle/>
          <a:p>
            <a:r>
              <a:rPr lang="en-US" b="1" dirty="0"/>
              <a:t>Absolute Space</a:t>
            </a:r>
          </a:p>
          <a:p>
            <a:pPr lvl="1"/>
            <a:r>
              <a:rPr lang="en-US" dirty="0"/>
              <a:t>Grid of latitude and longitude</a:t>
            </a:r>
          </a:p>
          <a:p>
            <a:pPr lvl="1"/>
            <a:r>
              <a:rPr lang="en-US" dirty="0"/>
              <a:t>Accurate, absolute locational fix</a:t>
            </a:r>
          </a:p>
          <a:p>
            <a:pPr lvl="1"/>
            <a:r>
              <a:rPr lang="en-US" dirty="0"/>
              <a:t>Tells nothing about character of places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098274" y="1235279"/>
            <a:ext cx="5667005" cy="5029200"/>
          </a:xfrm>
        </p:spPr>
        <p:txBody>
          <a:bodyPr/>
          <a:lstStyle/>
          <a:p>
            <a:r>
              <a:rPr lang="en-US" b="1" dirty="0"/>
              <a:t>Relative Space</a:t>
            </a:r>
            <a:endParaRPr lang="en-US" dirty="0"/>
          </a:p>
          <a:p>
            <a:pPr lvl="1"/>
            <a:r>
              <a:rPr lang="en-US" dirty="0"/>
              <a:t>Concern of human geographers</a:t>
            </a:r>
          </a:p>
          <a:p>
            <a:pPr lvl="1"/>
            <a:r>
              <a:rPr lang="en-US" dirty="0"/>
              <a:t>Comprised of social connections, political arrangements, and economic conditions</a:t>
            </a:r>
          </a:p>
        </p:txBody>
      </p:sp>
    </p:spTree>
    <p:extLst>
      <p:ext uri="{BB962C8B-B14F-4D97-AF65-F5344CB8AC3E}">
        <p14:creationId xmlns:p14="http://schemas.microsoft.com/office/powerpoint/2010/main" val="3650945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Relative Space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624840" y="1143000"/>
            <a:ext cx="9825046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u="sng" spc="300" dirty="0"/>
              <a:t>CRIME</a:t>
            </a:r>
          </a:p>
          <a:p>
            <a:r>
              <a:rPr lang="en-US" dirty="0"/>
              <a:t>Early data termed </a:t>
            </a:r>
            <a:r>
              <a:rPr lang="en-US" b="1" dirty="0"/>
              <a:t>“moral statistics”</a:t>
            </a:r>
            <a:endParaRPr lang="en-US" dirty="0"/>
          </a:p>
          <a:p>
            <a:r>
              <a:rPr lang="en-US" dirty="0"/>
              <a:t>Mapping predated statistical techniques</a:t>
            </a:r>
          </a:p>
          <a:p>
            <a:r>
              <a:rPr lang="en-US" dirty="0"/>
              <a:t>Today, still important element in policing</a:t>
            </a:r>
          </a:p>
          <a:p>
            <a:pPr lvl="1"/>
            <a:r>
              <a:rPr lang="en-US" b="1" dirty="0"/>
              <a:t>Crime maps</a:t>
            </a:r>
            <a:r>
              <a:rPr lang="en-US" dirty="0"/>
              <a:t> </a:t>
            </a:r>
            <a:endParaRPr lang="en-US" b="1" dirty="0"/>
          </a:p>
          <a:p>
            <a:pPr lvl="1"/>
            <a:r>
              <a:rPr lang="en-US" b="1" dirty="0"/>
              <a:t>Geographic profiling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46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Mapping Relative 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spc="300" dirty="0"/>
              <a:t>PUBLIC HEALTH </a:t>
            </a:r>
            <a:br>
              <a:rPr lang="en-US" b="1" u="sng" spc="300" dirty="0"/>
            </a:br>
            <a:r>
              <a:rPr lang="en-US" b="1" u="sng" spc="300" dirty="0"/>
              <a:t>AND DISEASE</a:t>
            </a:r>
            <a:endParaRPr lang="en-US" dirty="0"/>
          </a:p>
          <a:p>
            <a:r>
              <a:rPr lang="en-US" dirty="0"/>
              <a:t>Industrial cities and spread of disease</a:t>
            </a:r>
          </a:p>
          <a:p>
            <a:pPr lvl="1"/>
            <a:r>
              <a:rPr lang="en-US" dirty="0"/>
              <a:t>John Snow’s 1855 </a:t>
            </a:r>
            <a:r>
              <a:rPr lang="en-US" i="1" dirty="0"/>
              <a:t>Cholera </a:t>
            </a:r>
            <a:r>
              <a:rPr lang="en-US" dirty="0"/>
              <a:t>map</a:t>
            </a:r>
          </a:p>
          <a:p>
            <a:r>
              <a:rPr lang="en-US" b="1" dirty="0"/>
              <a:t>Social geography </a:t>
            </a:r>
            <a:r>
              <a:rPr lang="en-US" dirty="0"/>
              <a:t>and health inequality</a:t>
            </a:r>
          </a:p>
          <a:p>
            <a:pPr lvl="1"/>
            <a:r>
              <a:rPr lang="en-US" dirty="0"/>
              <a:t>Andrew Lawson’s </a:t>
            </a:r>
            <a:r>
              <a:rPr lang="en-US" b="1" dirty="0"/>
              <a:t>disease mapping</a:t>
            </a:r>
            <a:r>
              <a:rPr lang="en-US" dirty="0"/>
              <a:t> shows </a:t>
            </a:r>
            <a:r>
              <a:rPr lang="en-US" b="1" dirty="0"/>
              <a:t>environmental racism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 Wage map published in </a:t>
            </a:r>
            <a:r>
              <a:rPr lang="en-US" sz="2000" i="1" dirty="0"/>
              <a:t>Hull-House Maps and Papers </a:t>
            </a:r>
            <a:r>
              <a:rPr lang="en-US" sz="2000" dirty="0"/>
              <a:t>in 1895. Courtesy of the Newberry Library, Chicago, Illinois. </a:t>
            </a:r>
            <a:r>
              <a:rPr lang="en-US" dirty="0"/>
              <a:t> </a:t>
            </a:r>
          </a:p>
        </p:txBody>
      </p:sp>
      <p:pic>
        <p:nvPicPr>
          <p:cNvPr id="6146" name="Picture 2" descr="L:\Higher Education Editorial\Kaveney\Short, Human Geography, 2e\Supplements\Figure JPEGs\Chapter 02\Figure 2.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06" y="356559"/>
            <a:ext cx="5903593" cy="42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989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Mapping Relative Space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spc="300" dirty="0"/>
              <a:t>DEPRIVATION AND INEQUALITY</a:t>
            </a:r>
            <a:endParaRPr lang="en-US" dirty="0"/>
          </a:p>
          <a:p>
            <a:r>
              <a:rPr lang="en-US" dirty="0"/>
              <a:t>Urban research into social problems of industrial cities</a:t>
            </a:r>
          </a:p>
          <a:p>
            <a:pPr lvl="1"/>
            <a:r>
              <a:rPr lang="en-US" dirty="0"/>
              <a:t>Activists and collection of </a:t>
            </a:r>
            <a:r>
              <a:rPr lang="en-US" b="1" dirty="0"/>
              <a:t>social statistics</a:t>
            </a:r>
          </a:p>
          <a:p>
            <a:pPr lvl="1"/>
            <a:r>
              <a:rPr lang="en-US" dirty="0"/>
              <a:t>Hull House, neighborhood services, area surveys and maps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0" y="5145208"/>
            <a:ext cx="5873412" cy="1371600"/>
          </a:xfrm>
        </p:spPr>
        <p:txBody>
          <a:bodyPr/>
          <a:lstStyle/>
          <a:p>
            <a:r>
              <a:rPr lang="en-US" dirty="0"/>
              <a:t>Social Activist Jane Addams, 1914. Addams founded Hull House in Chicago from 1889-1935.</a:t>
            </a:r>
          </a:p>
        </p:txBody>
      </p:sp>
      <p:pic>
        <p:nvPicPr>
          <p:cNvPr id="7170" name="Picture 2" descr="L:\Higher Education Editorial\Kaveney\Short, Human Geography, 2e\Supplements\Figure JPEGs\Chapter 02\Figure 2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0611" y="0"/>
            <a:ext cx="3726863" cy="514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2152650" y="1028700"/>
            <a:ext cx="7943850" cy="1943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7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Let’s consider the typical American level of geographic knowledge and concern.  Check the following few slides.</a:t>
            </a:r>
          </a:p>
        </p:txBody>
      </p:sp>
      <p:pic>
        <p:nvPicPr>
          <p:cNvPr id="16387" name="Picture 3" descr="Continents_professor_of_geography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90" y="2434559"/>
            <a:ext cx="3792561" cy="278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C2C3DA4-C026-4862-AFA4-D26952E1C099}" type="slidenum">
              <a:rPr lang="en-US" sz="900">
                <a:solidFill>
                  <a:srgbClr val="7030A0"/>
                </a:solidFill>
              </a:rPr>
              <a:pPr eaLnBrk="1" hangingPunct="1"/>
              <a:t>3</a:t>
            </a:fld>
            <a:endParaRPr lang="en-US" sz="9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81023" y="1143000"/>
            <a:ext cx="11956647" cy="5029200"/>
          </a:xfrm>
        </p:spPr>
        <p:txBody>
          <a:bodyPr>
            <a:normAutofit fontScale="92500"/>
          </a:bodyPr>
          <a:lstStyle/>
          <a:p>
            <a:r>
              <a:rPr lang="en-US" sz="4100" b="1" spc="-50" dirty="0"/>
              <a:t>Environmental </a:t>
            </a:r>
            <a:r>
              <a:rPr lang="en-US" sz="4100" b="1" spc="-50" dirty="0" smtClean="0"/>
              <a:t>determinism (discredited in 20</a:t>
            </a:r>
            <a:r>
              <a:rPr lang="en-US" sz="4100" b="1" spc="-50" baseline="30000" dirty="0" smtClean="0"/>
              <a:t>th</a:t>
            </a:r>
            <a:r>
              <a:rPr lang="en-US" sz="4100" b="1" spc="-50" dirty="0" smtClean="0"/>
              <a:t> century)</a:t>
            </a:r>
            <a:endParaRPr lang="en-US" sz="4100" spc="-50" dirty="0"/>
          </a:p>
          <a:p>
            <a:pPr lvl="1"/>
            <a:r>
              <a:rPr lang="en-US" sz="3600" dirty="0"/>
              <a:t>Huntington’s </a:t>
            </a:r>
            <a:br>
              <a:rPr lang="en-US" sz="3600" dirty="0"/>
            </a:br>
            <a:r>
              <a:rPr lang="en-US" sz="3600" i="1" spc="-20" dirty="0"/>
              <a:t>Civilization and Climate</a:t>
            </a:r>
          </a:p>
          <a:p>
            <a:pPr lvl="1"/>
            <a:r>
              <a:rPr lang="en-US" sz="3600" dirty="0"/>
              <a:t>Semple’s </a:t>
            </a:r>
            <a:r>
              <a:rPr lang="en-US" sz="3600" i="1" spc="-20" dirty="0"/>
              <a:t>Influences of Geographic Environment</a:t>
            </a:r>
          </a:p>
          <a:p>
            <a:r>
              <a:rPr lang="en-US" sz="4100" spc="-50" dirty="0"/>
              <a:t>Socially sensitive environmentalism</a:t>
            </a:r>
          </a:p>
          <a:p>
            <a:pPr lvl="1"/>
            <a:r>
              <a:rPr lang="en-US" sz="3300" dirty="0" err="1"/>
              <a:t>Parenti’s</a:t>
            </a:r>
            <a:r>
              <a:rPr lang="en-US" sz="3300" dirty="0"/>
              <a:t> </a:t>
            </a:r>
            <a:r>
              <a:rPr lang="en-US" sz="3300" i="1" spc="-20" dirty="0"/>
              <a:t>Tropic of Chaos</a:t>
            </a:r>
            <a:r>
              <a:rPr lang="en-US" sz="3300" i="1" dirty="0"/>
              <a:t> </a:t>
            </a:r>
            <a:r>
              <a:rPr lang="en-US" sz="3300" dirty="0"/>
              <a:t>explores the </a:t>
            </a:r>
            <a:r>
              <a:rPr lang="en-US" sz="3300" b="1" dirty="0"/>
              <a:t>tropical zone </a:t>
            </a:r>
            <a:r>
              <a:rPr lang="en-US" sz="3300" dirty="0"/>
              <a:t>and its unique environmental issues</a:t>
            </a:r>
            <a:endParaRPr lang="en-US" sz="3300" b="1" dirty="0"/>
          </a:p>
          <a:p>
            <a:pPr lvl="1"/>
            <a:r>
              <a:rPr lang="en-US" sz="3300" dirty="0"/>
              <a:t>Diamond’s work on social collapse and environmental decline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and Society</a:t>
            </a:r>
          </a:p>
        </p:txBody>
      </p:sp>
    </p:spTree>
    <p:extLst>
      <p:ext uri="{BB962C8B-B14F-4D97-AF65-F5344CB8AC3E}">
        <p14:creationId xmlns:p14="http://schemas.microsoft.com/office/powerpoint/2010/main" val="3738904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and Society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of Geography bound up in broader social developments</a:t>
            </a:r>
          </a:p>
          <a:p>
            <a:pPr lvl="1"/>
            <a:r>
              <a:rPr lang="en-US" dirty="0"/>
              <a:t>Livingston argues a series of situated geographies, depend on time and place</a:t>
            </a:r>
          </a:p>
          <a:p>
            <a:pPr lvl="1"/>
            <a:r>
              <a:rPr lang="en-US" dirty="0"/>
              <a:t>In past social contexts, </a:t>
            </a:r>
            <a:r>
              <a:rPr lang="en-US" b="1" dirty="0"/>
              <a:t>casual racism </a:t>
            </a:r>
            <a:r>
              <a:rPr lang="en-US" dirty="0"/>
              <a:t>common</a:t>
            </a:r>
          </a:p>
          <a:p>
            <a:pPr lvl="1"/>
            <a:r>
              <a:rPr lang="en-US" dirty="0"/>
              <a:t>Evolution of </a:t>
            </a:r>
            <a:r>
              <a:rPr lang="en-US" b="1" dirty="0"/>
              <a:t>human geography </a:t>
            </a:r>
            <a:r>
              <a:rPr lang="en-US" dirty="0"/>
              <a:t>has its own historical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Geography and Politics</a:t>
            </a:r>
          </a:p>
          <a:p>
            <a:pPr lvl="1"/>
            <a:r>
              <a:rPr lang="en-US" sz="2600" dirty="0"/>
              <a:t>Human geography used  to serve interests of powerful groups</a:t>
            </a:r>
          </a:p>
          <a:p>
            <a:pPr lvl="1"/>
            <a:r>
              <a:rPr lang="en-US" sz="2600" dirty="0"/>
              <a:t>Geopolitical strategies used in </a:t>
            </a:r>
            <a:r>
              <a:rPr lang="en-US" sz="2600" b="1" dirty="0"/>
              <a:t>statecraft</a:t>
            </a:r>
            <a:r>
              <a:rPr lang="en-US" sz="2600" dirty="0"/>
              <a:t> </a:t>
            </a:r>
            <a:endParaRPr lang="en-US" sz="2600" b="1" dirty="0"/>
          </a:p>
          <a:p>
            <a:pPr lvl="1"/>
            <a:r>
              <a:rPr lang="en-US" sz="2600" dirty="0"/>
              <a:t>Mackinder’s </a:t>
            </a:r>
            <a:r>
              <a:rPr lang="en-US" sz="2600" b="1" dirty="0"/>
              <a:t>heartland theory</a:t>
            </a:r>
            <a:endParaRPr lang="en-US" sz="2600" dirty="0"/>
          </a:p>
          <a:p>
            <a:pPr lvl="1"/>
            <a:r>
              <a:rPr lang="en-US" sz="2600" dirty="0"/>
              <a:t>Bowman’s </a:t>
            </a:r>
            <a:r>
              <a:rPr lang="en-US" sz="2600" b="1" dirty="0"/>
              <a:t>geographical imagination </a:t>
            </a:r>
            <a:r>
              <a:rPr lang="en-US" sz="2600" dirty="0"/>
              <a:t>in </a:t>
            </a:r>
            <a:r>
              <a:rPr lang="en-US" sz="2600" i="1" dirty="0"/>
              <a:t>The New World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39283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and Society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geographers were antiestablishment</a:t>
            </a:r>
          </a:p>
          <a:p>
            <a:pPr lvl="1"/>
            <a:r>
              <a:rPr lang="en-US" dirty="0"/>
              <a:t>Kropotkin’s society was </a:t>
            </a:r>
            <a:r>
              <a:rPr lang="en-US" b="1" dirty="0"/>
              <a:t>anarcho-communist</a:t>
            </a:r>
            <a:endParaRPr lang="en-US" dirty="0"/>
          </a:p>
          <a:p>
            <a:r>
              <a:rPr lang="en-US" dirty="0"/>
              <a:t>Intellectual radicalism and the focus of inquiry</a:t>
            </a:r>
          </a:p>
          <a:p>
            <a:pPr lvl="1"/>
            <a:r>
              <a:rPr lang="en-US" dirty="0"/>
              <a:t>Growing call that scholarship should address social issues </a:t>
            </a:r>
          </a:p>
          <a:p>
            <a:pPr lvl="1"/>
            <a:r>
              <a:rPr lang="en-US" dirty="0"/>
              <a:t>Harvey argues the city is part of social processes in an </a:t>
            </a:r>
            <a:r>
              <a:rPr lang="en-US" b="1" spc="-50" dirty="0"/>
              <a:t>epistemological break</a:t>
            </a:r>
            <a:endParaRPr lang="en-US" spc="-5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Contemporary Debates</a:t>
            </a:r>
          </a:p>
          <a:p>
            <a:pPr lvl="1"/>
            <a:r>
              <a:rPr lang="en-US" dirty="0"/>
              <a:t>“Turns” in human geography never involved entire discipline due to its breadth and variety</a:t>
            </a:r>
          </a:p>
          <a:p>
            <a:r>
              <a:rPr lang="en-US" dirty="0"/>
              <a:t>Quantitative turn</a:t>
            </a:r>
          </a:p>
          <a:p>
            <a:pPr lvl="1"/>
            <a:r>
              <a:rPr lang="en-US" b="1" dirty="0"/>
              <a:t>Quantitative geography</a:t>
            </a:r>
            <a:r>
              <a:rPr lang="en-US" dirty="0"/>
              <a:t>, statistical techniques, and spatial modeling</a:t>
            </a:r>
            <a:endParaRPr lang="en-US" b="1" dirty="0"/>
          </a:p>
          <a:p>
            <a:pPr lvl="1"/>
            <a:r>
              <a:rPr lang="en-US" dirty="0"/>
              <a:t>Also, flows over space/ time and </a:t>
            </a:r>
            <a:r>
              <a:rPr lang="en-US" b="1" dirty="0"/>
              <a:t>Tobler’s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06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04800" y="1143000"/>
            <a:ext cx="11582400" cy="50292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700" spc="-50" dirty="0"/>
              <a:t> Radicalized human geography decried “scientific” objectivity, emphasizing social organization of space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700" spc="-50" dirty="0"/>
              <a:t> </a:t>
            </a:r>
            <a:r>
              <a:rPr lang="en-US" sz="2700" b="1" spc="-50" dirty="0"/>
              <a:t>Humanist critique </a:t>
            </a:r>
            <a:r>
              <a:rPr lang="en-US" sz="2700" spc="-50" dirty="0"/>
              <a:t>argued statistical focus ignored feeling, perception, and intersubjectivity</a:t>
            </a:r>
          </a:p>
          <a:p>
            <a:pPr lvl="1">
              <a:spcBef>
                <a:spcPts val="200"/>
              </a:spcBef>
            </a:pPr>
            <a:r>
              <a:rPr lang="en-US" sz="2300" spc="-50" dirty="0"/>
              <a:t>Moreover a radically informed </a:t>
            </a:r>
            <a:r>
              <a:rPr lang="en-US" sz="2300" b="1" spc="-50" dirty="0"/>
              <a:t>cultural geography </a:t>
            </a:r>
            <a:r>
              <a:rPr lang="en-US" sz="2300" spc="-50" dirty="0"/>
              <a:t>investigated landscapes as socially contested, cultural artifacts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700" spc="-50" dirty="0"/>
              <a:t> </a:t>
            </a:r>
            <a:r>
              <a:rPr lang="en-US" sz="2700" b="1" spc="-50" dirty="0"/>
              <a:t>Feminist critique</a:t>
            </a:r>
            <a:r>
              <a:rPr lang="en-US" sz="2700" spc="-50" dirty="0"/>
              <a:t> brought attention to reality and complexity of gendered spaces and lives</a:t>
            </a:r>
            <a:endParaRPr lang="en-US" sz="2700" b="1" spc="-50" dirty="0"/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700" spc="-50" dirty="0"/>
              <a:t> </a:t>
            </a:r>
            <a:r>
              <a:rPr lang="en-US" sz="2700" b="1" spc="-50" dirty="0"/>
              <a:t>Postmodernism </a:t>
            </a:r>
            <a:r>
              <a:rPr lang="en-US" sz="2700" spc="-50" dirty="0"/>
              <a:t>further argued that knowledge production is a social construct of the scholars and subjects involved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700" spc="-50" dirty="0"/>
              <a:t> </a:t>
            </a:r>
            <a:r>
              <a:rPr lang="en-US" sz="2700" b="1" spc="-50" dirty="0"/>
              <a:t>Subaltern geographies </a:t>
            </a:r>
            <a:r>
              <a:rPr lang="en-US" sz="2700" spc="-50" dirty="0"/>
              <a:t>represent growing inclusion of marginal perspectives, marginalized spaces and subjects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Debates</a:t>
            </a:r>
          </a:p>
        </p:txBody>
      </p:sp>
    </p:spTree>
    <p:extLst>
      <p:ext uri="{BB962C8B-B14F-4D97-AF65-F5344CB8AC3E}">
        <p14:creationId xmlns:p14="http://schemas.microsoft.com/office/powerpoint/2010/main" val="1513411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Spatial Turn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noFill/>
        </p:spPr>
        <p:txBody>
          <a:bodyPr vert="horz" wrap="square" lIns="91440" tIns="45720" rIns="91440" bIns="0" rtlCol="0">
            <a:normAutofit/>
          </a:bodyPr>
          <a:lstStyle/>
          <a:p>
            <a:r>
              <a:rPr lang="en-US" dirty="0"/>
              <a:t>Greater emphasis on space and place </a:t>
            </a:r>
          </a:p>
          <a:p>
            <a:pPr lvl="1"/>
            <a:r>
              <a:rPr lang="en-US" dirty="0"/>
              <a:t>Namely in other disciples</a:t>
            </a:r>
          </a:p>
          <a:p>
            <a:r>
              <a:rPr lang="en-US" dirty="0"/>
              <a:t>Occurs in two trends</a:t>
            </a:r>
          </a:p>
          <a:p>
            <a:pPr lvl="1"/>
            <a:r>
              <a:rPr lang="en-US" dirty="0"/>
              <a:t>Recognition that space and place have key role in their scholarship</a:t>
            </a:r>
          </a:p>
          <a:p>
            <a:pPr lvl="1"/>
            <a:r>
              <a:rPr lang="en-US" dirty="0"/>
              <a:t>Growth in use of GIS to map and analyze topics of study</a:t>
            </a:r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64576" y="5031381"/>
            <a:ext cx="6140784" cy="1143000"/>
          </a:xfrm>
          <a:noFill/>
        </p:spPr>
        <p:txBody>
          <a:bodyPr/>
          <a:lstStyle/>
          <a:p>
            <a:r>
              <a:rPr lang="en-US" dirty="0"/>
              <a:t>The “spatial turn” is the greater emphasis of geography in social sciences and humanities.</a:t>
            </a:r>
          </a:p>
        </p:txBody>
      </p:sp>
      <p:pic>
        <p:nvPicPr>
          <p:cNvPr id="8194" name="Picture 2" descr="L:\Higher Education Editorial\Kaveney\Short, Human Geography, 2e\Supplements\Figure JPEGs\Chapter 02\Figure 2.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76" y="-244"/>
            <a:ext cx="5134944" cy="50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55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Key questions: where and why?</a:t>
            </a:r>
          </a:p>
          <a:p>
            <a:r>
              <a:rPr lang="en-US" sz="3600" dirty="0"/>
              <a:t>Fundamental concepts: space and place</a:t>
            </a:r>
          </a:p>
          <a:p>
            <a:pPr lvl="1"/>
            <a:r>
              <a:rPr lang="en-US" sz="3200" dirty="0"/>
              <a:t>Active moments, not static settings</a:t>
            </a:r>
          </a:p>
          <a:p>
            <a:r>
              <a:rPr lang="en-US" sz="3600" dirty="0"/>
              <a:t>Range of spatial categories used to investigate human geographies</a:t>
            </a:r>
          </a:p>
          <a:p>
            <a:pPr lvl="1"/>
            <a:r>
              <a:rPr lang="en-US" sz="3200" dirty="0"/>
              <a:t>Full of cultural meaning, political significance</a:t>
            </a:r>
          </a:p>
          <a:p>
            <a:pPr lvl="1"/>
            <a:r>
              <a:rPr lang="en-US" sz="3200" dirty="0"/>
              <a:t>Distributions, movements, distributions</a:t>
            </a:r>
          </a:p>
          <a:p>
            <a:pPr lvl="1"/>
            <a:r>
              <a:rPr lang="en-US" sz="3200" dirty="0"/>
              <a:t>Regions of a variety of types and scales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Concerns of Human Geography</a:t>
            </a:r>
          </a:p>
        </p:txBody>
      </p:sp>
    </p:spTree>
    <p:extLst>
      <p:ext uri="{BB962C8B-B14F-4D97-AF65-F5344CB8AC3E}">
        <p14:creationId xmlns:p14="http://schemas.microsoft.com/office/powerpoint/2010/main" val="511833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Concerns of Human Geography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630680" y="1694244"/>
            <a:ext cx="8689075" cy="2514600"/>
          </a:xfrm>
        </p:spPr>
        <p:txBody>
          <a:bodyPr>
            <a:normAutofit/>
          </a:bodyPr>
          <a:lstStyle/>
          <a:p>
            <a:r>
              <a:rPr lang="en-US" dirty="0"/>
              <a:t>Methods	</a:t>
            </a:r>
          </a:p>
          <a:p>
            <a:pPr lvl="1"/>
            <a:r>
              <a:rPr lang="en-US" dirty="0"/>
              <a:t>Variety of scales and techniques</a:t>
            </a:r>
          </a:p>
          <a:p>
            <a:r>
              <a:rPr lang="en-US" dirty="0"/>
              <a:t>Example: Human Development Index (HDI)</a:t>
            </a:r>
          </a:p>
        </p:txBody>
      </p:sp>
    </p:spTree>
    <p:extLst>
      <p:ext uri="{BB962C8B-B14F-4D97-AF65-F5344CB8AC3E}">
        <p14:creationId xmlns:p14="http://schemas.microsoft.com/office/powerpoint/2010/main" val="1359596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35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Concerns of Human Geography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8358" y="1143001"/>
            <a:ext cx="5791200" cy="5029200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  <a:p>
            <a:pPr lvl="1"/>
            <a:r>
              <a:rPr lang="en-US" b="1" dirty="0"/>
              <a:t>Geographic Information Systems (GIS)</a:t>
            </a:r>
          </a:p>
          <a:p>
            <a:pPr lvl="1"/>
            <a:r>
              <a:rPr lang="en-US" dirty="0"/>
              <a:t>Remote sensing</a:t>
            </a:r>
          </a:p>
          <a:p>
            <a:pPr lvl="1"/>
            <a:r>
              <a:rPr lang="en-US" dirty="0"/>
              <a:t>Geographic profiling and </a:t>
            </a:r>
            <a:r>
              <a:rPr lang="en-US" b="1" dirty="0"/>
              <a:t>ground truthing</a:t>
            </a:r>
            <a:endParaRPr lang="en-US" dirty="0"/>
          </a:p>
          <a:p>
            <a:pPr lvl="1"/>
            <a:r>
              <a:rPr lang="en-US" dirty="0"/>
              <a:t>Wide range of other techniques, </a:t>
            </a:r>
            <a:r>
              <a:rPr lang="en-US" dirty="0" smtClean="0"/>
              <a:t>i.e</a:t>
            </a:r>
            <a:r>
              <a:rPr lang="en-US" dirty="0"/>
              <a:t>. quantitative and/or qualitative methods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02680" y="5181600"/>
            <a:ext cx="5989320" cy="1371600"/>
          </a:xfrm>
        </p:spPr>
        <p:txBody>
          <a:bodyPr/>
          <a:lstStyle/>
          <a:p>
            <a:r>
              <a:rPr lang="en-US" dirty="0"/>
              <a:t>Remotely sensed image of Kansas City metro in September 2014 to show space-based perspective.</a:t>
            </a:r>
          </a:p>
        </p:txBody>
      </p:sp>
      <p:pic>
        <p:nvPicPr>
          <p:cNvPr id="10242" name="Picture 2" descr="L:\Higher Education Editorial\Kaveney\Short, Human Geography, 2e\Supplements\Figure JPEGs\Chapter 02\Figure 2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22" y="1203394"/>
            <a:ext cx="5910477" cy="397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76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ctr">
            <a:noAutofit/>
          </a:bodyPr>
          <a:lstStyle/>
          <a:p>
            <a:r>
              <a:rPr lang="en-US" sz="2800" dirty="0"/>
              <a:t>GIS, Remote Sensing, and the Democratization of Mapping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262376"/>
            <a:ext cx="4343400" cy="4800600"/>
          </a:xfrm>
          <a:noFill/>
        </p:spPr>
        <p:txBody>
          <a:bodyPr>
            <a:normAutofit lnSpcReduction="10000"/>
          </a:bodyPr>
          <a:lstStyle/>
          <a:p>
            <a:r>
              <a:rPr lang="en-US" dirty="0"/>
              <a:t>Growing use beyond national security or corporate research</a:t>
            </a:r>
          </a:p>
          <a:p>
            <a:r>
              <a:rPr lang="en-US" dirty="0"/>
              <a:t>Democratization of mapping</a:t>
            </a:r>
          </a:p>
          <a:p>
            <a:pPr lvl="1"/>
            <a:r>
              <a:rPr lang="en-US" b="1" dirty="0"/>
              <a:t>Crisis mapping </a:t>
            </a:r>
            <a:r>
              <a:rPr lang="en-US" dirty="0"/>
              <a:t>and </a:t>
            </a:r>
            <a:r>
              <a:rPr lang="en-US" dirty="0" err="1"/>
              <a:t>OpenStreetMap</a:t>
            </a:r>
            <a:endParaRPr lang="en-US" dirty="0"/>
          </a:p>
          <a:p>
            <a:pPr lvl="1"/>
            <a:r>
              <a:rPr lang="en-US" dirty="0"/>
              <a:t>Global volunteer networks open access to tools and information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54881" y="5378488"/>
            <a:ext cx="7132319" cy="858476"/>
          </a:xfrm>
          <a:noFill/>
        </p:spPr>
        <p:txBody>
          <a:bodyPr/>
          <a:lstStyle/>
          <a:p>
            <a:r>
              <a:rPr lang="en-US" dirty="0" err="1"/>
              <a:t>OpenStreetMap</a:t>
            </a:r>
            <a:r>
              <a:rPr lang="en-US" dirty="0"/>
              <a:t> is a collaborative effort of users who generate a free map of the world.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87" y="1262376"/>
            <a:ext cx="7818770" cy="39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41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oseph\Documents\humor\cartoons\avarage american's concer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0" y="341567"/>
            <a:ext cx="8885096" cy="580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06A4367-B2A3-4749-97D7-CEDF8B0E822B}" type="slidenum">
              <a:rPr lang="en-US" sz="900">
                <a:solidFill>
                  <a:srgbClr val="7030A0"/>
                </a:solidFill>
              </a:rPr>
              <a:pPr eaLnBrk="1" hangingPunct="1"/>
              <a:t>4</a:t>
            </a:fld>
            <a:endParaRPr lang="en-US" sz="9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172"/>
            <a:ext cx="11984736" cy="14960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Deep Culture                 </a:t>
            </a:r>
            <a:r>
              <a:rPr lang="en-US" dirty="0" smtClean="0">
                <a:solidFill>
                  <a:srgbClr val="0070C0"/>
                </a:solidFill>
              </a:rPr>
              <a:t>Surface Culture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Difficult to discern            </a:t>
            </a:r>
            <a:r>
              <a:rPr lang="en-US" dirty="0" smtClean="0">
                <a:solidFill>
                  <a:srgbClr val="0070C0"/>
                </a:solidFill>
              </a:rPr>
              <a:t>Easily observed or experienced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World view </a:t>
            </a:r>
          </a:p>
          <a:p>
            <a:pPr lvl="1"/>
            <a:r>
              <a:rPr lang="en-US" dirty="0" smtClean="0"/>
              <a:t>Foundational attitudes &amp; objectives</a:t>
            </a:r>
          </a:p>
          <a:p>
            <a:pPr lvl="1"/>
            <a:r>
              <a:rPr lang="en-US" dirty="0" smtClean="0"/>
              <a:t>Ranking of life goals</a:t>
            </a:r>
          </a:p>
          <a:p>
            <a:pPr lvl="1"/>
            <a:r>
              <a:rPr lang="en-US" dirty="0" smtClean="0"/>
              <a:t>Foundational religious assumptions or “realities” –cosmology </a:t>
            </a:r>
          </a:p>
          <a:p>
            <a:pPr lvl="1"/>
            <a:r>
              <a:rPr lang="en-US" dirty="0" smtClean="0"/>
              <a:t>Foundation for social mores</a:t>
            </a:r>
          </a:p>
          <a:p>
            <a:r>
              <a:rPr lang="en-US" dirty="0" smtClean="0"/>
              <a:t>The “roots” that support and nourish surface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</a:p>
          <a:p>
            <a:r>
              <a:rPr lang="en-US" dirty="0" smtClean="0"/>
              <a:t>Distinctive dress</a:t>
            </a:r>
          </a:p>
          <a:p>
            <a:r>
              <a:rPr lang="en-US" dirty="0" smtClean="0"/>
              <a:t>Distinctive architecture</a:t>
            </a:r>
            <a:endParaRPr lang="en-US" dirty="0"/>
          </a:p>
          <a:p>
            <a:r>
              <a:rPr lang="en-US" dirty="0" smtClean="0"/>
              <a:t>Crops grown – methods used</a:t>
            </a:r>
            <a:endParaRPr lang="en-US" dirty="0"/>
          </a:p>
          <a:p>
            <a:r>
              <a:rPr lang="en-US" dirty="0" smtClean="0"/>
              <a:t>Customary rituals</a:t>
            </a:r>
          </a:p>
          <a:p>
            <a:r>
              <a:rPr lang="en-US" dirty="0" smtClean="0"/>
              <a:t>Gender roles</a:t>
            </a:r>
          </a:p>
          <a:p>
            <a:r>
              <a:rPr lang="en-US" dirty="0" smtClean="0"/>
              <a:t>Art &amp; music (distinctive instruments)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Human Mosaic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86C383B-1ED6-479B-9C07-95EC889BB01B}" type="slidenum">
              <a:rPr lang="en-US" sz="1200">
                <a:solidFill>
                  <a:srgbClr val="7030A0"/>
                </a:solidFill>
              </a:rPr>
              <a:pPr eaLnBrk="1" hangingPunct="1"/>
              <a:t>40</a:t>
            </a:fld>
            <a:endParaRPr lang="en-US" sz="12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3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5126"/>
            <a:ext cx="11582400" cy="456677"/>
          </a:xfrm>
        </p:spPr>
        <p:txBody>
          <a:bodyPr>
            <a:normAutofit fontScale="90000"/>
          </a:bodyPr>
          <a:lstStyle/>
          <a:p>
            <a:pPr defTabSz="465138">
              <a:defRPr/>
            </a:pPr>
            <a:r>
              <a:rPr lang="en-US" sz="2400" dirty="0">
                <a:latin typeface="Arial" charset="0"/>
              </a:rPr>
              <a:t>themes in cultural geography</a:t>
            </a:r>
            <a:endParaRPr lang="en-US" sz="2000" dirty="0">
              <a:latin typeface="Arial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0" y="821803"/>
            <a:ext cx="5428527" cy="5355161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Arial" charset="0"/>
              </a:rPr>
              <a:t>A.	Culture region</a:t>
            </a:r>
          </a:p>
          <a:p>
            <a:pPr lvl="1"/>
            <a:r>
              <a:rPr lang="en-US" b="1" dirty="0" smtClean="0">
                <a:latin typeface="Arial" charset="0"/>
              </a:rPr>
              <a:t>Functional culture regions</a:t>
            </a:r>
          </a:p>
          <a:p>
            <a:pPr lvl="2"/>
            <a:r>
              <a:rPr lang="en-US" b="1" dirty="0" smtClean="0">
                <a:latin typeface="Arial" charset="0"/>
              </a:rPr>
              <a:t>Organized to function politically, socially, or economically</a:t>
            </a:r>
          </a:p>
          <a:p>
            <a:pPr lvl="2"/>
            <a:r>
              <a:rPr lang="en-US" b="1" dirty="0" smtClean="0">
                <a:latin typeface="Arial" charset="0"/>
              </a:rPr>
              <a:t>Nodes</a:t>
            </a:r>
          </a:p>
          <a:p>
            <a:pPr lvl="2"/>
            <a:r>
              <a:rPr lang="en-US" b="1" dirty="0" smtClean="0">
                <a:latin typeface="Arial" charset="0"/>
              </a:rPr>
              <a:t>Core-periphery configuration</a:t>
            </a:r>
          </a:p>
          <a:p>
            <a:pPr lvl="2"/>
            <a:r>
              <a:rPr lang="en-US" b="1" dirty="0" smtClean="0">
                <a:latin typeface="Arial" charset="0"/>
              </a:rPr>
              <a:t>Example of newspaper circulation area</a:t>
            </a:r>
          </a:p>
          <a:p>
            <a:pPr lvl="2"/>
            <a:r>
              <a:rPr lang="en-US" b="1" dirty="0" smtClean="0">
                <a:latin typeface="Arial" charset="0"/>
              </a:rPr>
              <a:t>May not coincide with formal region—example of Germany </a:t>
            </a:r>
            <a:endParaRPr lang="en-US" dirty="0" smtClean="0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5073B88-922F-4120-AD9A-53B78D683093}" type="slidenum">
              <a:rPr lang="en-US" sz="1200">
                <a:solidFill>
                  <a:srgbClr val="7030A0"/>
                </a:solidFill>
              </a:rPr>
              <a:pPr eaLnBrk="1" hangingPunct="1"/>
              <a:t>41</a:t>
            </a:fld>
            <a:endParaRPr lang="en-US" sz="1200">
              <a:solidFill>
                <a:srgbClr val="703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Human Mosaic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716" y="926648"/>
            <a:ext cx="6553768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65138"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53151" y="1089377"/>
            <a:ext cx="4350697" cy="5033963"/>
          </a:xfrm>
        </p:spPr>
        <p:txBody>
          <a:bodyPr/>
          <a:lstStyle/>
          <a:p>
            <a:r>
              <a:rPr lang="en-US" sz="3600" b="1" dirty="0">
                <a:latin typeface="Arial" charset="0"/>
              </a:rPr>
              <a:t>Culture region</a:t>
            </a:r>
          </a:p>
          <a:p>
            <a:pPr lvl="1"/>
            <a:r>
              <a:rPr lang="en-US" b="1" dirty="0" smtClean="0">
                <a:latin typeface="Arial" charset="0"/>
              </a:rPr>
              <a:t>Vernacular culture regions: </a:t>
            </a:r>
            <a:r>
              <a:rPr lang="en-US" b="1" dirty="0" smtClean="0"/>
              <a:t>Vernacular regions</a:t>
            </a:r>
            <a:r>
              <a:rPr lang="en-US" dirty="0" smtClean="0"/>
              <a:t> are those loosely defined by people's perception (</a:t>
            </a:r>
            <a:r>
              <a:rPr lang="en-US" dirty="0" err="1" smtClean="0"/>
              <a:t>i</a:t>
            </a:r>
            <a:r>
              <a:rPr lang="en-US" dirty="0" smtClean="0"/>
              <a:t>. e., The South, The Middle East). </a:t>
            </a:r>
            <a:endParaRPr lang="en-US" b="1" dirty="0" smtClean="0">
              <a:latin typeface="Arial" charset="0"/>
            </a:endParaRPr>
          </a:p>
          <a:p>
            <a:pPr lvl="2"/>
            <a:r>
              <a:rPr lang="en-US" b="1" dirty="0" smtClean="0">
                <a:latin typeface="Arial" charset="0"/>
              </a:rPr>
              <a:t>Perceived existence</a:t>
            </a:r>
          </a:p>
          <a:p>
            <a:pPr lvl="2"/>
            <a:r>
              <a:rPr lang="en-US" b="1" dirty="0" smtClean="0">
                <a:latin typeface="Arial" charset="0"/>
              </a:rPr>
              <a:t>Generally lack sharp borders</a:t>
            </a:r>
            <a:endParaRPr lang="en-US" dirty="0" smtClean="0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3653445-0063-4E85-A08A-DD7D92388E96}" type="slidenum">
              <a:rPr lang="en-US" sz="1200">
                <a:solidFill>
                  <a:srgbClr val="7030A0"/>
                </a:solidFill>
              </a:rPr>
              <a:pPr eaLnBrk="1" hangingPunct="1"/>
              <a:t>42</a:t>
            </a:fld>
            <a:endParaRPr lang="en-US" sz="1200">
              <a:solidFill>
                <a:srgbClr val="703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Human Mosaic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848" y="228600"/>
            <a:ext cx="7788152" cy="58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Human geography is shaped by past debates and has five themes: absolute space, geography from cosmography, relative space, environment and society, and links between geography and society.</a:t>
            </a:r>
          </a:p>
          <a:p>
            <a:r>
              <a:rPr lang="en-US" dirty="0"/>
              <a:t>From early mapmakers like Ptolemy to Humboldt on the cusp of the shift from cosmography to geography.</a:t>
            </a:r>
          </a:p>
          <a:p>
            <a:r>
              <a:rPr lang="en-US" dirty="0"/>
              <a:t>Human geography’s interest in mapping and explaining socio-spatial patterns like crime, public health, and inequality.</a:t>
            </a:r>
          </a:p>
          <a:p>
            <a:r>
              <a:rPr lang="en-US" dirty="0"/>
              <a:t>Geography reflects and embodies current beliefs and ideologies, like the field’s historical use to justify imperial adventures and back up belief systems that rank society.</a:t>
            </a:r>
          </a:p>
          <a:p>
            <a:r>
              <a:rPr lang="en-US" dirty="0"/>
              <a:t>Modern geography is more sensitive to environment understanding, uses a variety of techniques and scales to understand a wide range of topics, and has a social awareness that developed out of response to various critiques.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8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oseph\Documents\humor\cartoons\zits 44998 frame 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79" y="451413"/>
            <a:ext cx="5725098" cy="563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90E74FA-264B-42FB-A0B5-8F81D198F1D6}" type="slidenum">
              <a:rPr lang="en-US" sz="900">
                <a:solidFill>
                  <a:srgbClr val="7030A0"/>
                </a:solidFill>
              </a:rPr>
              <a:pPr eaLnBrk="1" hangingPunct="1"/>
              <a:t>5</a:t>
            </a:fld>
            <a:endParaRPr lang="en-US" sz="9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oseph\Documents\humor\cartoons\zits 44998 frame 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13" y="359691"/>
            <a:ext cx="5816986" cy="578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072DCF9-B288-43D6-B298-47A8A59F334C}" type="slidenum">
              <a:rPr lang="en-US" sz="900">
                <a:solidFill>
                  <a:srgbClr val="7030A0"/>
                </a:solidFill>
              </a:rPr>
              <a:pPr eaLnBrk="1" hangingPunct="1"/>
              <a:t>6</a:t>
            </a:fld>
            <a:endParaRPr lang="en-US" sz="9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oseph\Documents\humor\cartoons\zits 44998 frame 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05" y="381965"/>
            <a:ext cx="5841138" cy="581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3B55EC3-3F69-4E79-9182-3D599F053A6F}" type="slidenum">
              <a:rPr lang="en-US" sz="900">
                <a:solidFill>
                  <a:srgbClr val="7030A0"/>
                </a:solidFill>
              </a:rPr>
              <a:pPr eaLnBrk="1" hangingPunct="1"/>
              <a:t>7</a:t>
            </a:fld>
            <a:endParaRPr lang="en-US" sz="9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8388"/>
            <a:ext cx="11582400" cy="777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3938528" y="1370877"/>
            <a:ext cx="8253471" cy="4572001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Humans are by nature geographers – it begins in infancy.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Possess awareness of and curiosity about the distinctive character of places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Can think territorially or spatially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Each place on Earth is unique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Places possess an emotional quality and significance that contribute to our identity as unique human beings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Geographers, over the centuries, generated a number of concepts and ideas that literally changed the world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257ABE9-0919-4925-A306-8C1F37608C45}" type="slidenum">
              <a:rPr lang="en-US" sz="900">
                <a:solidFill>
                  <a:srgbClr val="7030A0"/>
                </a:solidFill>
              </a:rPr>
              <a:pPr eaLnBrk="1" hangingPunct="1"/>
              <a:t>8</a:t>
            </a:fld>
            <a:endParaRPr lang="en-US" sz="90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0291"/>
          <a:stretch/>
        </p:blipFill>
        <p:spPr>
          <a:xfrm>
            <a:off x="123463" y="754063"/>
            <a:ext cx="4021116" cy="51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850" y="647700"/>
            <a:ext cx="8429625" cy="1181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Seven Cultural Geographical Ideas That Changed the World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895600" y="1885951"/>
            <a:ext cx="6515100" cy="397787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/>
              <a:t>Maps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/>
              <a:t>Human adaptation to habitat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/>
              <a:t>Human transformation of the earth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/>
              <a:t>Sense of place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/>
              <a:t>Spatial organization and interdependence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/>
              <a:t>Central place theory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/>
              <a:t>Megalopolis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F4AE696-CC08-4CD0-8A1F-E017027E4203}" type="slidenum">
              <a:rPr lang="en-US" sz="900">
                <a:solidFill>
                  <a:srgbClr val="7030A0"/>
                </a:solidFill>
              </a:rPr>
              <a:pPr eaLnBrk="1" hangingPunct="1"/>
              <a:t>9</a:t>
            </a:fld>
            <a:endParaRPr lang="en-US" sz="9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rt2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ort2e" id="{59294D7F-2ECF-49C1-8352-90CE828CA8CA}" vid="{162C8823-25F3-4FD1-8624-4CF598B9D3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Short2e</Template>
  <TotalTime>12922</TotalTime>
  <Words>2056</Words>
  <Application>Microsoft Office PowerPoint</Application>
  <PresentationFormat>Widescreen</PresentationFormat>
  <Paragraphs>308</Paragraphs>
  <Slides>43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Britannic Bold</vt:lpstr>
      <vt:lpstr>Calibri</vt:lpstr>
      <vt:lpstr>Times New Roman</vt:lpstr>
      <vt:lpstr>Wingdings</vt:lpstr>
      <vt:lpstr>Short2e</vt:lpstr>
      <vt:lpstr>Chapter 2: The Nature of Geography</vt:lpstr>
      <vt:lpstr>Chapter 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</vt:lpstr>
      <vt:lpstr>Seven Cultural Geographical Ideas That Changed the World</vt:lpstr>
      <vt:lpstr>Geography as an academic discipline</vt:lpstr>
      <vt:lpstr>3 of the Oldest Maps</vt:lpstr>
      <vt:lpstr>Mapping Absolute Space</vt:lpstr>
      <vt:lpstr>Measuring the World</vt:lpstr>
      <vt:lpstr>Mapping Absolute Space</vt:lpstr>
      <vt:lpstr>Shift from Cosmography to Geography</vt:lpstr>
      <vt:lpstr>Cosmography Has Its Place</vt:lpstr>
      <vt:lpstr>What is Geography?</vt:lpstr>
      <vt:lpstr>The Five Themes in Education</vt:lpstr>
      <vt:lpstr>The 5 Themes of Geography</vt:lpstr>
      <vt:lpstr>Location – determining the position of a place on the earth’s surface</vt:lpstr>
      <vt:lpstr>Place – those features that give character to a location (a degree of uniqueness).</vt:lpstr>
      <vt:lpstr>Human/Environment Interaction</vt:lpstr>
      <vt:lpstr>Movement – the transfer of material and non material things from place to place</vt:lpstr>
      <vt:lpstr>Regions – mental constructs expressing some commonality or uniformity</vt:lpstr>
      <vt:lpstr>Thinking About Maps</vt:lpstr>
      <vt:lpstr>Mapping Relative Space</vt:lpstr>
      <vt:lpstr>Mapping Relative Space</vt:lpstr>
      <vt:lpstr>Mapping Relative Space</vt:lpstr>
      <vt:lpstr>Mapping Relative Space</vt:lpstr>
      <vt:lpstr>Environment and Society</vt:lpstr>
      <vt:lpstr>Geography and Society</vt:lpstr>
      <vt:lpstr>Geography and Society</vt:lpstr>
      <vt:lpstr>Contemporary Debates</vt:lpstr>
      <vt:lpstr>The Spatial Turn</vt:lpstr>
      <vt:lpstr>The Concerns of Human Geography</vt:lpstr>
      <vt:lpstr>The Concerns of Human Geography</vt:lpstr>
      <vt:lpstr>PowerPoint Presentation</vt:lpstr>
      <vt:lpstr>The Concerns of Human Geography</vt:lpstr>
      <vt:lpstr>GIS, Remote Sensing, and the Democratization of Mapping</vt:lpstr>
      <vt:lpstr>Deep Culture                 Surface Culture Difficult to discern            Easily observed or experienced </vt:lpstr>
      <vt:lpstr>themes in cultural geography</vt:lpstr>
      <vt:lpstr>PowerPoint Presentation</vt:lpstr>
      <vt:lpstr>Chapter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Intellectual Context</dc:title>
  <dc:creator>Sarah Goggin</dc:creator>
  <cp:lastModifiedBy>Joseph Naumann</cp:lastModifiedBy>
  <cp:revision>68</cp:revision>
  <dcterms:created xsi:type="dcterms:W3CDTF">2017-04-19T13:45:11Z</dcterms:created>
  <dcterms:modified xsi:type="dcterms:W3CDTF">2018-06-19T19:11:23Z</dcterms:modified>
</cp:coreProperties>
</file>