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71" r:id="rId4"/>
    <p:sldId id="262" r:id="rId5"/>
    <p:sldId id="264" r:id="rId6"/>
    <p:sldId id="272" r:id="rId7"/>
    <p:sldId id="263" r:id="rId8"/>
    <p:sldId id="273" r:id="rId9"/>
    <p:sldId id="265" r:id="rId10"/>
    <p:sldId id="279" r:id="rId11"/>
    <p:sldId id="275" r:id="rId12"/>
    <p:sldId id="259" r:id="rId13"/>
    <p:sldId id="274" r:id="rId14"/>
    <p:sldId id="267" r:id="rId15"/>
    <p:sldId id="266" r:id="rId16"/>
    <p:sldId id="280" r:id="rId17"/>
    <p:sldId id="276" r:id="rId18"/>
    <p:sldId id="268" r:id="rId19"/>
    <p:sldId id="270" r:id="rId20"/>
    <p:sldId id="261"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94678" autoAdjust="0"/>
  </p:normalViewPr>
  <p:slideViewPr>
    <p:cSldViewPr snapToGrid="0">
      <p:cViewPr varScale="1">
        <p:scale>
          <a:sx n="67" d="100"/>
          <a:sy n="67" d="100"/>
        </p:scale>
        <p:origin x="48"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5B4DA-D86E-43BA-A441-339311097149}" type="datetimeFigureOut">
              <a:rPr lang="en-US" smtClean="0"/>
              <a:t>7/8/2018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492B5-89C2-4D73-9422-978FF4886978}" type="slidenum">
              <a:rPr lang="en-US" smtClean="0"/>
              <a:t>‹#›</a:t>
            </a:fld>
            <a:endParaRPr lang="en-US"/>
          </a:p>
        </p:txBody>
      </p:sp>
    </p:spTree>
    <p:extLst>
      <p:ext uri="{BB962C8B-B14F-4D97-AF65-F5344CB8AC3E}">
        <p14:creationId xmlns:p14="http://schemas.microsoft.com/office/powerpoint/2010/main" val="45101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c/c1/Bird's_eye_view_of_Detroit,_Michigan,_1889_-_._Calvert_Lithographing_Co..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ogle.com/culturalinstitute/beta/asset/pgFVPI1J1YGXZ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a:t>
            </a:r>
            <a:r>
              <a:rPr lang="en-US" baseline="0" dirty="0" smtClean="0"/>
              <a:t> 16 Opener</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a:t>
            </a:fld>
            <a:endParaRPr lang="en-US"/>
          </a:p>
        </p:txBody>
      </p:sp>
    </p:spTree>
    <p:extLst>
      <p:ext uri="{BB962C8B-B14F-4D97-AF65-F5344CB8AC3E}">
        <p14:creationId xmlns:p14="http://schemas.microsoft.com/office/powerpoint/2010/main" val="315636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Box 16.1 Figure (bottom)</a:t>
            </a:r>
          </a:p>
          <a:p>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13</a:t>
            </a:fld>
            <a:endParaRPr lang="en-US"/>
          </a:p>
        </p:txBody>
      </p:sp>
    </p:spTree>
    <p:extLst>
      <p:ext uri="{BB962C8B-B14F-4D97-AF65-F5344CB8AC3E}">
        <p14:creationId xmlns:p14="http://schemas.microsoft.com/office/powerpoint/2010/main" val="12600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a:t>
            </a:r>
            <a:r>
              <a:rPr lang="en-US" baseline="0" dirty="0" smtClean="0"/>
              <a:t> 16.5</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14</a:t>
            </a:fld>
            <a:endParaRPr lang="en-US"/>
          </a:p>
        </p:txBody>
      </p:sp>
    </p:spTree>
    <p:extLst>
      <p:ext uri="{BB962C8B-B14F-4D97-AF65-F5344CB8AC3E}">
        <p14:creationId xmlns:p14="http://schemas.microsoft.com/office/powerpoint/2010/main" val="359688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Box 16.2 Figure</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15</a:t>
            </a:fld>
            <a:endParaRPr lang="en-US"/>
          </a:p>
        </p:txBody>
      </p:sp>
    </p:spTree>
    <p:extLst>
      <p:ext uri="{BB962C8B-B14F-4D97-AF65-F5344CB8AC3E}">
        <p14:creationId xmlns:p14="http://schemas.microsoft.com/office/powerpoint/2010/main" val="85691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16.6</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17</a:t>
            </a:fld>
            <a:endParaRPr lang="en-US"/>
          </a:p>
        </p:txBody>
      </p:sp>
    </p:spTree>
    <p:extLst>
      <p:ext uri="{BB962C8B-B14F-4D97-AF65-F5344CB8AC3E}">
        <p14:creationId xmlns:p14="http://schemas.microsoft.com/office/powerpoint/2010/main" val="29669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Box 16.3</a:t>
            </a:r>
            <a:r>
              <a:rPr lang="en-US" baseline="0" dirty="0" smtClean="0"/>
              <a:t> Figure</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18</a:t>
            </a:fld>
            <a:endParaRPr lang="en-US"/>
          </a:p>
        </p:txBody>
      </p:sp>
    </p:spTree>
    <p:extLst>
      <p:ext uri="{BB962C8B-B14F-4D97-AF65-F5344CB8AC3E}">
        <p14:creationId xmlns:p14="http://schemas.microsoft.com/office/powerpoint/2010/main" val="3676273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Fox 16.4 Figure</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19</a:t>
            </a:fld>
            <a:endParaRPr lang="en-US"/>
          </a:p>
        </p:txBody>
      </p:sp>
    </p:spTree>
    <p:extLst>
      <p:ext uri="{BB962C8B-B14F-4D97-AF65-F5344CB8AC3E}">
        <p14:creationId xmlns:p14="http://schemas.microsoft.com/office/powerpoint/2010/main" val="23751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16.1</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3</a:t>
            </a:fld>
            <a:endParaRPr lang="en-US"/>
          </a:p>
        </p:txBody>
      </p:sp>
    </p:spTree>
    <p:extLst>
      <p:ext uri="{BB962C8B-B14F-4D97-AF65-F5344CB8AC3E}">
        <p14:creationId xmlns:p14="http://schemas.microsoft.com/office/powerpoint/2010/main" val="406250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16.2</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4</a:t>
            </a:fld>
            <a:endParaRPr lang="en-US"/>
          </a:p>
        </p:txBody>
      </p:sp>
    </p:spTree>
    <p:extLst>
      <p:ext uri="{BB962C8B-B14F-4D97-AF65-F5344CB8AC3E}">
        <p14:creationId xmlns:p14="http://schemas.microsoft.com/office/powerpoint/2010/main" val="400281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16.3</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5</a:t>
            </a:fld>
            <a:endParaRPr lang="en-US"/>
          </a:p>
        </p:txBody>
      </p:sp>
    </p:spTree>
    <p:extLst>
      <p:ext uri="{BB962C8B-B14F-4D97-AF65-F5344CB8AC3E}">
        <p14:creationId xmlns:p14="http://schemas.microsoft.com/office/powerpoint/2010/main" val="178074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16.4</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6</a:t>
            </a:fld>
            <a:endParaRPr lang="en-US"/>
          </a:p>
        </p:txBody>
      </p:sp>
    </p:spTree>
    <p:extLst>
      <p:ext uri="{BB962C8B-B14F-4D97-AF65-F5344CB8AC3E}">
        <p14:creationId xmlns:p14="http://schemas.microsoft.com/office/powerpoint/2010/main" val="280171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prstClr val="black"/>
                </a:solidFill>
                <a:latin typeface="+mn-lt"/>
                <a:ea typeface="+mn-ea"/>
                <a:cs typeface="+mn-cs"/>
              </a:rPr>
              <a:t>Source: © International Astronomical Union on </a:t>
            </a:r>
            <a:r>
              <a:rPr lang="en-US" sz="1200" kern="1200" dirty="0" smtClean="0">
                <a:solidFill>
                  <a:prstClr val="black"/>
                </a:solidFill>
                <a:latin typeface="+mn-lt"/>
                <a:ea typeface="+mn-ea"/>
                <a:cs typeface="+mn-cs"/>
                <a:hlinkClick r:id="rId3"/>
              </a:rPr>
              <a:t>Wikimedia Commons</a:t>
            </a:r>
            <a:r>
              <a:rPr lang="en-US" sz="1200" kern="1200" dirty="0" smtClean="0">
                <a:solidFill>
                  <a:prstClr val="black"/>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7</a:t>
            </a:fld>
            <a:endParaRPr lang="en-US"/>
          </a:p>
        </p:txBody>
      </p:sp>
    </p:spTree>
    <p:extLst>
      <p:ext uri="{BB962C8B-B14F-4D97-AF65-F5344CB8AC3E}">
        <p14:creationId xmlns:p14="http://schemas.microsoft.com/office/powerpoint/2010/main" val="286979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Source: Adolph </a:t>
            </a:r>
            <a:r>
              <a:rPr lang="en-US" sz="1200" dirty="0" err="1" smtClean="0">
                <a:solidFill>
                  <a:prstClr val="black"/>
                </a:solidFill>
              </a:rPr>
              <a:t>Menzel</a:t>
            </a:r>
            <a:r>
              <a:rPr lang="en-US" sz="1200" dirty="0" smtClean="0">
                <a:solidFill>
                  <a:prstClr val="black"/>
                </a:solidFill>
              </a:rPr>
              <a:t> on </a:t>
            </a:r>
            <a:r>
              <a:rPr lang="en-US" sz="1200" dirty="0" smtClean="0">
                <a:solidFill>
                  <a:prstClr val="black"/>
                </a:solidFill>
                <a:hlinkClick r:id="rId3"/>
              </a:rPr>
              <a:t>Google Arts &amp; Culture</a:t>
            </a:r>
            <a:r>
              <a:rPr lang="en-US" sz="1200" dirty="0" smtClean="0">
                <a:solidFill>
                  <a:prstClr val="black"/>
                </a:solidFill>
              </a:rPr>
              <a:t>.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8</a:t>
            </a:fld>
            <a:endParaRPr lang="en-US"/>
          </a:p>
        </p:txBody>
      </p:sp>
    </p:spTree>
    <p:extLst>
      <p:ext uri="{BB962C8B-B14F-4D97-AF65-F5344CB8AC3E}">
        <p14:creationId xmlns:p14="http://schemas.microsoft.com/office/powerpoint/2010/main" val="144422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16.1</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10</a:t>
            </a:fld>
            <a:endParaRPr lang="en-US"/>
          </a:p>
        </p:txBody>
      </p:sp>
    </p:spTree>
    <p:extLst>
      <p:ext uri="{BB962C8B-B14F-4D97-AF65-F5344CB8AC3E}">
        <p14:creationId xmlns:p14="http://schemas.microsoft.com/office/powerpoint/2010/main" val="195806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Box 16.1 Figure (top)</a:t>
            </a:r>
            <a:endParaRPr lang="en-US" dirty="0"/>
          </a:p>
        </p:txBody>
      </p:sp>
      <p:sp>
        <p:nvSpPr>
          <p:cNvPr id="4" name="Slide Number Placeholder 3"/>
          <p:cNvSpPr>
            <a:spLocks noGrp="1"/>
          </p:cNvSpPr>
          <p:nvPr>
            <p:ph type="sldNum" sz="quarter" idx="10"/>
          </p:nvPr>
        </p:nvSpPr>
        <p:spPr/>
        <p:txBody>
          <a:bodyPr/>
          <a:lstStyle/>
          <a:p>
            <a:fld id="{567492B5-89C2-4D73-9422-978FF4886978}" type="slidenum">
              <a:rPr lang="en-US" smtClean="0"/>
              <a:t>12</a:t>
            </a:fld>
            <a:endParaRPr lang="en-US"/>
          </a:p>
        </p:txBody>
      </p:sp>
    </p:spTree>
    <p:extLst>
      <p:ext uri="{BB962C8B-B14F-4D97-AF65-F5344CB8AC3E}">
        <p14:creationId xmlns:p14="http://schemas.microsoft.com/office/powerpoint/2010/main" val="373110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upload.wikimedia.org/wikipedia/commons/c/c1/Bird's_eye_view_of_Detroit,_Michigan,_1889_-_._Calvert_Lithographing_Co..jp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culturalinstitute/beta/asset/pgFVPI1J1YGXZ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075" y="237696"/>
            <a:ext cx="11582400" cy="777875"/>
          </a:xfrm>
        </p:spPr>
        <p:txBody>
          <a:bodyPr>
            <a:normAutofit/>
          </a:bodyPr>
          <a:lstStyle/>
          <a:p>
            <a:r>
              <a:rPr lang="en-US" dirty="0" smtClean="0"/>
              <a:t>Chapter 16: The </a:t>
            </a:r>
            <a:r>
              <a:rPr lang="en-US" dirty="0"/>
              <a:t>Urban Transformation</a:t>
            </a:r>
          </a:p>
        </p:txBody>
      </p:sp>
      <p:sp>
        <p:nvSpPr>
          <p:cNvPr id="5" name="Text Placeholder 4"/>
          <p:cNvSpPr>
            <a:spLocks noGrp="1"/>
          </p:cNvSpPr>
          <p:nvPr>
            <p:ph type="body" sz="quarter" idx="11"/>
          </p:nvPr>
        </p:nvSpPr>
        <p:spPr>
          <a:xfrm>
            <a:off x="927296" y="5760099"/>
            <a:ext cx="4800600" cy="519404"/>
          </a:xfrm>
        </p:spPr>
        <p:txBody>
          <a:bodyPr/>
          <a:lstStyle/>
          <a:p>
            <a:pPr algn="ctr"/>
            <a:r>
              <a:rPr lang="en-US" dirty="0"/>
              <a:t>Skyline in </a:t>
            </a:r>
            <a:r>
              <a:rPr lang="en-US" dirty="0" smtClean="0"/>
              <a:t>Singapore.</a:t>
            </a:r>
            <a:endParaRPr lang="en-US" dirty="0"/>
          </a:p>
        </p:txBody>
      </p:sp>
      <p:sp>
        <p:nvSpPr>
          <p:cNvPr id="7" name="Content Placeholder 6"/>
          <p:cNvSpPr>
            <a:spLocks noGrp="1"/>
          </p:cNvSpPr>
          <p:nvPr>
            <p:ph sz="quarter" idx="13"/>
          </p:nvPr>
        </p:nvSpPr>
        <p:spPr>
          <a:xfrm>
            <a:off x="7986568" y="1411033"/>
            <a:ext cx="3819919" cy="2759075"/>
          </a:xfrm>
        </p:spPr>
        <p:txBody>
          <a:bodyPr>
            <a:normAutofit fontScale="85000" lnSpcReduction="20000"/>
          </a:bodyPr>
          <a:lstStyle/>
          <a:p>
            <a:r>
              <a:rPr lang="en-US" dirty="0"/>
              <a:t>A majority of the world’s population now lives in urban areas. This shift constitutes a major change, because for most of humanity’s occupancy of the Earth, most people lived in rural areas. </a:t>
            </a:r>
          </a:p>
        </p:txBody>
      </p:sp>
      <p:pic>
        <p:nvPicPr>
          <p:cNvPr id="1026" name="Picture 2" descr="L:\Higher Education Editorial\Kaveney\Short, Human Geography, 2e\Supplements\Figure JPEGs\Chapter 16\Chapter 16 Ope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5571"/>
            <a:ext cx="7141580" cy="47793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20167" y="4694830"/>
            <a:ext cx="3986320" cy="400110"/>
          </a:xfrm>
          <a:prstGeom prst="rect">
            <a:avLst/>
          </a:prstGeom>
          <a:noFill/>
        </p:spPr>
        <p:txBody>
          <a:bodyPr wrap="square" rtlCol="0">
            <a:spAutoFit/>
          </a:bodyPr>
          <a:lstStyle/>
          <a:p>
            <a:r>
              <a:rPr lang="en-US" sz="2000" b="1" dirty="0" smtClean="0"/>
              <a:t>Expanded by Joe Naumann, UMSL</a:t>
            </a:r>
            <a:endParaRPr lang="en-US" sz="2000" b="1" dirty="0"/>
          </a:p>
        </p:txBody>
      </p:sp>
    </p:spTree>
    <p:extLst>
      <p:ext uri="{BB962C8B-B14F-4D97-AF65-F5344CB8AC3E}">
        <p14:creationId xmlns:p14="http://schemas.microsoft.com/office/powerpoint/2010/main" val="76227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Third Urban Revolution</a:t>
            </a:r>
          </a:p>
        </p:txBody>
      </p:sp>
      <p:sp>
        <p:nvSpPr>
          <p:cNvPr id="6" name="Text Placeholder 6"/>
          <p:cNvSpPr txBox="1">
            <a:spLocks/>
          </p:cNvSpPr>
          <p:nvPr/>
        </p:nvSpPr>
        <p:spPr>
          <a:xfrm>
            <a:off x="0" y="5621740"/>
            <a:ext cx="12192000" cy="1371600"/>
          </a:xfrm>
          <a:prstGeom prst="rect">
            <a:avLst/>
          </a:prstGeom>
        </p:spPr>
        <p:txBody>
          <a:bodyPr vert="horz" wrap="square" lIns="91440" tIns="45720" rIns="0" bIns="0" rtlCol="0">
            <a:noAutofit/>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Percentage Urban, 1950-2050. By 2050, 6.2 billion will live in cities and 5.1 billion in developing world.</a:t>
            </a:r>
          </a:p>
        </p:txBody>
      </p:sp>
      <p:sp>
        <p:nvSpPr>
          <p:cNvPr id="7" name="Content Placeholder 5"/>
          <p:cNvSpPr>
            <a:spLocks noGrp="1"/>
          </p:cNvSpPr>
          <p:nvPr>
            <p:ph sz="quarter" idx="12"/>
          </p:nvPr>
        </p:nvSpPr>
        <p:spPr>
          <a:xfrm>
            <a:off x="778742" y="600332"/>
            <a:ext cx="1891839" cy="667139"/>
          </a:xfrm>
        </p:spPr>
        <p:txBody>
          <a:bodyPr/>
          <a:lstStyle/>
          <a:p>
            <a:pPr marL="0" indent="0">
              <a:buNone/>
            </a:pPr>
            <a:r>
              <a:rPr lang="en-US" dirty="0" smtClean="0"/>
              <a:t>Table 16.1</a:t>
            </a:r>
            <a:endParaRPr lang="en-US" dirty="0"/>
          </a:p>
        </p:txBody>
      </p:sp>
      <p:pic>
        <p:nvPicPr>
          <p:cNvPr id="6146" name="Picture 2" descr="L:\Higher Education Editorial\Kaveney\Short, Human Geography, 2e\Supplements\Figure JPEGs\Chapter 16\Table 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2676"/>
            <a:ext cx="12192000" cy="296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5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141027" y="1143001"/>
            <a:ext cx="11582400" cy="5029200"/>
          </a:xfrm>
        </p:spPr>
        <p:txBody>
          <a:bodyPr>
            <a:normAutofit/>
          </a:bodyPr>
          <a:lstStyle/>
          <a:p>
            <a:r>
              <a:rPr lang="en-US" dirty="0"/>
              <a:t>Increasing size of cities</a:t>
            </a:r>
          </a:p>
          <a:p>
            <a:pPr lvl="1"/>
            <a:r>
              <a:rPr lang="en-US" dirty="0"/>
              <a:t>More cities with more than 1 million people</a:t>
            </a:r>
          </a:p>
          <a:p>
            <a:pPr lvl="1"/>
            <a:r>
              <a:rPr lang="en-US" b="1" dirty="0"/>
              <a:t>Megacities </a:t>
            </a:r>
            <a:r>
              <a:rPr lang="en-US" dirty="0"/>
              <a:t>of 10 million and new form of social organization</a:t>
            </a:r>
            <a:endParaRPr lang="en-US" b="1" dirty="0"/>
          </a:p>
          <a:p>
            <a:r>
              <a:rPr lang="en-US" b="1" dirty="0"/>
              <a:t>Metropolitanization </a:t>
            </a:r>
            <a:r>
              <a:rPr lang="en-US" dirty="0"/>
              <a:t>of activity into large metropolitan regions</a:t>
            </a:r>
            <a:endParaRPr lang="en-US" b="1" dirty="0"/>
          </a:p>
          <a:p>
            <a:pPr lvl="1"/>
            <a:r>
              <a:rPr lang="en-US" dirty="0"/>
              <a:t>Advances in transport allowed dispersal away from tight urban core</a:t>
            </a:r>
          </a:p>
          <a:p>
            <a:pPr lvl="1"/>
            <a:r>
              <a:rPr lang="en-US" dirty="0"/>
              <a:t>Continued dispersal formed into clustered networks of regions, as </a:t>
            </a:r>
            <a:r>
              <a:rPr lang="en-US" b="1" dirty="0" err="1"/>
              <a:t>megapolitan</a:t>
            </a:r>
            <a:r>
              <a:rPr lang="en-US" b="1" dirty="0"/>
              <a:t> </a:t>
            </a:r>
            <a:r>
              <a:rPr lang="en-US" b="1" dirty="0" smtClean="0"/>
              <a:t>regions</a:t>
            </a:r>
          </a:p>
          <a:p>
            <a:r>
              <a:rPr lang="en-US" b="1" dirty="0" smtClean="0"/>
              <a:t>Megalopolis </a:t>
            </a:r>
            <a:endParaRPr lang="en-US" b="1" dirty="0"/>
          </a:p>
        </p:txBody>
      </p:sp>
      <p:sp>
        <p:nvSpPr>
          <p:cNvPr id="4" name="Title 3"/>
          <p:cNvSpPr>
            <a:spLocks noGrp="1"/>
          </p:cNvSpPr>
          <p:nvPr>
            <p:ph type="title"/>
          </p:nvPr>
        </p:nvSpPr>
        <p:spPr/>
        <p:txBody>
          <a:bodyPr/>
          <a:lstStyle/>
          <a:p>
            <a:r>
              <a:rPr lang="en-US" dirty="0"/>
              <a:t>The Third Urban Revolution</a:t>
            </a:r>
          </a:p>
        </p:txBody>
      </p:sp>
    </p:spTree>
    <p:extLst>
      <p:ext uri="{BB962C8B-B14F-4D97-AF65-F5344CB8AC3E}">
        <p14:creationId xmlns:p14="http://schemas.microsoft.com/office/powerpoint/2010/main" val="385358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87220"/>
            <a:ext cx="6660107" cy="1391262"/>
          </a:xfrm>
        </p:spPr>
        <p:txBody>
          <a:bodyPr>
            <a:normAutofit fontScale="90000"/>
          </a:bodyPr>
          <a:lstStyle/>
          <a:p>
            <a:pPr algn="l"/>
            <a:r>
              <a:rPr lang="en-US" dirty="0"/>
              <a:t>The Metropolitan United States</a:t>
            </a:r>
          </a:p>
        </p:txBody>
      </p:sp>
      <p:sp>
        <p:nvSpPr>
          <p:cNvPr id="7" name="Content Placeholder 6"/>
          <p:cNvSpPr>
            <a:spLocks noGrp="1"/>
          </p:cNvSpPr>
          <p:nvPr>
            <p:ph sz="quarter" idx="11"/>
          </p:nvPr>
        </p:nvSpPr>
        <p:spPr>
          <a:xfrm>
            <a:off x="0" y="1778482"/>
            <a:ext cx="5322627" cy="4800600"/>
          </a:xfrm>
          <a:noFill/>
        </p:spPr>
        <p:txBody>
          <a:bodyPr>
            <a:normAutofit/>
          </a:bodyPr>
          <a:lstStyle/>
          <a:p>
            <a:r>
              <a:rPr lang="en-US" b="1" dirty="0"/>
              <a:t>Metropolitan statistical areas </a:t>
            </a:r>
            <a:r>
              <a:rPr lang="en-US" dirty="0"/>
              <a:t>(MSA)</a:t>
            </a:r>
          </a:p>
          <a:p>
            <a:pPr lvl="1"/>
            <a:r>
              <a:rPr lang="en-US" dirty="0"/>
              <a:t>US Census measure for urban cores with at least 50,000 people and economic links to surrounding counties</a:t>
            </a:r>
          </a:p>
          <a:p>
            <a:pPr lvl="1"/>
            <a:r>
              <a:rPr lang="en-US" dirty="0"/>
              <a:t>Show growth in size of cities</a:t>
            </a:r>
          </a:p>
          <a:p>
            <a:pPr lvl="1"/>
            <a:r>
              <a:rPr lang="en-US" dirty="0"/>
              <a:t>Also sites of growth for US population overall</a:t>
            </a:r>
          </a:p>
        </p:txBody>
      </p:sp>
      <p:sp>
        <p:nvSpPr>
          <p:cNvPr id="9" name="Text Placeholder 8"/>
          <p:cNvSpPr>
            <a:spLocks noGrp="1"/>
          </p:cNvSpPr>
          <p:nvPr>
            <p:ph type="body" sz="quarter" idx="13"/>
          </p:nvPr>
        </p:nvSpPr>
        <p:spPr>
          <a:xfrm>
            <a:off x="5165341" y="5445133"/>
            <a:ext cx="7074090" cy="779106"/>
          </a:xfrm>
          <a:noFill/>
        </p:spPr>
        <p:txBody>
          <a:bodyPr/>
          <a:lstStyle/>
          <a:p>
            <a:pPr algn="ctr"/>
            <a:r>
              <a:rPr lang="en-US" dirty="0"/>
              <a:t>Charlotte’s MSA is 34th largest and 4th fastest growing in the nation.</a:t>
            </a:r>
          </a:p>
        </p:txBody>
      </p:sp>
      <p:pic>
        <p:nvPicPr>
          <p:cNvPr id="1026" name="Picture 2" descr="L:\Higher Education Editorial\Kaveney\Short, Human Geography, 2e\Supplements\Figure JPEGs\Chapter 16\Box 16.1 Fig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108" y="0"/>
            <a:ext cx="5579324" cy="549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3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The Metropolitan United States</a:t>
            </a:r>
          </a:p>
        </p:txBody>
      </p:sp>
      <p:sp>
        <p:nvSpPr>
          <p:cNvPr id="7" name="Content Placeholder 6"/>
          <p:cNvSpPr>
            <a:spLocks noGrp="1"/>
          </p:cNvSpPr>
          <p:nvPr>
            <p:ph sz="quarter" idx="11"/>
          </p:nvPr>
        </p:nvSpPr>
        <p:spPr>
          <a:noFill/>
        </p:spPr>
        <p:txBody>
          <a:bodyPr>
            <a:normAutofit/>
          </a:bodyPr>
          <a:lstStyle/>
          <a:p>
            <a:r>
              <a:rPr lang="en-US" dirty="0"/>
              <a:t>Geography of MSA boundaries differ from political boundaries</a:t>
            </a:r>
          </a:p>
          <a:p>
            <a:pPr lvl="1"/>
            <a:r>
              <a:rPr lang="en-US" dirty="0"/>
              <a:t>Realities of population and economic links</a:t>
            </a:r>
          </a:p>
          <a:p>
            <a:r>
              <a:rPr lang="en-US" b="1" dirty="0"/>
              <a:t>Micropolitan statistical areas</a:t>
            </a:r>
          </a:p>
          <a:p>
            <a:pPr lvl="1"/>
            <a:r>
              <a:rPr lang="en-US" dirty="0"/>
              <a:t>Urban cores between 10- to 50,000 people</a:t>
            </a:r>
          </a:p>
        </p:txBody>
      </p:sp>
      <p:sp>
        <p:nvSpPr>
          <p:cNvPr id="9" name="Text Placeholder 8"/>
          <p:cNvSpPr>
            <a:spLocks noGrp="1"/>
          </p:cNvSpPr>
          <p:nvPr>
            <p:ph type="body" sz="quarter" idx="13"/>
          </p:nvPr>
        </p:nvSpPr>
        <p:spPr>
          <a:xfrm>
            <a:off x="7181627" y="5498063"/>
            <a:ext cx="5010373" cy="891073"/>
          </a:xfrm>
          <a:noFill/>
        </p:spPr>
        <p:txBody>
          <a:bodyPr/>
          <a:lstStyle/>
          <a:p>
            <a:r>
              <a:rPr lang="en-US" dirty="0"/>
              <a:t>The state of New Jersey includes seven different MSAs.</a:t>
            </a:r>
          </a:p>
        </p:txBody>
      </p:sp>
      <p:pic>
        <p:nvPicPr>
          <p:cNvPr id="2050" name="Picture 2" descr="L:\Higher Education Editorial\Kaveney\Short, Human Geography, 2e\Supplements\Figure JPEGs\Chapter 16\Box 16.1 Figur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621" y="0"/>
            <a:ext cx="3959379" cy="566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5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The Third Urban Revolution</a:t>
            </a:r>
          </a:p>
        </p:txBody>
      </p:sp>
      <p:sp>
        <p:nvSpPr>
          <p:cNvPr id="5" name="Content Placeholder 4"/>
          <p:cNvSpPr>
            <a:spLocks noGrp="1"/>
          </p:cNvSpPr>
          <p:nvPr>
            <p:ph sz="quarter" idx="11"/>
          </p:nvPr>
        </p:nvSpPr>
        <p:spPr>
          <a:xfrm>
            <a:off x="0" y="1110342"/>
            <a:ext cx="5774093" cy="5029200"/>
          </a:xfrm>
        </p:spPr>
        <p:txBody>
          <a:bodyPr>
            <a:normAutofit/>
          </a:bodyPr>
          <a:lstStyle/>
          <a:p>
            <a:r>
              <a:rPr lang="en-US" b="1" dirty="0"/>
              <a:t>Urban sprawl</a:t>
            </a:r>
          </a:p>
          <a:p>
            <a:pPr lvl="1"/>
            <a:r>
              <a:rPr lang="en-US" dirty="0"/>
              <a:t>Suburbanization of jobs and residences</a:t>
            </a:r>
          </a:p>
          <a:p>
            <a:pPr lvl="1"/>
            <a:r>
              <a:rPr lang="en-US" dirty="0"/>
              <a:t>Polycentric cities</a:t>
            </a:r>
          </a:p>
          <a:p>
            <a:pPr lvl="1"/>
            <a:r>
              <a:rPr lang="en-US" dirty="0"/>
              <a:t>Negative environmental impacts with reliance on private auto transport</a:t>
            </a:r>
          </a:p>
          <a:p>
            <a:pPr lvl="1"/>
            <a:r>
              <a:rPr lang="en-US" dirty="0"/>
              <a:t>Long-term sustainability of sprawl only possible with cheap fuel and lack of environmental concern</a:t>
            </a:r>
          </a:p>
        </p:txBody>
      </p:sp>
      <p:sp>
        <p:nvSpPr>
          <p:cNvPr id="7" name="Text Placeholder 6"/>
          <p:cNvSpPr>
            <a:spLocks noGrp="1"/>
          </p:cNvSpPr>
          <p:nvPr>
            <p:ph type="body" sz="quarter" idx="13"/>
          </p:nvPr>
        </p:nvSpPr>
        <p:spPr>
          <a:xfrm>
            <a:off x="5797420" y="5281684"/>
            <a:ext cx="6394580" cy="969826"/>
          </a:xfrm>
        </p:spPr>
        <p:txBody>
          <a:bodyPr/>
          <a:lstStyle/>
          <a:p>
            <a:pPr algn="ctr"/>
            <a:r>
              <a:rPr lang="en-US" dirty="0"/>
              <a:t>Outside Baltimore, Maryland, sprawl creates land cover change and hybrid rural-nonfarm landscape.</a:t>
            </a:r>
          </a:p>
        </p:txBody>
      </p:sp>
      <p:pic>
        <p:nvPicPr>
          <p:cNvPr id="7170" name="Picture 2" descr="L:\Higher Education Editorial\Kaveney\Short, Human Geography, 2e\Supplements\Figure JPEGs\Chapter 16\Figure 1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033" y="-1"/>
            <a:ext cx="3526515" cy="529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5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469944"/>
            <a:ext cx="6199727" cy="5851593"/>
          </a:xfrm>
          <a:noFill/>
        </p:spPr>
        <p:txBody>
          <a:bodyPr>
            <a:normAutofit/>
          </a:bodyPr>
          <a:lstStyle/>
          <a:p>
            <a:r>
              <a:rPr lang="en-US" b="1" dirty="0"/>
              <a:t>Megalopolis</a:t>
            </a:r>
            <a:endParaRPr lang="en-US" dirty="0"/>
          </a:p>
          <a:p>
            <a:pPr lvl="1"/>
            <a:r>
              <a:rPr lang="en-US" dirty="0"/>
              <a:t>Region spanning 600 miles along northern Atlantic coast</a:t>
            </a:r>
          </a:p>
          <a:p>
            <a:pPr lvl="1"/>
            <a:r>
              <a:rPr lang="en-US" dirty="0"/>
              <a:t>Contains just over 14 percent of entire US</a:t>
            </a:r>
          </a:p>
          <a:p>
            <a:pPr lvl="1"/>
            <a:r>
              <a:rPr lang="en-US" dirty="0" smtClean="0"/>
              <a:t>Overwhelmingly </a:t>
            </a:r>
            <a:r>
              <a:rPr lang="en-US" dirty="0"/>
              <a:t>suburban and place of increasing diversity</a:t>
            </a:r>
          </a:p>
          <a:p>
            <a:pPr lvl="1"/>
            <a:r>
              <a:rPr lang="en-US" dirty="0"/>
              <a:t>Destination for overseas </a:t>
            </a:r>
            <a:r>
              <a:rPr lang="en-US" dirty="0" smtClean="0"/>
              <a:t>immigrants</a:t>
            </a:r>
          </a:p>
          <a:p>
            <a:r>
              <a:rPr lang="en-US" dirty="0" smtClean="0"/>
              <a:t>Developing in other parts of the USA, Japan, and elsewhere.</a:t>
            </a:r>
            <a:endParaRPr lang="en-US" dirty="0"/>
          </a:p>
        </p:txBody>
      </p:sp>
      <p:sp>
        <p:nvSpPr>
          <p:cNvPr id="9" name="Text Placeholder 8"/>
          <p:cNvSpPr>
            <a:spLocks noGrp="1"/>
          </p:cNvSpPr>
          <p:nvPr>
            <p:ph type="body" sz="quarter" idx="13"/>
          </p:nvPr>
        </p:nvSpPr>
        <p:spPr>
          <a:xfrm>
            <a:off x="6640388" y="6340151"/>
            <a:ext cx="4209101" cy="517849"/>
          </a:xfrm>
          <a:noFill/>
        </p:spPr>
        <p:txBody>
          <a:bodyPr/>
          <a:lstStyle/>
          <a:p>
            <a:pPr algn="ctr"/>
            <a:r>
              <a:rPr lang="en-US" dirty="0">
                <a:solidFill>
                  <a:schemeClr val="bg1"/>
                </a:solidFill>
              </a:rPr>
              <a:t>Megalopolis, United States.</a:t>
            </a:r>
          </a:p>
        </p:txBody>
      </p:sp>
      <p:pic>
        <p:nvPicPr>
          <p:cNvPr id="3074" name="Picture 2" descr="L:\Higher Education Editorial\Kaveney\Short, Human Geography, 2e\Supplements\Figure JPEGs\Chapter 16\Box 16.2 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039" y="0"/>
            <a:ext cx="5722961" cy="632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2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1"/>
          </p:nvPr>
        </p:nvPicPr>
        <p:blipFill rotWithShape="1">
          <a:blip r:embed="rId2"/>
          <a:srcRect l="1816"/>
          <a:stretch/>
        </p:blipFill>
        <p:spPr>
          <a:xfrm>
            <a:off x="0" y="0"/>
            <a:ext cx="9269579" cy="6858000"/>
          </a:xfrm>
          <a:prstGeom prst="rect">
            <a:avLst/>
          </a:prstGeom>
        </p:spPr>
      </p:pic>
      <p:sp>
        <p:nvSpPr>
          <p:cNvPr id="6" name="Title 5"/>
          <p:cNvSpPr>
            <a:spLocks noGrp="1"/>
          </p:cNvSpPr>
          <p:nvPr>
            <p:ph type="title"/>
          </p:nvPr>
        </p:nvSpPr>
        <p:spPr>
          <a:xfrm>
            <a:off x="9269579" y="365126"/>
            <a:ext cx="2922421" cy="2720974"/>
          </a:xfrm>
        </p:spPr>
        <p:txBody>
          <a:bodyPr/>
          <a:lstStyle/>
          <a:p>
            <a:r>
              <a:rPr lang="en-US" dirty="0" smtClean="0"/>
              <a:t>Some new possibilities</a:t>
            </a:r>
            <a:endParaRPr lang="en-US" dirty="0"/>
          </a:p>
        </p:txBody>
      </p:sp>
    </p:spTree>
    <p:extLst>
      <p:ext uri="{BB962C8B-B14F-4D97-AF65-F5344CB8AC3E}">
        <p14:creationId xmlns:p14="http://schemas.microsoft.com/office/powerpoint/2010/main" val="184958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The Third Urban Revolution</a:t>
            </a:r>
          </a:p>
        </p:txBody>
      </p:sp>
      <p:sp>
        <p:nvSpPr>
          <p:cNvPr id="5" name="Content Placeholder 4"/>
          <p:cNvSpPr>
            <a:spLocks noGrp="1"/>
          </p:cNvSpPr>
          <p:nvPr>
            <p:ph sz="quarter" idx="11"/>
          </p:nvPr>
        </p:nvSpPr>
        <p:spPr>
          <a:xfrm>
            <a:off x="36403" y="1320072"/>
            <a:ext cx="6418987" cy="5029200"/>
          </a:xfrm>
        </p:spPr>
        <p:txBody>
          <a:bodyPr>
            <a:normAutofit lnSpcReduction="10000"/>
          </a:bodyPr>
          <a:lstStyle/>
          <a:p>
            <a:r>
              <a:rPr lang="en-US" b="1" dirty="0"/>
              <a:t>Slums</a:t>
            </a:r>
            <a:r>
              <a:rPr lang="en-US" dirty="0"/>
              <a:t> of </a:t>
            </a:r>
            <a:r>
              <a:rPr lang="en-US" spc="-50" dirty="0"/>
              <a:t>unplanned, illegal, informal housing</a:t>
            </a:r>
          </a:p>
          <a:p>
            <a:pPr lvl="1"/>
            <a:r>
              <a:rPr lang="en-US" spc="-50" dirty="0"/>
              <a:t>Markets or authorities fail to provide accessible housing</a:t>
            </a:r>
          </a:p>
          <a:p>
            <a:pPr lvl="1"/>
            <a:r>
              <a:rPr lang="en-US" spc="-50" dirty="0"/>
              <a:t>Poor living conditions</a:t>
            </a:r>
          </a:p>
          <a:p>
            <a:pPr lvl="1"/>
            <a:r>
              <a:rPr lang="en-US" spc="-50" dirty="0"/>
              <a:t>Vulnerable residential status</a:t>
            </a:r>
          </a:p>
          <a:p>
            <a:pPr lvl="1"/>
            <a:r>
              <a:rPr lang="en-US" dirty="0"/>
              <a:t>Some upgrade into fully formed </a:t>
            </a:r>
            <a:r>
              <a:rPr lang="en-US" spc="-50" dirty="0"/>
              <a:t>city neighborhood</a:t>
            </a:r>
          </a:p>
          <a:p>
            <a:r>
              <a:rPr lang="en-US" dirty="0"/>
              <a:t>Different types of slums </a:t>
            </a:r>
          </a:p>
          <a:p>
            <a:pPr lvl="1"/>
            <a:r>
              <a:rPr lang="en-US" dirty="0"/>
              <a:t>From </a:t>
            </a:r>
            <a:r>
              <a:rPr lang="en-US" b="1" dirty="0"/>
              <a:t>slums of hope </a:t>
            </a:r>
            <a:r>
              <a:rPr lang="en-US" dirty="0"/>
              <a:t>to </a:t>
            </a:r>
            <a:r>
              <a:rPr lang="en-US" b="1" dirty="0"/>
              <a:t>slums of despair</a:t>
            </a:r>
          </a:p>
        </p:txBody>
      </p:sp>
      <p:sp>
        <p:nvSpPr>
          <p:cNvPr id="7" name="Text Placeholder 6"/>
          <p:cNvSpPr>
            <a:spLocks noGrp="1"/>
          </p:cNvSpPr>
          <p:nvPr>
            <p:ph type="body" sz="quarter" idx="13"/>
          </p:nvPr>
        </p:nvSpPr>
        <p:spPr>
          <a:xfrm>
            <a:off x="6096000" y="5376277"/>
            <a:ext cx="6418997" cy="972995"/>
          </a:xfrm>
        </p:spPr>
        <p:txBody>
          <a:bodyPr/>
          <a:lstStyle/>
          <a:p>
            <a:pPr algn="ctr"/>
            <a:r>
              <a:rPr lang="en-US" dirty="0"/>
              <a:t>Informal housing on a steep slope on the Caribbean island of St. Vincent.</a:t>
            </a:r>
          </a:p>
        </p:txBody>
      </p:sp>
      <p:pic>
        <p:nvPicPr>
          <p:cNvPr id="8194" name="Picture 2" descr="L:\Higher Education Editorial\Kaveney\Short, Human Geography, 2e\Supplements\Figure JPEGs\Chapter 16\Figure 1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359" y="-45869"/>
            <a:ext cx="3679190" cy="548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7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267153"/>
            <a:ext cx="8686800" cy="777875"/>
          </a:xfrm>
        </p:spPr>
        <p:txBody>
          <a:bodyPr/>
          <a:lstStyle/>
          <a:p>
            <a:pPr algn="l"/>
            <a:r>
              <a:rPr lang="en-US" dirty="0"/>
              <a:t>SEOUL</a:t>
            </a:r>
          </a:p>
        </p:txBody>
      </p:sp>
      <p:sp>
        <p:nvSpPr>
          <p:cNvPr id="7" name="Content Placeholder 6"/>
          <p:cNvSpPr>
            <a:spLocks noGrp="1"/>
          </p:cNvSpPr>
          <p:nvPr>
            <p:ph sz="quarter" idx="11"/>
          </p:nvPr>
        </p:nvSpPr>
        <p:spPr>
          <a:xfrm>
            <a:off x="0" y="1045027"/>
            <a:ext cx="5527343" cy="4800600"/>
          </a:xfrm>
          <a:noFill/>
        </p:spPr>
        <p:txBody>
          <a:bodyPr>
            <a:normAutofit fontScale="85000" lnSpcReduction="20000"/>
          </a:bodyPr>
          <a:lstStyle/>
          <a:p>
            <a:r>
              <a:rPr lang="en-US" dirty="0"/>
              <a:t>South Korea’s most important global hub</a:t>
            </a:r>
          </a:p>
          <a:p>
            <a:pPr lvl="1"/>
            <a:r>
              <a:rPr lang="en-US" dirty="0"/>
              <a:t>Enforced export-led economic growth </a:t>
            </a:r>
          </a:p>
          <a:p>
            <a:pPr lvl="1"/>
            <a:r>
              <a:rPr lang="en-US" dirty="0"/>
              <a:t>Rapid urbanization and environmental damage</a:t>
            </a:r>
          </a:p>
          <a:p>
            <a:pPr lvl="1"/>
            <a:r>
              <a:rPr lang="en-US" dirty="0"/>
              <a:t>Authoritarian leaders managed development</a:t>
            </a:r>
          </a:p>
          <a:p>
            <a:r>
              <a:rPr lang="en-US" dirty="0"/>
              <a:t>Dominates Korea’s economy, politics, culture</a:t>
            </a:r>
          </a:p>
          <a:p>
            <a:pPr lvl="1"/>
            <a:r>
              <a:rPr lang="en-US" dirty="0"/>
              <a:t>Moving toward postindustrial economy</a:t>
            </a:r>
          </a:p>
          <a:p>
            <a:pPr lvl="1"/>
            <a:r>
              <a:rPr lang="en-US" dirty="0"/>
              <a:t>Ethnic homogeneity and foreign immigration limits</a:t>
            </a:r>
          </a:p>
        </p:txBody>
      </p:sp>
      <p:sp>
        <p:nvSpPr>
          <p:cNvPr id="9" name="Text Placeholder 8"/>
          <p:cNvSpPr>
            <a:spLocks noGrp="1"/>
          </p:cNvSpPr>
          <p:nvPr>
            <p:ph type="body" sz="quarter" idx="13"/>
          </p:nvPr>
        </p:nvSpPr>
        <p:spPr>
          <a:xfrm>
            <a:off x="6096000" y="5451408"/>
            <a:ext cx="6096000" cy="788437"/>
          </a:xfrm>
          <a:noFill/>
        </p:spPr>
        <p:txBody>
          <a:bodyPr/>
          <a:lstStyle/>
          <a:p>
            <a:r>
              <a:rPr lang="en-US" dirty="0"/>
              <a:t>Seoul, an older part of the central city that is rapidly transforming.</a:t>
            </a:r>
          </a:p>
        </p:txBody>
      </p:sp>
      <p:pic>
        <p:nvPicPr>
          <p:cNvPr id="4098" name="Picture 2" descr="L:\Higher Education Editorial\Kaveney\Short, Human Geography, 2e\Supplements\Figure JPEGs\Chapter 16\Box 16.3 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214" y="0"/>
            <a:ext cx="4401367" cy="54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8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SHANGHAI</a:t>
            </a:r>
          </a:p>
        </p:txBody>
      </p:sp>
      <p:sp>
        <p:nvSpPr>
          <p:cNvPr id="7" name="Content Placeholder 6"/>
          <p:cNvSpPr>
            <a:spLocks noGrp="1"/>
          </p:cNvSpPr>
          <p:nvPr>
            <p:ph sz="quarter" idx="11"/>
          </p:nvPr>
        </p:nvSpPr>
        <p:spPr>
          <a:xfrm>
            <a:off x="-9711" y="965579"/>
            <a:ext cx="5305042" cy="5476164"/>
          </a:xfrm>
          <a:noFill/>
        </p:spPr>
        <p:txBody>
          <a:bodyPr>
            <a:normAutofit lnSpcReduction="10000"/>
          </a:bodyPr>
          <a:lstStyle/>
          <a:p>
            <a:r>
              <a:rPr lang="en-US" dirty="0"/>
              <a:t>Long history as an “open” city</a:t>
            </a:r>
          </a:p>
          <a:p>
            <a:pPr lvl="1"/>
            <a:r>
              <a:rPr lang="en-US" dirty="0"/>
              <a:t>Colonial port to industrial center</a:t>
            </a:r>
          </a:p>
          <a:p>
            <a:pPr lvl="1"/>
            <a:r>
              <a:rPr lang="en-US" dirty="0"/>
              <a:t>Targeted under Communist regime for its foreign influences</a:t>
            </a:r>
          </a:p>
          <a:p>
            <a:pPr lvl="1"/>
            <a:r>
              <a:rPr lang="en-US" dirty="0" err="1"/>
              <a:t>Reglobalization</a:t>
            </a:r>
            <a:r>
              <a:rPr lang="en-US" dirty="0"/>
              <a:t> as a post-Communist “open” city</a:t>
            </a:r>
          </a:p>
          <a:p>
            <a:r>
              <a:rPr lang="en-US" dirty="0" smtClean="0"/>
              <a:t>Today has </a:t>
            </a:r>
            <a:r>
              <a:rPr lang="en-US" dirty="0"/>
              <a:t>infrastructure upgrades and new spaces of consumption</a:t>
            </a:r>
          </a:p>
        </p:txBody>
      </p:sp>
      <p:sp>
        <p:nvSpPr>
          <p:cNvPr id="9" name="Text Placeholder 8"/>
          <p:cNvSpPr>
            <a:spLocks noGrp="1"/>
          </p:cNvSpPr>
          <p:nvPr>
            <p:ph type="body" sz="quarter" idx="13"/>
          </p:nvPr>
        </p:nvSpPr>
        <p:spPr>
          <a:xfrm>
            <a:off x="6324600" y="5466138"/>
            <a:ext cx="5562600" cy="816428"/>
          </a:xfrm>
          <a:noFill/>
        </p:spPr>
        <p:txBody>
          <a:bodyPr/>
          <a:lstStyle/>
          <a:p>
            <a:r>
              <a:rPr lang="en-US" dirty="0"/>
              <a:t>Shanghai. A new skyscraper in the Pudong neighborhood.</a:t>
            </a:r>
          </a:p>
        </p:txBody>
      </p:sp>
      <p:pic>
        <p:nvPicPr>
          <p:cNvPr id="5122" name="Picture 2" descr="L:\Higher Education Editorial\Kaveney\Short, Human Geography, 2e\Supplements\Figure JPEGs\Chapter 16\Box 16.4 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058" y="0"/>
            <a:ext cx="4344766" cy="551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7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pPr lvl="0"/>
            <a:r>
              <a:rPr lang="en-US" dirty="0"/>
              <a:t>Outline the agricultural context that brought about the First Urban </a:t>
            </a:r>
            <a:r>
              <a:rPr lang="en-US" dirty="0" smtClean="0"/>
              <a:t>Revolution.</a:t>
            </a:r>
            <a:endParaRPr lang="en-US" dirty="0"/>
          </a:p>
          <a:p>
            <a:pPr lvl="0"/>
            <a:r>
              <a:rPr lang="en-US" dirty="0"/>
              <a:t>Describe the preindustrial city.</a:t>
            </a:r>
          </a:p>
          <a:p>
            <a:pPr lvl="0"/>
            <a:r>
              <a:rPr lang="en-US" dirty="0"/>
              <a:t>Relate major technological and economic changes that initiated the Second Urban Revolution with its new types of cities.</a:t>
            </a:r>
          </a:p>
          <a:p>
            <a:pPr lvl="0"/>
            <a:r>
              <a:rPr lang="en-US" dirty="0"/>
              <a:t>Consider causes and consequences of today’s Third Urban Revolution and the great diversity of cities around the world.</a:t>
            </a:r>
          </a:p>
          <a:p>
            <a:r>
              <a:rPr lang="en-US" dirty="0"/>
              <a:t>Describe the occurrence of slums in developing world cities.</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85000" lnSpcReduction="10000"/>
          </a:bodyPr>
          <a:lstStyle/>
          <a:p>
            <a:r>
              <a:rPr lang="en-US" dirty="0"/>
              <a:t>Although people have lived in rural areas for most of history, we can identify three distinct urban revolutions.</a:t>
            </a:r>
          </a:p>
          <a:p>
            <a:pPr lvl="0"/>
            <a:r>
              <a:rPr lang="en-US" dirty="0"/>
              <a:t>The First Urban Revolution occurred between 11,000 and 5,000 years ago and was marked by the development of the world’s first cities alongside settled agriculture, domesticated animals, and complex irrigation systems.</a:t>
            </a:r>
          </a:p>
          <a:p>
            <a:pPr lvl="0"/>
            <a:r>
              <a:rPr lang="en-US" dirty="0"/>
              <a:t>As cities began to develop, so did the need for advanced agricultural practices to supply larger groups of stationary </a:t>
            </a:r>
            <a:r>
              <a:rPr lang="en-US" dirty="0" smtClean="0"/>
              <a:t>people.</a:t>
            </a:r>
            <a:endParaRPr lang="en-US" dirty="0"/>
          </a:p>
          <a:p>
            <a:pPr lvl="0"/>
            <a:r>
              <a:rPr lang="en-US" dirty="0"/>
              <a:t>The urban-agricultural revolution actually marked a loss of freedom, greater work discipline, and more time devoted to the drudgery of work and the compulsion of social order.</a:t>
            </a:r>
          </a:p>
          <a:p>
            <a:pPr lvl="0"/>
            <a:r>
              <a:rPr lang="en-US" dirty="0"/>
              <a:t>The distinct pattern of the first cities was marked by a legitimization of social order by locating elites in the center, with poor at the periphery.</a:t>
            </a:r>
            <a:endParaRPr lang="en-US" dirty="0">
              <a:effectLst/>
            </a:endParaRPr>
          </a:p>
        </p:txBody>
      </p:sp>
    </p:spTree>
    <p:extLst>
      <p:ext uri="{BB962C8B-B14F-4D97-AF65-F5344CB8AC3E}">
        <p14:creationId xmlns:p14="http://schemas.microsoft.com/office/powerpoint/2010/main" val="277678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85000" lnSpcReduction="10000"/>
          </a:bodyPr>
          <a:lstStyle/>
          <a:p>
            <a:pPr lvl="0"/>
            <a:r>
              <a:rPr lang="en-US" dirty="0"/>
              <a:t>The Second Urban Revolution began in the late eighteenth century with the creation of the industrial city.</a:t>
            </a:r>
          </a:p>
          <a:p>
            <a:pPr lvl="0"/>
            <a:r>
              <a:rPr lang="en-US" dirty="0"/>
              <a:t>While the first merchant cities developed during the First Urban Revolution, industrial cities dominated the Second Urban Revolution, leading to early capitalism, factory life, class struggle, and unprecedented levels of urbanization.</a:t>
            </a:r>
          </a:p>
          <a:p>
            <a:pPr lvl="0"/>
            <a:r>
              <a:rPr lang="en-US" dirty="0"/>
              <a:t>The Third Urban Revolution of today is marked by five distinct characteristics: rapid urbanization, increases in the size of individual cities, increased metropolitanization, increased urban sprawl, and the proliferation of slums.</a:t>
            </a:r>
          </a:p>
          <a:p>
            <a:pPr lvl="0"/>
            <a:r>
              <a:rPr lang="en-US" dirty="0"/>
              <a:t>A majority of the world’s population is now urban—expected to include two out of every three people by 2050—and in many countries this new urban majority appeared in less than a generation.</a:t>
            </a:r>
          </a:p>
        </p:txBody>
      </p:sp>
    </p:spTree>
    <p:extLst>
      <p:ext uri="{BB962C8B-B14F-4D97-AF65-F5344CB8AC3E}">
        <p14:creationId xmlns:p14="http://schemas.microsoft.com/office/powerpoint/2010/main" val="239552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a:xfrm>
            <a:off x="0" y="1143000"/>
            <a:ext cx="12023678" cy="5029200"/>
          </a:xfrm>
        </p:spPr>
        <p:txBody>
          <a:bodyPr>
            <a:normAutofit lnSpcReduction="10000"/>
          </a:bodyPr>
          <a:lstStyle/>
          <a:p>
            <a:pPr lvl="0"/>
            <a:r>
              <a:rPr lang="en-US" sz="2400" dirty="0"/>
              <a:t>World’s cities have substantially grown in size during the Third Revolution, with several hundred exceeding populations of one million, more than thirty exceeding 5 million, and the inception of cities with populations greater than 10 million, a new phenomenon known as a megacity.</a:t>
            </a:r>
          </a:p>
          <a:p>
            <a:pPr lvl="0"/>
            <a:r>
              <a:rPr lang="en-US" sz="2400" dirty="0"/>
              <a:t>Technological improvements in transportation have allowed for greater metropolitanization, the dispersal of people and activities away from the tight urban cores of preindustrial and industrial cities.</a:t>
            </a:r>
          </a:p>
          <a:p>
            <a:pPr lvl="0"/>
            <a:r>
              <a:rPr lang="en-US" sz="2400" dirty="0"/>
              <a:t>The vast expansions of urban sprawl during the Third Revolution are now associated with a number of negative environmental impacts, such as lost agricultural land; increased impermeable surfaces allowing for more pollution runoff; and heavy, pollution-emitting vehicular traffic.</a:t>
            </a:r>
          </a:p>
          <a:p>
            <a:r>
              <a:rPr lang="en-US" sz="2400" dirty="0"/>
              <a:t>The size and number of slums throughout the world have increased due to the inability of formal markets and public authorities to provide enough affordable and accessible housing for low-income populations.</a:t>
            </a:r>
          </a:p>
        </p:txBody>
      </p:sp>
    </p:spTree>
    <p:extLst>
      <p:ext uri="{BB962C8B-B14F-4D97-AF65-F5344CB8AC3E}">
        <p14:creationId xmlns:p14="http://schemas.microsoft.com/office/powerpoint/2010/main" val="225435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1779" y="245953"/>
            <a:ext cx="11582400" cy="777875"/>
          </a:xfrm>
        </p:spPr>
        <p:txBody>
          <a:bodyPr/>
          <a:lstStyle/>
          <a:p>
            <a:r>
              <a:rPr lang="en-US" dirty="0"/>
              <a:t>The First Urban Revolution</a:t>
            </a:r>
          </a:p>
        </p:txBody>
      </p:sp>
      <p:sp>
        <p:nvSpPr>
          <p:cNvPr id="5" name="Content Placeholder 4"/>
          <p:cNvSpPr>
            <a:spLocks noGrp="1"/>
          </p:cNvSpPr>
          <p:nvPr>
            <p:ph sz="quarter" idx="11"/>
          </p:nvPr>
        </p:nvSpPr>
        <p:spPr>
          <a:xfrm>
            <a:off x="104633" y="1143001"/>
            <a:ext cx="4343400" cy="5029200"/>
          </a:xfrm>
        </p:spPr>
        <p:txBody>
          <a:bodyPr>
            <a:normAutofit fontScale="92500"/>
          </a:bodyPr>
          <a:lstStyle/>
          <a:p>
            <a:r>
              <a:rPr lang="en-US" b="1" dirty="0"/>
              <a:t>First Urban Revolution</a:t>
            </a:r>
          </a:p>
          <a:p>
            <a:pPr lvl="1"/>
            <a:r>
              <a:rPr lang="en-US" dirty="0" smtClean="0"/>
              <a:t>11,000-5,000 </a:t>
            </a:r>
            <a:r>
              <a:rPr lang="en-US" dirty="0"/>
              <a:t>years ago first cities emerged</a:t>
            </a:r>
          </a:p>
          <a:p>
            <a:pPr lvl="1"/>
            <a:r>
              <a:rPr lang="en-US" dirty="0"/>
              <a:t>Permanent settlements created agriculture</a:t>
            </a:r>
          </a:p>
          <a:p>
            <a:r>
              <a:rPr lang="en-US" dirty="0"/>
              <a:t>Progress or regress?</a:t>
            </a:r>
          </a:p>
          <a:p>
            <a:pPr lvl="1"/>
            <a:r>
              <a:rPr lang="en-US" dirty="0"/>
              <a:t>Pre-agricultural, hunter-gatherers had more free time</a:t>
            </a:r>
          </a:p>
          <a:p>
            <a:pPr lvl="1"/>
            <a:r>
              <a:rPr lang="en-US" dirty="0"/>
              <a:t>Shift to settled agriculture involved more work</a:t>
            </a:r>
          </a:p>
          <a:p>
            <a:pPr lvl="1"/>
            <a:endParaRPr lang="en-US" dirty="0"/>
          </a:p>
        </p:txBody>
      </p:sp>
      <p:sp>
        <p:nvSpPr>
          <p:cNvPr id="7" name="Text Placeholder 6"/>
          <p:cNvSpPr>
            <a:spLocks noGrp="1"/>
          </p:cNvSpPr>
          <p:nvPr>
            <p:ph type="body" sz="quarter" idx="13"/>
          </p:nvPr>
        </p:nvSpPr>
        <p:spPr>
          <a:xfrm>
            <a:off x="4872251" y="5309213"/>
            <a:ext cx="7319749" cy="1371600"/>
          </a:xfrm>
        </p:spPr>
        <p:txBody>
          <a:bodyPr/>
          <a:lstStyle/>
          <a:p>
            <a:pPr algn="ctr"/>
            <a:r>
              <a:rPr lang="en-US" dirty="0"/>
              <a:t>Mayan city of Tolum, </a:t>
            </a:r>
            <a:r>
              <a:rPr lang="en-US" dirty="0" smtClean="0"/>
              <a:t>now in </a:t>
            </a:r>
            <a:r>
              <a:rPr lang="en-US" dirty="0"/>
              <a:t>Mexico, was a typical preindustrial city with a prominent central religious site.</a:t>
            </a:r>
          </a:p>
        </p:txBody>
      </p:sp>
      <p:pic>
        <p:nvPicPr>
          <p:cNvPr id="2050" name="Picture 2" descr="L:\Higher Education Editorial\Kaveney\Short, Human Geography, 2e\Supplements\Figure JPEGs\Chapter 16\Figure 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251" y="860748"/>
            <a:ext cx="6701050" cy="444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6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First Urban Revolution</a:t>
            </a:r>
          </a:p>
        </p:txBody>
      </p:sp>
      <p:sp>
        <p:nvSpPr>
          <p:cNvPr id="5" name="Content Placeholder 4"/>
          <p:cNvSpPr>
            <a:spLocks noGrp="1"/>
          </p:cNvSpPr>
          <p:nvPr>
            <p:ph sz="quarter" idx="11"/>
          </p:nvPr>
        </p:nvSpPr>
        <p:spPr>
          <a:xfrm>
            <a:off x="144534" y="951931"/>
            <a:ext cx="4343400" cy="5029200"/>
          </a:xfrm>
        </p:spPr>
        <p:txBody>
          <a:bodyPr>
            <a:normAutofit fontScale="92500" lnSpcReduction="10000"/>
          </a:bodyPr>
          <a:lstStyle/>
          <a:p>
            <a:r>
              <a:rPr lang="en-US" dirty="0"/>
              <a:t>Impacts with shift to settled agriculture</a:t>
            </a:r>
          </a:p>
          <a:p>
            <a:pPr lvl="1"/>
            <a:r>
              <a:rPr lang="en-US" dirty="0"/>
              <a:t>Declining living standards</a:t>
            </a:r>
          </a:p>
          <a:p>
            <a:pPr lvl="1"/>
            <a:r>
              <a:rPr lang="en-US" dirty="0"/>
              <a:t>More farming to keep up with population</a:t>
            </a:r>
          </a:p>
          <a:p>
            <a:pPr lvl="1"/>
            <a:r>
              <a:rPr lang="en-US" dirty="0"/>
              <a:t>Constant growth of early empires</a:t>
            </a:r>
          </a:p>
          <a:p>
            <a:pPr lvl="1"/>
            <a:r>
              <a:rPr lang="en-US" dirty="0"/>
              <a:t>Imposed social orders</a:t>
            </a:r>
          </a:p>
          <a:p>
            <a:r>
              <a:rPr lang="en-US" b="1" dirty="0"/>
              <a:t>Preindustrial city</a:t>
            </a:r>
            <a:endParaRPr lang="en-US" dirty="0"/>
          </a:p>
          <a:p>
            <a:pPr lvl="1"/>
            <a:r>
              <a:rPr lang="en-US" dirty="0"/>
              <a:t>Spatial layout and social hierarchy</a:t>
            </a:r>
          </a:p>
          <a:p>
            <a:pPr lvl="1"/>
            <a:endParaRPr lang="en-US" dirty="0"/>
          </a:p>
        </p:txBody>
      </p:sp>
      <p:sp>
        <p:nvSpPr>
          <p:cNvPr id="7" name="Text Placeholder 6"/>
          <p:cNvSpPr>
            <a:spLocks noGrp="1"/>
          </p:cNvSpPr>
          <p:nvPr>
            <p:ph type="body" sz="quarter" idx="13"/>
          </p:nvPr>
        </p:nvSpPr>
        <p:spPr>
          <a:xfrm>
            <a:off x="6573150" y="5048027"/>
            <a:ext cx="4343400" cy="564502"/>
          </a:xfrm>
        </p:spPr>
        <p:txBody>
          <a:bodyPr/>
          <a:lstStyle/>
          <a:p>
            <a:pPr algn="ctr"/>
            <a:r>
              <a:rPr lang="en-US" dirty="0"/>
              <a:t>Model of the preindustrial city.</a:t>
            </a:r>
          </a:p>
        </p:txBody>
      </p:sp>
      <p:pic>
        <p:nvPicPr>
          <p:cNvPr id="3074" name="Picture 2" descr="L:\Higher Education Editorial\Kaveney\Short, Human Geography, 2e\Supplements\Figure JPEGs\Chapter 16\Figure 1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637" y="1722574"/>
            <a:ext cx="7625545" cy="302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03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3791" y="219164"/>
            <a:ext cx="11582400" cy="777875"/>
          </a:xfrm>
        </p:spPr>
        <p:txBody>
          <a:bodyPr/>
          <a:lstStyle/>
          <a:p>
            <a:r>
              <a:rPr lang="en-US" dirty="0"/>
              <a:t>The First Urban Revolution</a:t>
            </a:r>
          </a:p>
        </p:txBody>
      </p:sp>
      <p:sp>
        <p:nvSpPr>
          <p:cNvPr id="5" name="Content Placeholder 4"/>
          <p:cNvSpPr>
            <a:spLocks noGrp="1"/>
          </p:cNvSpPr>
          <p:nvPr>
            <p:ph sz="quarter" idx="11"/>
          </p:nvPr>
        </p:nvSpPr>
        <p:spPr>
          <a:xfrm>
            <a:off x="-122830" y="1143001"/>
            <a:ext cx="4817660" cy="5029200"/>
          </a:xfrm>
        </p:spPr>
        <p:txBody>
          <a:bodyPr/>
          <a:lstStyle/>
          <a:p>
            <a:r>
              <a:rPr lang="en-US" dirty="0"/>
              <a:t>Urban vulnerability</a:t>
            </a:r>
          </a:p>
          <a:p>
            <a:pPr lvl="1"/>
            <a:r>
              <a:rPr lang="en-US" dirty="0"/>
              <a:t>Early cities and ecological </a:t>
            </a:r>
            <a:r>
              <a:rPr lang="en-US" dirty="0" smtClean="0"/>
              <a:t>collapse</a:t>
            </a:r>
          </a:p>
          <a:p>
            <a:pPr lvl="2"/>
            <a:r>
              <a:rPr lang="en-US" dirty="0" smtClean="0"/>
              <a:t>Salinization of soils in Mesopotamia</a:t>
            </a:r>
            <a:endParaRPr lang="en-US" dirty="0"/>
          </a:p>
          <a:p>
            <a:pPr lvl="1"/>
            <a:r>
              <a:rPr lang="en-US" dirty="0"/>
              <a:t>Constant demands for food and water</a:t>
            </a:r>
          </a:p>
          <a:p>
            <a:pPr lvl="1"/>
            <a:r>
              <a:rPr lang="en-US" dirty="0"/>
              <a:t>Risks of climate change and ecological disruption</a:t>
            </a:r>
          </a:p>
        </p:txBody>
      </p:sp>
      <p:sp>
        <p:nvSpPr>
          <p:cNvPr id="7" name="Text Placeholder 6"/>
          <p:cNvSpPr>
            <a:spLocks noGrp="1"/>
          </p:cNvSpPr>
          <p:nvPr>
            <p:ph type="body" sz="quarter" idx="13"/>
          </p:nvPr>
        </p:nvSpPr>
        <p:spPr>
          <a:xfrm>
            <a:off x="4694830" y="5315873"/>
            <a:ext cx="7497170" cy="1371600"/>
          </a:xfrm>
        </p:spPr>
        <p:txBody>
          <a:bodyPr/>
          <a:lstStyle/>
          <a:p>
            <a:pPr algn="ctr"/>
            <a:r>
              <a:rPr lang="en-US" dirty="0"/>
              <a:t>Ruins of Carthage in North Africa. Silent testimony to the rise and fall of cities and urban empires.</a:t>
            </a:r>
          </a:p>
        </p:txBody>
      </p:sp>
      <p:pic>
        <p:nvPicPr>
          <p:cNvPr id="4098" name="Picture 2" descr="L:\Higher Education Editorial\Kaveney\Short, Human Geography, 2e\Supplements\Figure JPEGs\Chapter 16\Figure 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662" y="860944"/>
            <a:ext cx="6795469" cy="435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1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8633" y="255943"/>
            <a:ext cx="11582400" cy="777875"/>
          </a:xfrm>
        </p:spPr>
        <p:txBody>
          <a:bodyPr/>
          <a:lstStyle/>
          <a:p>
            <a:r>
              <a:rPr lang="en-US" dirty="0"/>
              <a:t>The First Urban Revolution</a:t>
            </a:r>
          </a:p>
        </p:txBody>
      </p:sp>
      <p:sp>
        <p:nvSpPr>
          <p:cNvPr id="5" name="Content Placeholder 4"/>
          <p:cNvSpPr>
            <a:spLocks noGrp="1"/>
          </p:cNvSpPr>
          <p:nvPr>
            <p:ph sz="quarter" idx="11"/>
          </p:nvPr>
        </p:nvSpPr>
        <p:spPr>
          <a:xfrm>
            <a:off x="143836" y="1033818"/>
            <a:ext cx="4343400" cy="5029200"/>
          </a:xfrm>
        </p:spPr>
        <p:txBody>
          <a:bodyPr>
            <a:normAutofit lnSpcReduction="10000"/>
          </a:bodyPr>
          <a:lstStyle/>
          <a:p>
            <a:r>
              <a:rPr lang="en-US" spc="-50" dirty="0"/>
              <a:t>Cities and Social Change</a:t>
            </a:r>
          </a:p>
          <a:p>
            <a:pPr lvl="1"/>
            <a:r>
              <a:rPr lang="en-US" b="1" dirty="0"/>
              <a:t>Urbanization</a:t>
            </a:r>
            <a:r>
              <a:rPr lang="en-US" dirty="0"/>
              <a:t> as spatial redistribution from rural areas to urban areas, also social reorganization of space</a:t>
            </a:r>
          </a:p>
          <a:p>
            <a:pPr lvl="1"/>
            <a:r>
              <a:rPr lang="en-US" b="1" dirty="0"/>
              <a:t>Merchant city,</a:t>
            </a:r>
            <a:r>
              <a:rPr lang="en-US" dirty="0"/>
              <a:t> growth of trade and emergence of a merchant class</a:t>
            </a:r>
          </a:p>
          <a:p>
            <a:pPr lvl="1"/>
            <a:r>
              <a:rPr lang="en-US" dirty="0"/>
              <a:t>Creation of public realm and civic society</a:t>
            </a:r>
          </a:p>
        </p:txBody>
      </p:sp>
      <p:sp>
        <p:nvSpPr>
          <p:cNvPr id="7" name="Text Placeholder 6"/>
          <p:cNvSpPr>
            <a:spLocks noGrp="1"/>
          </p:cNvSpPr>
          <p:nvPr>
            <p:ph type="body" sz="quarter" idx="13"/>
          </p:nvPr>
        </p:nvSpPr>
        <p:spPr>
          <a:xfrm>
            <a:off x="4794914" y="5259961"/>
            <a:ext cx="7397086" cy="1371600"/>
          </a:xfrm>
        </p:spPr>
        <p:txBody>
          <a:bodyPr/>
          <a:lstStyle/>
          <a:p>
            <a:pPr algn="ctr"/>
            <a:r>
              <a:rPr lang="en-US" dirty="0"/>
              <a:t>In Europe, early merchant cities </a:t>
            </a:r>
            <a:r>
              <a:rPr lang="en-US" dirty="0" smtClean="0"/>
              <a:t>developed, such as </a:t>
            </a:r>
            <a:r>
              <a:rPr lang="en-US" dirty="0"/>
              <a:t>Venice with its trade links to Ottoman and Chinese Empires.</a:t>
            </a:r>
          </a:p>
        </p:txBody>
      </p:sp>
      <p:pic>
        <p:nvPicPr>
          <p:cNvPr id="5122" name="Picture 2" descr="L:\Higher Education Editorial\Kaveney\Short, Human Geography, 2e\Supplements\Figure JPEGs\Chapter 16\Figure 1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803" y="892966"/>
            <a:ext cx="6601272" cy="436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0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426" y="266886"/>
            <a:ext cx="11582400" cy="777875"/>
          </a:xfrm>
        </p:spPr>
        <p:txBody>
          <a:bodyPr/>
          <a:lstStyle/>
          <a:p>
            <a:r>
              <a:rPr lang="en-US" dirty="0"/>
              <a:t>The Second Urban Revolution</a:t>
            </a:r>
          </a:p>
        </p:txBody>
      </p:sp>
      <p:sp>
        <p:nvSpPr>
          <p:cNvPr id="5" name="Content Placeholder 4"/>
          <p:cNvSpPr>
            <a:spLocks noGrp="1"/>
          </p:cNvSpPr>
          <p:nvPr>
            <p:ph sz="quarter" idx="11"/>
          </p:nvPr>
        </p:nvSpPr>
        <p:spPr>
          <a:xfrm>
            <a:off x="0" y="1143000"/>
            <a:ext cx="6096000" cy="5029200"/>
          </a:xfrm>
        </p:spPr>
        <p:txBody>
          <a:bodyPr>
            <a:normAutofit/>
          </a:bodyPr>
          <a:lstStyle/>
          <a:p>
            <a:r>
              <a:rPr lang="en-US" b="1" dirty="0"/>
              <a:t>Second Urban Revolution</a:t>
            </a:r>
          </a:p>
          <a:p>
            <a:pPr lvl="1"/>
            <a:r>
              <a:rPr lang="en-US" dirty="0"/>
              <a:t>Late 18</a:t>
            </a:r>
            <a:r>
              <a:rPr lang="en-US" baseline="30000" dirty="0"/>
              <a:t>th</a:t>
            </a:r>
            <a:r>
              <a:rPr lang="en-US" dirty="0"/>
              <a:t> century with </a:t>
            </a:r>
            <a:r>
              <a:rPr lang="en-US" b="1" dirty="0"/>
              <a:t>industrial city</a:t>
            </a:r>
            <a:r>
              <a:rPr lang="en-US" dirty="0"/>
              <a:t> </a:t>
            </a:r>
          </a:p>
          <a:p>
            <a:pPr lvl="1"/>
            <a:r>
              <a:rPr lang="en-US" dirty="0"/>
              <a:t>Factory replaced household production</a:t>
            </a:r>
          </a:p>
          <a:p>
            <a:pPr lvl="1"/>
            <a:r>
              <a:rPr lang="en-US" dirty="0"/>
              <a:t>Industry replaced agriculture</a:t>
            </a:r>
          </a:p>
          <a:p>
            <a:pPr lvl="1"/>
            <a:r>
              <a:rPr lang="en-US" dirty="0"/>
              <a:t>Industrialization generated unparalleled levels of urbanization</a:t>
            </a:r>
          </a:p>
        </p:txBody>
      </p:sp>
      <p:sp>
        <p:nvSpPr>
          <p:cNvPr id="7" name="Text Placeholder 6"/>
          <p:cNvSpPr>
            <a:spLocks noGrp="1"/>
          </p:cNvSpPr>
          <p:nvPr>
            <p:ph type="body" sz="quarter" idx="13"/>
          </p:nvPr>
        </p:nvSpPr>
        <p:spPr>
          <a:xfrm>
            <a:off x="6096000" y="5486400"/>
            <a:ext cx="5995916" cy="685801"/>
          </a:xfrm>
        </p:spPr>
        <p:txBody>
          <a:bodyPr/>
          <a:lstStyle/>
          <a:p>
            <a:pPr algn="ctr"/>
            <a:r>
              <a:rPr lang="en-US" dirty="0"/>
              <a:t>Bird’s eye view of Detroit, </a:t>
            </a:r>
            <a:r>
              <a:rPr lang="en-US" spc="-50" dirty="0"/>
              <a:t>Michigan</a:t>
            </a:r>
            <a:r>
              <a:rPr lang="en-US" dirty="0"/>
              <a:t> in 1889</a:t>
            </a:r>
            <a:r>
              <a:rPr lang="en-US" dirty="0" smtClean="0"/>
              <a:t>.</a:t>
            </a:r>
            <a:endParaRPr lang="en-US" dirty="0"/>
          </a:p>
        </p:txBody>
      </p:sp>
      <p:pic>
        <p:nvPicPr>
          <p:cNvPr id="1026" name="Picture 2" descr="https://upload.wikimedia.org/wikipedia/commons/c/c1/Bird%27s_eye_view_of_Detroit%2C_Michigan%2C_1889_-_._Calvert_Lithographing_Co..jpg">
            <a:hlinkClick r:id="rId3"/>
            <a:extLst>
              <a:ext uri="{FF2B5EF4-FFF2-40B4-BE49-F238E27FC236}">
                <a16:creationId xmlns:a16="http://schemas.microsoft.com/office/drawing/2014/main" xmlns="" id="{0974F2C7-D356-4ECA-BED1-8A30297A71CA}"/>
              </a:ext>
            </a:extLst>
          </p:cNvPr>
          <p:cNvPicPr>
            <a:picLocks noGrp="1" noChangeAspect="1" noChangeArrowheads="1"/>
          </p:cNvPicPr>
          <p:nvPr>
            <p:ph sz="quarter" idx="12"/>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495799"/>
            <a:ext cx="6096000" cy="3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24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5803" y="242296"/>
            <a:ext cx="11582400" cy="777875"/>
          </a:xfrm>
        </p:spPr>
        <p:txBody>
          <a:bodyPr/>
          <a:lstStyle/>
          <a:p>
            <a:r>
              <a:rPr lang="en-US" dirty="0"/>
              <a:t>The Second Urban Revolution</a:t>
            </a:r>
          </a:p>
        </p:txBody>
      </p:sp>
      <p:sp>
        <p:nvSpPr>
          <p:cNvPr id="5" name="Content Placeholder 4"/>
          <p:cNvSpPr>
            <a:spLocks noGrp="1"/>
          </p:cNvSpPr>
          <p:nvPr>
            <p:ph sz="quarter" idx="11"/>
          </p:nvPr>
        </p:nvSpPr>
        <p:spPr>
          <a:xfrm>
            <a:off x="-1" y="1143000"/>
            <a:ext cx="5331725" cy="5029200"/>
          </a:xfrm>
        </p:spPr>
        <p:txBody>
          <a:bodyPr>
            <a:normAutofit/>
          </a:bodyPr>
          <a:lstStyle/>
          <a:p>
            <a:r>
              <a:rPr lang="en-US" spc="-50" dirty="0"/>
              <a:t>Cities and Class Struggle</a:t>
            </a:r>
          </a:p>
          <a:p>
            <a:pPr lvl="1"/>
            <a:r>
              <a:rPr lang="en-US" dirty="0"/>
              <a:t>Industrial city as arena for struggle between capital and labor</a:t>
            </a:r>
          </a:p>
          <a:p>
            <a:pPr lvl="1"/>
            <a:r>
              <a:rPr lang="en-US" dirty="0"/>
              <a:t>Social reformers point out appalling conditions, and demand improvements</a:t>
            </a:r>
          </a:p>
          <a:p>
            <a:pPr lvl="1"/>
            <a:r>
              <a:rPr lang="en-US" dirty="0"/>
              <a:t>Some like Karl Marx argued the city would bring social revolution</a:t>
            </a:r>
          </a:p>
          <a:p>
            <a:pPr lvl="1"/>
            <a:endParaRPr lang="en-US" dirty="0"/>
          </a:p>
        </p:txBody>
      </p:sp>
      <p:sp>
        <p:nvSpPr>
          <p:cNvPr id="7" name="Text Placeholder 6"/>
          <p:cNvSpPr>
            <a:spLocks noGrp="1"/>
          </p:cNvSpPr>
          <p:nvPr>
            <p:ph type="body" sz="quarter" idx="13"/>
          </p:nvPr>
        </p:nvSpPr>
        <p:spPr>
          <a:xfrm>
            <a:off x="5199797" y="4735773"/>
            <a:ext cx="6992203" cy="1436427"/>
          </a:xfrm>
        </p:spPr>
        <p:txBody>
          <a:bodyPr/>
          <a:lstStyle/>
          <a:p>
            <a:pPr algn="ctr"/>
            <a:r>
              <a:rPr lang="en-US" dirty="0"/>
              <a:t>The Iron Rolling Mill, ca. 1872. </a:t>
            </a:r>
            <a:br>
              <a:rPr lang="en-US" dirty="0"/>
            </a:br>
            <a:r>
              <a:rPr lang="en-US" sz="2000" dirty="0"/>
              <a:t>“In the steam-filled gloom, flickering lights and bizarre shadows merge to become a demonic drama depicting the struggle between men and machines.”</a:t>
            </a:r>
          </a:p>
        </p:txBody>
      </p:sp>
      <p:pic>
        <p:nvPicPr>
          <p:cNvPr id="2050" name="Picture 2" descr="https://upload.wikimedia.org/wikipedia/commons/4/4a/Adolph_Menzel_-_Eisenwalzwerk_-_Google_Art_Project.jpg">
            <a:hlinkClick r:id="rId3"/>
            <a:extLst>
              <a:ext uri="{FF2B5EF4-FFF2-40B4-BE49-F238E27FC236}">
                <a16:creationId xmlns:a16="http://schemas.microsoft.com/office/drawing/2014/main" xmlns="" id="{51BA9396-D87C-404F-9BC8-2653EB3A020B}"/>
              </a:ext>
            </a:extLst>
          </p:cNvPr>
          <p:cNvPicPr>
            <a:picLocks noGrp="1" noChangeAspect="1" noChangeArrowheads="1"/>
          </p:cNvPicPr>
          <p:nvPr>
            <p:ph sz="quarter" idx="12"/>
          </p:nvPr>
        </p:nvPicPr>
        <p:blipFill>
          <a:blip r:embed="rId4" cstate="print">
            <a:extLst>
              <a:ext uri="{28A0092B-C50C-407E-A947-70E740481C1C}">
                <a14:useLocalDpi xmlns:a14="http://schemas.microsoft.com/office/drawing/2010/main" val="0"/>
              </a:ext>
            </a:extLst>
          </a:blip>
          <a:srcRect/>
          <a:stretch>
            <a:fillRect/>
          </a:stretch>
        </p:blipFill>
        <p:spPr bwMode="auto">
          <a:xfrm>
            <a:off x="5331725" y="861874"/>
            <a:ext cx="6241576" cy="387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1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Third Urban Revolution</a:t>
            </a:r>
          </a:p>
        </p:txBody>
      </p:sp>
      <p:sp>
        <p:nvSpPr>
          <p:cNvPr id="5" name="Content Placeholder 4"/>
          <p:cNvSpPr>
            <a:spLocks noGrp="1"/>
          </p:cNvSpPr>
          <p:nvPr>
            <p:ph sz="quarter" idx="11"/>
          </p:nvPr>
        </p:nvSpPr>
        <p:spPr>
          <a:xfrm>
            <a:off x="191070" y="1143000"/>
            <a:ext cx="11696130" cy="5244152"/>
          </a:xfrm>
        </p:spPr>
        <p:txBody>
          <a:bodyPr>
            <a:normAutofit/>
          </a:bodyPr>
          <a:lstStyle/>
          <a:p>
            <a:r>
              <a:rPr lang="en-US" b="1" spc="-50" dirty="0"/>
              <a:t>Third Urban Revolution</a:t>
            </a:r>
            <a:r>
              <a:rPr lang="en-US" b="1" dirty="0"/>
              <a:t> </a:t>
            </a:r>
            <a:r>
              <a:rPr lang="en-US" spc="-50" dirty="0"/>
              <a:t>truly global trend</a:t>
            </a:r>
          </a:p>
          <a:p>
            <a:pPr lvl="1"/>
            <a:r>
              <a:rPr lang="en-US" dirty="0"/>
              <a:t>With modernity, the city rises</a:t>
            </a:r>
          </a:p>
          <a:p>
            <a:r>
              <a:rPr lang="en-US" dirty="0"/>
              <a:t>Rapid change</a:t>
            </a:r>
          </a:p>
          <a:p>
            <a:pPr lvl="1"/>
            <a:r>
              <a:rPr lang="en-US" dirty="0"/>
              <a:t>Sheer scale and pace of change</a:t>
            </a:r>
          </a:p>
          <a:p>
            <a:pPr lvl="1"/>
            <a:r>
              <a:rPr lang="en-US" dirty="0"/>
              <a:t>New urban majorities</a:t>
            </a:r>
          </a:p>
          <a:p>
            <a:pPr lvl="1"/>
            <a:r>
              <a:rPr lang="en-US" dirty="0"/>
              <a:t>Fastest rates of growth in developing </a:t>
            </a:r>
            <a:r>
              <a:rPr lang="en-US" dirty="0" smtClean="0"/>
              <a:t>regions</a:t>
            </a:r>
            <a:endParaRPr lang="en-US" dirty="0"/>
          </a:p>
          <a:p>
            <a:pPr lvl="1"/>
            <a:r>
              <a:rPr lang="en-US" dirty="0" smtClean="0"/>
              <a:t>Social change</a:t>
            </a:r>
          </a:p>
          <a:p>
            <a:pPr lvl="2"/>
            <a:r>
              <a:rPr lang="en-US" dirty="0" smtClean="0"/>
              <a:t>While a large family on the farm was an asset, in urban areas it becomes a liability, particularly after child-labor laws were enacted.</a:t>
            </a:r>
          </a:p>
          <a:p>
            <a:pPr lvl="2"/>
            <a:r>
              <a:rPr lang="en-US" dirty="0" smtClean="0"/>
              <a:t>The cost of adequately educating children encourages smaller families tool.</a:t>
            </a:r>
            <a:endParaRPr lang="en-US" dirty="0"/>
          </a:p>
        </p:txBody>
      </p:sp>
    </p:spTree>
    <p:extLst>
      <p:ext uri="{BB962C8B-B14F-4D97-AF65-F5344CB8AC3E}">
        <p14:creationId xmlns:p14="http://schemas.microsoft.com/office/powerpoint/2010/main" val="3244913740"/>
      </p:ext>
    </p:extLst>
  </p:cSld>
  <p:clrMapOvr>
    <a:masterClrMapping/>
  </p:clrMapOvr>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5135</TotalTime>
  <Words>1411</Words>
  <Application>Microsoft Office PowerPoint</Application>
  <PresentationFormat>Widescreen</PresentationFormat>
  <Paragraphs>172</Paragraphs>
  <Slides>22</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Short2e</vt:lpstr>
      <vt:lpstr>Chapter 16: The Urban Transformation</vt:lpstr>
      <vt:lpstr>Chapter Learning Objectives</vt:lpstr>
      <vt:lpstr>The First Urban Revolution</vt:lpstr>
      <vt:lpstr>The First Urban Revolution</vt:lpstr>
      <vt:lpstr>The First Urban Revolution</vt:lpstr>
      <vt:lpstr>The First Urban Revolution</vt:lpstr>
      <vt:lpstr>The Second Urban Revolution</vt:lpstr>
      <vt:lpstr>The Second Urban Revolution</vt:lpstr>
      <vt:lpstr>The Third Urban Revolution</vt:lpstr>
      <vt:lpstr>The Third Urban Revolution</vt:lpstr>
      <vt:lpstr>The Third Urban Revolution</vt:lpstr>
      <vt:lpstr>The Metropolitan United States</vt:lpstr>
      <vt:lpstr>The Metropolitan United States</vt:lpstr>
      <vt:lpstr>The Third Urban Revolution</vt:lpstr>
      <vt:lpstr>PowerPoint Presentation</vt:lpstr>
      <vt:lpstr>Some new possibilities</vt:lpstr>
      <vt:lpstr>The Third Urban Revolution</vt:lpstr>
      <vt:lpstr>SEOUL</vt:lpstr>
      <vt:lpstr>SHANGHAI</vt:lpstr>
      <vt:lpstr>Chapter Summary</vt:lpstr>
      <vt:lpstr>Chapter Summary</vt:lpstr>
      <vt:lpstr>Chapter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59</cp:revision>
  <dcterms:created xsi:type="dcterms:W3CDTF">2017-04-19T13:45:11Z</dcterms:created>
  <dcterms:modified xsi:type="dcterms:W3CDTF">2018-07-08T19:03:01Z</dcterms:modified>
</cp:coreProperties>
</file>