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80" r:id="rId4"/>
    <p:sldId id="258" r:id="rId5"/>
    <p:sldId id="270" r:id="rId6"/>
    <p:sldId id="262" r:id="rId7"/>
    <p:sldId id="259" r:id="rId8"/>
    <p:sldId id="268" r:id="rId9"/>
    <p:sldId id="269" r:id="rId10"/>
    <p:sldId id="272" r:id="rId11"/>
    <p:sldId id="271" r:id="rId12"/>
    <p:sldId id="263" r:id="rId13"/>
    <p:sldId id="265" r:id="rId14"/>
    <p:sldId id="279" r:id="rId15"/>
    <p:sldId id="273" r:id="rId16"/>
    <p:sldId id="266" r:id="rId17"/>
    <p:sldId id="267" r:id="rId18"/>
    <p:sldId id="274" r:id="rId19"/>
    <p:sldId id="276" r:id="rId20"/>
    <p:sldId id="264" r:id="rId21"/>
    <p:sldId id="281" r:id="rId22"/>
    <p:sldId id="261"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78" autoAdjust="0"/>
  </p:normalViewPr>
  <p:slideViewPr>
    <p:cSldViewPr snapToGrid="0">
      <p:cViewPr varScale="1">
        <p:scale>
          <a:sx n="67" d="100"/>
          <a:sy n="67" d="100"/>
        </p:scale>
        <p:origin x="96"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BA479-B29F-43EE-8745-214A3AB5B638}" type="datetimeFigureOut">
              <a:rPr lang="en-US" smtClean="0"/>
              <a:t>7/8/2018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B41AA-B928-47FA-BF1E-D0F35BC14271}" type="slidenum">
              <a:rPr lang="en-US" smtClean="0"/>
              <a:t>‹#›</a:t>
            </a:fld>
            <a:endParaRPr lang="en-US"/>
          </a:p>
        </p:txBody>
      </p:sp>
    </p:spTree>
    <p:extLst>
      <p:ext uri="{BB962C8B-B14F-4D97-AF65-F5344CB8AC3E}">
        <p14:creationId xmlns:p14="http://schemas.microsoft.com/office/powerpoint/2010/main" val="103660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14 Opener</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a:t>
            </a:fld>
            <a:endParaRPr lang="en-US"/>
          </a:p>
        </p:txBody>
      </p:sp>
    </p:spTree>
    <p:extLst>
      <p:ext uri="{BB962C8B-B14F-4D97-AF65-F5344CB8AC3E}">
        <p14:creationId xmlns:p14="http://schemas.microsoft.com/office/powerpoint/2010/main" val="2092785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14.2 Figure</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20</a:t>
            </a:fld>
            <a:endParaRPr lang="en-US"/>
          </a:p>
        </p:txBody>
      </p:sp>
    </p:spTree>
    <p:extLst>
      <p:ext uri="{BB962C8B-B14F-4D97-AF65-F5344CB8AC3E}">
        <p14:creationId xmlns:p14="http://schemas.microsoft.com/office/powerpoint/2010/main" val="10817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14.1</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4</a:t>
            </a:fld>
            <a:endParaRPr lang="en-US"/>
          </a:p>
        </p:txBody>
      </p:sp>
    </p:spTree>
    <p:extLst>
      <p:ext uri="{BB962C8B-B14F-4D97-AF65-F5344CB8AC3E}">
        <p14:creationId xmlns:p14="http://schemas.microsoft.com/office/powerpoint/2010/main" val="323139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14.2</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7</a:t>
            </a:fld>
            <a:endParaRPr lang="en-US"/>
          </a:p>
        </p:txBody>
      </p:sp>
    </p:spTree>
    <p:extLst>
      <p:ext uri="{BB962C8B-B14F-4D97-AF65-F5344CB8AC3E}">
        <p14:creationId xmlns:p14="http://schemas.microsoft.com/office/powerpoint/2010/main" val="330281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14.5</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10</a:t>
            </a:fld>
            <a:endParaRPr lang="en-US"/>
          </a:p>
        </p:txBody>
      </p:sp>
    </p:spTree>
    <p:extLst>
      <p:ext uri="{BB962C8B-B14F-4D97-AF65-F5344CB8AC3E}">
        <p14:creationId xmlns:p14="http://schemas.microsoft.com/office/powerpoint/2010/main" val="38986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Figures 14.3, 14.4</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11</a:t>
            </a:fld>
            <a:endParaRPr lang="en-US"/>
          </a:p>
        </p:txBody>
      </p:sp>
    </p:spTree>
    <p:extLst>
      <p:ext uri="{BB962C8B-B14F-4D97-AF65-F5344CB8AC3E}">
        <p14:creationId xmlns:p14="http://schemas.microsoft.com/office/powerpoint/2010/main" val="3221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14.4</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14</a:t>
            </a:fld>
            <a:endParaRPr lang="en-US"/>
          </a:p>
        </p:txBody>
      </p:sp>
    </p:spTree>
    <p:extLst>
      <p:ext uri="{BB962C8B-B14F-4D97-AF65-F5344CB8AC3E}">
        <p14:creationId xmlns:p14="http://schemas.microsoft.com/office/powerpoint/2010/main" val="20169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14.7</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15</a:t>
            </a:fld>
            <a:endParaRPr lang="en-US"/>
          </a:p>
        </p:txBody>
      </p:sp>
    </p:spTree>
    <p:extLst>
      <p:ext uri="{BB962C8B-B14F-4D97-AF65-F5344CB8AC3E}">
        <p14:creationId xmlns:p14="http://schemas.microsoft.com/office/powerpoint/2010/main" val="242727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14.9</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16</a:t>
            </a:fld>
            <a:endParaRPr lang="en-US"/>
          </a:p>
        </p:txBody>
      </p:sp>
    </p:spTree>
    <p:extLst>
      <p:ext uri="{BB962C8B-B14F-4D97-AF65-F5344CB8AC3E}">
        <p14:creationId xmlns:p14="http://schemas.microsoft.com/office/powerpoint/2010/main" val="370963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14.10A and B</a:t>
            </a:r>
            <a:endParaRPr lang="en-US" dirty="0"/>
          </a:p>
        </p:txBody>
      </p:sp>
      <p:sp>
        <p:nvSpPr>
          <p:cNvPr id="4" name="Slide Number Placeholder 3"/>
          <p:cNvSpPr>
            <a:spLocks noGrp="1"/>
          </p:cNvSpPr>
          <p:nvPr>
            <p:ph type="sldNum" sz="quarter" idx="10"/>
          </p:nvPr>
        </p:nvSpPr>
        <p:spPr/>
        <p:txBody>
          <a:bodyPr/>
          <a:lstStyle/>
          <a:p>
            <a:fld id="{82FB41AA-B928-47FA-BF1E-D0F35BC14271}" type="slidenum">
              <a:rPr lang="en-US" smtClean="0"/>
              <a:t>19</a:t>
            </a:fld>
            <a:endParaRPr lang="en-US"/>
          </a:p>
        </p:txBody>
      </p:sp>
    </p:spTree>
    <p:extLst>
      <p:ext uri="{BB962C8B-B14F-4D97-AF65-F5344CB8AC3E}">
        <p14:creationId xmlns:p14="http://schemas.microsoft.com/office/powerpoint/2010/main" val="394009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75" y="152151"/>
            <a:ext cx="8686800" cy="777875"/>
          </a:xfrm>
        </p:spPr>
        <p:txBody>
          <a:bodyPr/>
          <a:lstStyle/>
          <a:p>
            <a:r>
              <a:rPr lang="en-US" dirty="0" smtClean="0"/>
              <a:t>Chapter 14: World </a:t>
            </a:r>
            <a:r>
              <a:rPr lang="en-US" dirty="0"/>
              <a:t>Orders</a:t>
            </a:r>
          </a:p>
        </p:txBody>
      </p:sp>
      <p:sp>
        <p:nvSpPr>
          <p:cNvPr id="5" name="Text Placeholder 4"/>
          <p:cNvSpPr>
            <a:spLocks noGrp="1"/>
          </p:cNvSpPr>
          <p:nvPr>
            <p:ph type="body" sz="quarter" idx="11"/>
          </p:nvPr>
        </p:nvSpPr>
        <p:spPr>
          <a:xfrm>
            <a:off x="1752600" y="5870285"/>
            <a:ext cx="4800600" cy="673916"/>
          </a:xfrm>
        </p:spPr>
        <p:txBody>
          <a:bodyPr/>
          <a:lstStyle/>
          <a:p>
            <a:r>
              <a:rPr lang="en-US" dirty="0"/>
              <a:t>Cannon in old British fort in Grenada.</a:t>
            </a:r>
          </a:p>
        </p:txBody>
      </p:sp>
      <p:sp>
        <p:nvSpPr>
          <p:cNvPr id="7" name="Content Placeholder 6"/>
          <p:cNvSpPr>
            <a:spLocks noGrp="1"/>
          </p:cNvSpPr>
          <p:nvPr>
            <p:ph sz="quarter" idx="13"/>
          </p:nvPr>
        </p:nvSpPr>
        <p:spPr>
          <a:xfrm>
            <a:off x="6457950" y="1246289"/>
            <a:ext cx="3886200" cy="2759075"/>
          </a:xfrm>
        </p:spPr>
        <p:txBody>
          <a:bodyPr>
            <a:normAutofit lnSpcReduction="10000"/>
          </a:bodyPr>
          <a:lstStyle/>
          <a:p>
            <a:r>
              <a:rPr lang="en-US" sz="2400" dirty="0"/>
              <a:t>The very earliest form of human society was small groups of extended families that, over time, merged into larger social units, eventually creating such diverse socio-spatial entities as empires, city-states, and nation-states.</a:t>
            </a:r>
          </a:p>
        </p:txBody>
      </p:sp>
      <p:pic>
        <p:nvPicPr>
          <p:cNvPr id="1026" name="Picture 2" descr="L:\Higher Education Editorial\Kaveney\Short, Human Geography, 2e\Supplements\Figure JPEGs\Chapter 14\Chapter 14 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978172"/>
            <a:ext cx="3280197" cy="4892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67476" y="4695825"/>
            <a:ext cx="3819525" cy="400110"/>
          </a:xfrm>
          <a:prstGeom prst="rect">
            <a:avLst/>
          </a:prstGeom>
          <a:noFill/>
        </p:spPr>
        <p:txBody>
          <a:bodyPr wrap="square" rtlCol="0">
            <a:spAutoFit/>
          </a:bodyPr>
          <a:lstStyle/>
          <a:p>
            <a:r>
              <a:rPr lang="en-US" sz="2000" b="1" dirty="0"/>
              <a:t>Expanded by Joe Naumann, UMSL</a:t>
            </a:r>
          </a:p>
        </p:txBody>
      </p:sp>
    </p:spTree>
    <p:extLst>
      <p:ext uri="{BB962C8B-B14F-4D97-AF65-F5344CB8AC3E}">
        <p14:creationId xmlns:p14="http://schemas.microsoft.com/office/powerpoint/2010/main" val="76227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Global Integration</a:t>
            </a:r>
          </a:p>
        </p:txBody>
      </p:sp>
      <p:sp>
        <p:nvSpPr>
          <p:cNvPr id="5" name="Content Placeholder 4"/>
          <p:cNvSpPr>
            <a:spLocks noGrp="1"/>
          </p:cNvSpPr>
          <p:nvPr>
            <p:ph sz="quarter" idx="11"/>
          </p:nvPr>
        </p:nvSpPr>
        <p:spPr>
          <a:xfrm>
            <a:off x="3463" y="1143001"/>
            <a:ext cx="6750627" cy="5029200"/>
          </a:xfrm>
        </p:spPr>
        <p:txBody>
          <a:bodyPr>
            <a:normAutofit/>
          </a:bodyPr>
          <a:lstStyle/>
          <a:p>
            <a:r>
              <a:rPr lang="en-US" dirty="0"/>
              <a:t>The US ‘Empire’</a:t>
            </a:r>
          </a:p>
          <a:p>
            <a:pPr lvl="1"/>
            <a:r>
              <a:rPr lang="en-US" dirty="0"/>
              <a:t>Not traditional colonial empire</a:t>
            </a:r>
          </a:p>
          <a:p>
            <a:pPr lvl="1"/>
            <a:r>
              <a:rPr lang="en-US" dirty="0"/>
              <a:t>Worldwide military-industrial-security complex of military bases</a:t>
            </a:r>
          </a:p>
          <a:p>
            <a:pPr lvl="1"/>
            <a:r>
              <a:rPr lang="en-US" dirty="0"/>
              <a:t>Visions of global </a:t>
            </a:r>
            <a:r>
              <a:rPr lang="en-US" b="1" dirty="0"/>
              <a:t>hegemony </a:t>
            </a:r>
            <a:r>
              <a:rPr lang="en-US" dirty="0"/>
              <a:t>and order</a:t>
            </a:r>
            <a:endParaRPr lang="en-US" b="1" dirty="0"/>
          </a:p>
          <a:p>
            <a:pPr lvl="1"/>
            <a:r>
              <a:rPr lang="en-US" dirty="0"/>
              <a:t>Less about territory and more maintaining economic </a:t>
            </a:r>
            <a:r>
              <a:rPr lang="en-US" dirty="0" smtClean="0"/>
              <a:t>connectivity</a:t>
            </a:r>
          </a:p>
          <a:p>
            <a:r>
              <a:rPr lang="en-US" dirty="0" smtClean="0"/>
              <a:t>Economic neocolonialism in the Caribbean and Central America</a:t>
            </a:r>
            <a:br>
              <a:rPr lang="en-US" dirty="0" smtClean="0"/>
            </a:br>
            <a:endParaRPr lang="en-US" dirty="0"/>
          </a:p>
        </p:txBody>
      </p:sp>
      <p:sp>
        <p:nvSpPr>
          <p:cNvPr id="3" name="Text Placeholder 2">
            <a:extLst>
              <a:ext uri="{FF2B5EF4-FFF2-40B4-BE49-F238E27FC236}">
                <a16:creationId xmlns:a16="http://schemas.microsoft.com/office/drawing/2014/main" xmlns="" id="{A325F2CF-4170-460E-9BB1-0776B030CC47}"/>
              </a:ext>
            </a:extLst>
          </p:cNvPr>
          <p:cNvSpPr>
            <a:spLocks noGrp="1"/>
          </p:cNvSpPr>
          <p:nvPr>
            <p:ph type="body" sz="quarter" idx="13"/>
          </p:nvPr>
        </p:nvSpPr>
        <p:spPr>
          <a:xfrm>
            <a:off x="6521909" y="5622442"/>
            <a:ext cx="4108508" cy="451189"/>
          </a:xfrm>
        </p:spPr>
        <p:txBody>
          <a:bodyPr/>
          <a:lstStyle/>
          <a:p>
            <a:pPr algn="ctr"/>
            <a:r>
              <a:rPr lang="en-US" dirty="0"/>
              <a:t>Teaching the US Empire, 1900.</a:t>
            </a:r>
          </a:p>
        </p:txBody>
      </p:sp>
      <p:pic>
        <p:nvPicPr>
          <p:cNvPr id="4098" name="Picture 2" descr="L:\Higher Education Editorial\Kaveney\Short, Human Geography, 2e\Supplements\Figure JPEGs\Chapter 14\Figure 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029" y="1"/>
            <a:ext cx="4411753" cy="55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0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2309" y="154543"/>
            <a:ext cx="8686800" cy="777875"/>
          </a:xfrm>
        </p:spPr>
        <p:txBody>
          <a:bodyPr/>
          <a:lstStyle/>
          <a:p>
            <a:r>
              <a:rPr lang="en-US" dirty="0"/>
              <a:t>Global Integration</a:t>
            </a:r>
          </a:p>
        </p:txBody>
      </p:sp>
      <p:sp>
        <p:nvSpPr>
          <p:cNvPr id="7" name="Text Placeholder 6"/>
          <p:cNvSpPr>
            <a:spLocks noGrp="1"/>
          </p:cNvSpPr>
          <p:nvPr>
            <p:ph type="body" sz="quarter" idx="13"/>
          </p:nvPr>
        </p:nvSpPr>
        <p:spPr>
          <a:xfrm>
            <a:off x="3273105" y="5818909"/>
            <a:ext cx="5763237" cy="533040"/>
          </a:xfrm>
        </p:spPr>
        <p:txBody>
          <a:bodyPr/>
          <a:lstStyle/>
          <a:p>
            <a:pPr algn="ctr"/>
            <a:r>
              <a:rPr lang="en-US" dirty="0"/>
              <a:t>LEFT: Africa </a:t>
            </a:r>
            <a:r>
              <a:rPr lang="en-US" dirty="0" smtClean="0"/>
              <a:t>1880        RIGHT</a:t>
            </a:r>
            <a:r>
              <a:rPr lang="en-US" dirty="0"/>
              <a:t>: Africa 1914</a:t>
            </a:r>
          </a:p>
        </p:txBody>
      </p:sp>
      <p:pic>
        <p:nvPicPr>
          <p:cNvPr id="5122" name="Picture 2" descr="L:\Higher Education Editorial\Kaveney\Short, Human Geography, 2e\Supplements\Figure JPEGs\Chapter 14\Figure 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932" y="831274"/>
            <a:ext cx="5153699" cy="49876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Higher Education Editorial\Kaveney\Short, Human Geography, 2e\Supplements\Figure JPEGs\Chapter 14\Figure 1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311" y="831274"/>
            <a:ext cx="5032621" cy="498763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2418796">
            <a:off x="6840031" y="2901096"/>
            <a:ext cx="438582" cy="2362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9855200" y="2349127"/>
            <a:ext cx="825500" cy="8763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128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Tendency for empires to expand beyond their ability to maintain economic and military power</a:t>
            </a:r>
          </a:p>
          <a:p>
            <a:r>
              <a:rPr lang="en-US" dirty="0"/>
              <a:t>Limits to empire</a:t>
            </a:r>
          </a:p>
          <a:p>
            <a:pPr lvl="1"/>
            <a:r>
              <a:rPr lang="en-US" dirty="0"/>
              <a:t>Information overload</a:t>
            </a:r>
          </a:p>
          <a:p>
            <a:pPr lvl="1"/>
            <a:r>
              <a:rPr lang="en-US" dirty="0"/>
              <a:t>Fiscal limit and ability to pay for all commitments</a:t>
            </a:r>
          </a:p>
          <a:p>
            <a:pPr lvl="1"/>
            <a:r>
              <a:rPr lang="en-US" dirty="0"/>
              <a:t>Strategic limits, as nature of conflicts change and large powers are slow to change</a:t>
            </a:r>
          </a:p>
          <a:p>
            <a:pPr lvl="1"/>
            <a:r>
              <a:rPr lang="en-US" dirty="0"/>
              <a:t>“</a:t>
            </a:r>
            <a:r>
              <a:rPr lang="en-US" b="1" dirty="0"/>
              <a:t>Legitimation crisis</a:t>
            </a:r>
            <a:r>
              <a:rPr lang="en-US" dirty="0"/>
              <a:t>” emerges when public support is lost, especially for military involvements</a:t>
            </a:r>
          </a:p>
        </p:txBody>
      </p:sp>
      <p:sp>
        <p:nvSpPr>
          <p:cNvPr id="4" name="Title 3"/>
          <p:cNvSpPr>
            <a:spLocks noGrp="1"/>
          </p:cNvSpPr>
          <p:nvPr>
            <p:ph type="title"/>
          </p:nvPr>
        </p:nvSpPr>
        <p:spPr/>
        <p:txBody>
          <a:bodyPr/>
          <a:lstStyle/>
          <a:p>
            <a:r>
              <a:rPr lang="en-US" dirty="0"/>
              <a:t>Imperial Overstretch</a:t>
            </a:r>
          </a:p>
        </p:txBody>
      </p:sp>
    </p:spTree>
    <p:extLst>
      <p:ext uri="{BB962C8B-B14F-4D97-AF65-F5344CB8AC3E}">
        <p14:creationId xmlns:p14="http://schemas.microsoft.com/office/powerpoint/2010/main" val="90948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Imperial Disintegration</a:t>
            </a:r>
          </a:p>
        </p:txBody>
      </p:sp>
      <p:sp>
        <p:nvSpPr>
          <p:cNvPr id="5" name="Content Placeholder 4"/>
          <p:cNvSpPr>
            <a:spLocks noGrp="1"/>
          </p:cNvSpPr>
          <p:nvPr>
            <p:ph sz="quarter" idx="11"/>
          </p:nvPr>
        </p:nvSpPr>
        <p:spPr>
          <a:xfrm>
            <a:off x="304800" y="1149292"/>
            <a:ext cx="11430000" cy="4773336"/>
          </a:xfrm>
        </p:spPr>
        <p:txBody>
          <a:bodyPr>
            <a:normAutofit/>
          </a:bodyPr>
          <a:lstStyle/>
          <a:p>
            <a:r>
              <a:rPr lang="en-US" dirty="0"/>
              <a:t>Decolonization </a:t>
            </a:r>
          </a:p>
          <a:p>
            <a:pPr lvl="1"/>
            <a:r>
              <a:rPr lang="en-US" dirty="0"/>
              <a:t>Imperial powers left or lost to independence </a:t>
            </a:r>
            <a:r>
              <a:rPr lang="en-US" dirty="0" smtClean="0"/>
              <a:t>movements</a:t>
            </a:r>
          </a:p>
          <a:p>
            <a:pPr marL="457200" lvl="1" indent="0">
              <a:buNone/>
            </a:pPr>
            <a:endParaRPr lang="en-US" sz="2000" dirty="0"/>
          </a:p>
          <a:p>
            <a:r>
              <a:rPr lang="en-US" dirty="0"/>
              <a:t>First wave: 1945 to 1954 in </a:t>
            </a:r>
            <a:r>
              <a:rPr lang="en-US" dirty="0" smtClean="0"/>
              <a:t>Asia</a:t>
            </a:r>
          </a:p>
          <a:p>
            <a:pPr marL="0" indent="0">
              <a:buNone/>
            </a:pPr>
            <a:endParaRPr lang="en-US" sz="2000" dirty="0"/>
          </a:p>
          <a:p>
            <a:r>
              <a:rPr lang="en-US" dirty="0"/>
              <a:t>Second wave in Africa</a:t>
            </a:r>
          </a:p>
          <a:p>
            <a:pPr lvl="1"/>
            <a:r>
              <a:rPr lang="en-US" dirty="0"/>
              <a:t>Colonial borders remained and conflicts reawakened with </a:t>
            </a:r>
            <a:r>
              <a:rPr lang="en-US" dirty="0" smtClean="0"/>
              <a:t>independence</a:t>
            </a:r>
          </a:p>
          <a:p>
            <a:pPr lvl="2"/>
            <a:r>
              <a:rPr lang="en-US" dirty="0" smtClean="0"/>
              <a:t>Irrational boundaries</a:t>
            </a:r>
          </a:p>
          <a:p>
            <a:pPr lvl="3"/>
            <a:r>
              <a:rPr lang="en-US" dirty="0" smtClean="0"/>
              <a:t>Lacked knowledge of the physiography  and the cultural boundaries of tribes, kingdoms, and empires</a:t>
            </a:r>
            <a:endParaRPr lang="en-US" dirty="0"/>
          </a:p>
        </p:txBody>
      </p:sp>
    </p:spTree>
    <p:extLst>
      <p:ext uri="{BB962C8B-B14F-4D97-AF65-F5344CB8AC3E}">
        <p14:creationId xmlns:p14="http://schemas.microsoft.com/office/powerpoint/2010/main" val="2355593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Imperial Disintegration</a:t>
            </a:r>
          </a:p>
        </p:txBody>
      </p:sp>
      <p:pic>
        <p:nvPicPr>
          <p:cNvPr id="6" name="Picture 2" descr="L:\Higher Education Editorial\Kaveney\Short, Human Geography, 2e\Supplements\Figure JPEGs\Chapter 14\Figure 1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833" y="290812"/>
            <a:ext cx="6275926" cy="6071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722408" y="3768674"/>
            <a:ext cx="3064437" cy="1371600"/>
          </a:xfrm>
        </p:spPr>
        <p:txBody>
          <a:bodyPr/>
          <a:lstStyle/>
          <a:p>
            <a:r>
              <a:rPr lang="en-US" dirty="0"/>
              <a:t>Political map of contemporary Africa. Compare with Figure </a:t>
            </a:r>
            <a:r>
              <a:rPr lang="en-US" dirty="0" smtClean="0"/>
              <a:t>14.3 (slide 10, left) </a:t>
            </a:r>
            <a:r>
              <a:rPr lang="en-US" dirty="0"/>
              <a:t>to see the enduring legacy of colonial borders.</a:t>
            </a:r>
          </a:p>
        </p:txBody>
      </p:sp>
    </p:spTree>
    <p:extLst>
      <p:ext uri="{BB962C8B-B14F-4D97-AF65-F5344CB8AC3E}">
        <p14:creationId xmlns:p14="http://schemas.microsoft.com/office/powerpoint/2010/main" val="2780513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Imperial Disintegration</a:t>
            </a:r>
          </a:p>
        </p:txBody>
      </p:sp>
      <p:sp>
        <p:nvSpPr>
          <p:cNvPr id="5" name="Content Placeholder 4"/>
          <p:cNvSpPr>
            <a:spLocks noGrp="1"/>
          </p:cNvSpPr>
          <p:nvPr>
            <p:ph sz="quarter" idx="11"/>
          </p:nvPr>
        </p:nvSpPr>
        <p:spPr>
          <a:xfrm>
            <a:off x="0" y="1221117"/>
            <a:ext cx="4343400" cy="5029200"/>
          </a:xfrm>
        </p:spPr>
        <p:txBody>
          <a:bodyPr>
            <a:normAutofit lnSpcReduction="10000"/>
          </a:bodyPr>
          <a:lstStyle/>
          <a:p>
            <a:r>
              <a:rPr lang="en-US" dirty="0"/>
              <a:t>Collapse of the Soviet Union in 1991</a:t>
            </a:r>
          </a:p>
          <a:p>
            <a:pPr lvl="1"/>
            <a:r>
              <a:rPr lang="en-US" dirty="0"/>
              <a:t>Stopped cracking down on uprisings</a:t>
            </a:r>
          </a:p>
          <a:p>
            <a:pPr lvl="1"/>
            <a:r>
              <a:rPr lang="en-US" dirty="0"/>
              <a:t>Fall of the symbolic Berlin Wall</a:t>
            </a:r>
          </a:p>
          <a:p>
            <a:pPr lvl="1"/>
            <a:r>
              <a:rPr lang="en-US" dirty="0"/>
              <a:t>Former republics left the Union</a:t>
            </a:r>
          </a:p>
          <a:p>
            <a:pPr lvl="1"/>
            <a:r>
              <a:rPr lang="en-US" dirty="0"/>
              <a:t>Variety of new independent countries emerged</a:t>
            </a:r>
          </a:p>
        </p:txBody>
      </p:sp>
      <p:sp>
        <p:nvSpPr>
          <p:cNvPr id="7" name="Text Placeholder 6"/>
          <p:cNvSpPr>
            <a:spLocks noGrp="1"/>
          </p:cNvSpPr>
          <p:nvPr>
            <p:ph type="body" sz="quarter" idx="13"/>
          </p:nvPr>
        </p:nvSpPr>
        <p:spPr>
          <a:xfrm>
            <a:off x="6986556" y="5447126"/>
            <a:ext cx="2734811" cy="467686"/>
          </a:xfrm>
        </p:spPr>
        <p:txBody>
          <a:bodyPr/>
          <a:lstStyle/>
          <a:p>
            <a:r>
              <a:rPr lang="en-US" dirty="0"/>
              <a:t>The Soviet breakup</a:t>
            </a:r>
          </a:p>
        </p:txBody>
      </p:sp>
      <p:pic>
        <p:nvPicPr>
          <p:cNvPr id="7170" name="Picture 2" descr="L:\Higher Education Editorial\Kaveney\Short, Human Geography, 2e\Supplements\Figure JPEGs\Chapter 14\Figure 1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925" y="1361231"/>
            <a:ext cx="7676075" cy="386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27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Clash of Civilizations?</a:t>
            </a:r>
          </a:p>
        </p:txBody>
      </p:sp>
      <p:sp>
        <p:nvSpPr>
          <p:cNvPr id="5" name="Content Placeholder 4"/>
          <p:cNvSpPr>
            <a:spLocks noGrp="1"/>
          </p:cNvSpPr>
          <p:nvPr>
            <p:ph sz="quarter" idx="11"/>
          </p:nvPr>
        </p:nvSpPr>
        <p:spPr>
          <a:xfrm>
            <a:off x="112623" y="1049547"/>
            <a:ext cx="4343400" cy="5029200"/>
          </a:xfrm>
        </p:spPr>
        <p:txBody>
          <a:bodyPr>
            <a:normAutofit fontScale="85000" lnSpcReduction="10000"/>
          </a:bodyPr>
          <a:lstStyle/>
          <a:p>
            <a:r>
              <a:rPr lang="en-US" dirty="0"/>
              <a:t>Huntington’s “Clash of Civilizations”</a:t>
            </a:r>
          </a:p>
          <a:p>
            <a:pPr lvl="1"/>
            <a:r>
              <a:rPr lang="en-US" dirty="0"/>
              <a:t>Peoples divided along cultural lines of religion, </a:t>
            </a:r>
            <a:r>
              <a:rPr lang="en-US" dirty="0" smtClean="0"/>
              <a:t>history, </a:t>
            </a:r>
            <a:r>
              <a:rPr lang="en-US" dirty="0"/>
              <a:t>and geography</a:t>
            </a:r>
          </a:p>
          <a:p>
            <a:pPr lvl="1"/>
            <a:r>
              <a:rPr lang="en-US" dirty="0"/>
              <a:t>Nine different types</a:t>
            </a:r>
          </a:p>
          <a:p>
            <a:r>
              <a:rPr lang="en-US" dirty="0"/>
              <a:t>Criticisms</a:t>
            </a:r>
          </a:p>
          <a:p>
            <a:pPr lvl="1"/>
            <a:r>
              <a:rPr lang="en-US" dirty="0"/>
              <a:t>Real world is more fractured, spatial units more heterogeneous</a:t>
            </a:r>
          </a:p>
          <a:p>
            <a:pPr lvl="1"/>
            <a:r>
              <a:rPr lang="en-US" b="1" dirty="0"/>
              <a:t>Arab </a:t>
            </a:r>
            <a:r>
              <a:rPr lang="en-US" b="1" dirty="0" smtClean="0"/>
              <a:t>Spring, </a:t>
            </a:r>
            <a:r>
              <a:rPr lang="en-US" dirty="0" smtClean="0"/>
              <a:t>the </a:t>
            </a:r>
            <a:r>
              <a:rPr lang="en-US" dirty="0"/>
              <a:t>democratic uprisings of </a:t>
            </a:r>
            <a:r>
              <a:rPr lang="en-US" dirty="0" smtClean="0"/>
              <a:t>2011, </a:t>
            </a:r>
            <a:r>
              <a:rPr lang="en-US" dirty="0"/>
              <a:t>disproved his Islamic world premise</a:t>
            </a:r>
            <a:endParaRPr lang="en-US" b="1" dirty="0"/>
          </a:p>
        </p:txBody>
      </p:sp>
      <p:sp>
        <p:nvSpPr>
          <p:cNvPr id="7" name="Text Placeholder 6"/>
          <p:cNvSpPr>
            <a:spLocks noGrp="1"/>
          </p:cNvSpPr>
          <p:nvPr>
            <p:ph type="body" sz="quarter" idx="13"/>
          </p:nvPr>
        </p:nvSpPr>
        <p:spPr>
          <a:xfrm>
            <a:off x="6096000" y="5599981"/>
            <a:ext cx="4343400" cy="478766"/>
          </a:xfrm>
        </p:spPr>
        <p:txBody>
          <a:bodyPr/>
          <a:lstStyle/>
          <a:p>
            <a:pPr algn="ctr"/>
            <a:r>
              <a:rPr lang="en-US" dirty="0"/>
              <a:t>Huntington’s clash of civilizations.</a:t>
            </a:r>
          </a:p>
        </p:txBody>
      </p:sp>
      <p:pic>
        <p:nvPicPr>
          <p:cNvPr id="1026" name="Picture 2" descr="L:\Higher Education Editorial\Kaveney\Short, Human Geography, 2e\Supplements\Figure JPEGs\Chapter 14\Figure 1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110" y="1371599"/>
            <a:ext cx="7249290" cy="368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70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lnSpcReduction="20000"/>
          </a:bodyPr>
          <a:lstStyle/>
          <a:p>
            <a:r>
              <a:rPr lang="en-US" dirty="0"/>
              <a:t>Four trends</a:t>
            </a:r>
          </a:p>
          <a:p>
            <a:pPr marL="514350" indent="-514350">
              <a:buFont typeface="+mj-lt"/>
              <a:buAutoNum type="arabicPeriod"/>
            </a:pPr>
            <a:r>
              <a:rPr lang="en-US" dirty="0"/>
              <a:t>US as world’s only global superpower</a:t>
            </a:r>
          </a:p>
          <a:p>
            <a:pPr marL="914400" lvl="1" indent="-514350">
              <a:buFont typeface="Courier New" panose="02070309020205020404" pitchFamily="49" charset="0"/>
              <a:buChar char="o"/>
            </a:pPr>
            <a:r>
              <a:rPr lang="en-US" dirty="0"/>
              <a:t>Military and economic hegemony, costs of power</a:t>
            </a:r>
          </a:p>
          <a:p>
            <a:pPr marL="514350" indent="-514350">
              <a:buFont typeface="+mj-lt"/>
              <a:buAutoNum type="arabicPeriod"/>
            </a:pPr>
            <a:r>
              <a:rPr lang="en-US" dirty="0"/>
              <a:t>Rise of security groupings and mutual defense organizations</a:t>
            </a:r>
          </a:p>
          <a:p>
            <a:pPr marL="914400" lvl="1" indent="-514350">
              <a:buFont typeface="Courier New" panose="02070309020205020404" pitchFamily="49" charset="0"/>
              <a:buChar char="o"/>
            </a:pPr>
            <a:r>
              <a:rPr lang="en-US" dirty="0"/>
              <a:t>Diplomacy, </a:t>
            </a:r>
            <a:r>
              <a:rPr lang="en-US" dirty="0" smtClean="0"/>
              <a:t>security, </a:t>
            </a:r>
            <a:r>
              <a:rPr lang="en-US" dirty="0"/>
              <a:t>and “peacekeeping forces” of the United Nations, NATO, etc.</a:t>
            </a:r>
          </a:p>
          <a:p>
            <a:pPr marL="514350" indent="-514350">
              <a:buFont typeface="+mj-lt"/>
              <a:buAutoNum type="arabicPeriod"/>
            </a:pPr>
            <a:r>
              <a:rPr lang="en-US" dirty="0"/>
              <a:t>Reemergence of alternative power sources to the US</a:t>
            </a:r>
          </a:p>
          <a:p>
            <a:pPr marL="914400" lvl="1" indent="-514350">
              <a:buFont typeface="Courier New" panose="02070309020205020404" pitchFamily="49" charset="0"/>
              <a:buChar char="o"/>
            </a:pPr>
            <a:r>
              <a:rPr lang="en-US" dirty="0"/>
              <a:t>Alternative economic centers that share US goals, like the EU, to economic and military rivals like China and Russia</a:t>
            </a:r>
          </a:p>
          <a:p>
            <a:pPr marL="514350" indent="-514350">
              <a:buFont typeface="+mj-lt"/>
              <a:buAutoNum type="arabicPeriod"/>
            </a:pPr>
            <a:r>
              <a:rPr lang="en-US" dirty="0"/>
              <a:t>Rise of non-state actors</a:t>
            </a:r>
          </a:p>
          <a:p>
            <a:pPr marL="914400" lvl="1" indent="-514350">
              <a:buFont typeface="Courier New" panose="02070309020205020404" pitchFamily="49" charset="0"/>
              <a:buChar char="o"/>
            </a:pPr>
            <a:r>
              <a:rPr lang="en-US" dirty="0"/>
              <a:t>Includes social movements, like Arab Spring, as well as transnational terrorist groups, like Al Qaeda and ISIS</a:t>
            </a:r>
          </a:p>
          <a:p>
            <a:pPr lvl="1"/>
            <a:endParaRPr lang="en-US" dirty="0"/>
          </a:p>
        </p:txBody>
      </p:sp>
      <p:sp>
        <p:nvSpPr>
          <p:cNvPr id="4" name="Title 3"/>
          <p:cNvSpPr>
            <a:spLocks noGrp="1"/>
          </p:cNvSpPr>
          <p:nvPr>
            <p:ph type="title"/>
          </p:nvPr>
        </p:nvSpPr>
        <p:spPr/>
        <p:txBody>
          <a:bodyPr/>
          <a:lstStyle/>
          <a:p>
            <a:r>
              <a:rPr lang="en-US" dirty="0"/>
              <a:t>Elements of a New World Order</a:t>
            </a:r>
          </a:p>
        </p:txBody>
      </p:sp>
    </p:spTree>
    <p:extLst>
      <p:ext uri="{BB962C8B-B14F-4D97-AF65-F5344CB8AC3E}">
        <p14:creationId xmlns:p14="http://schemas.microsoft.com/office/powerpoint/2010/main" val="367139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lnSpcReduction="20000"/>
          </a:bodyPr>
          <a:lstStyle/>
          <a:p>
            <a:pPr marL="0" indent="0">
              <a:buNone/>
            </a:pPr>
            <a:r>
              <a:rPr lang="en-US" u="sng" dirty="0"/>
              <a:t>RISE OF CHINA</a:t>
            </a:r>
          </a:p>
          <a:p>
            <a:r>
              <a:rPr lang="en-US" dirty="0"/>
              <a:t>Second largest world economy</a:t>
            </a:r>
          </a:p>
          <a:p>
            <a:pPr lvl="1"/>
            <a:r>
              <a:rPr lang="en-US" dirty="0"/>
              <a:t>Trade liberalization success</a:t>
            </a:r>
          </a:p>
          <a:p>
            <a:pPr lvl="1"/>
            <a:r>
              <a:rPr lang="en-US" dirty="0"/>
              <a:t>Demand for resources has meant significant investment in South America and Africa</a:t>
            </a:r>
          </a:p>
          <a:p>
            <a:pPr lvl="1"/>
            <a:r>
              <a:rPr lang="en-US" dirty="0"/>
              <a:t>Founded the Asian Infrastructure Investment Bank (AIIB) as alternative to IMF</a:t>
            </a:r>
          </a:p>
          <a:p>
            <a:pPr lvl="1"/>
            <a:r>
              <a:rPr lang="en-US" dirty="0"/>
              <a:t>Military buildup, mostly on regional </a:t>
            </a:r>
            <a:r>
              <a:rPr lang="en-US" dirty="0" smtClean="0"/>
              <a:t>scale – building islands in the South China Sea</a:t>
            </a:r>
            <a:endParaRPr lang="en-US" dirty="0"/>
          </a:p>
          <a:p>
            <a:r>
              <a:rPr lang="en-US" dirty="0"/>
              <a:t>High growth difficult to maintain long-term</a:t>
            </a:r>
          </a:p>
          <a:p>
            <a:pPr lvl="1"/>
            <a:r>
              <a:rPr lang="en-US" dirty="0"/>
              <a:t>Wages are rising in China </a:t>
            </a:r>
          </a:p>
          <a:p>
            <a:pPr lvl="1"/>
            <a:r>
              <a:rPr lang="en-US" dirty="0"/>
              <a:t>Potential political unrest</a:t>
            </a:r>
          </a:p>
          <a:p>
            <a:pPr lvl="1"/>
            <a:r>
              <a:rPr lang="en-US" dirty="0"/>
              <a:t>Other countries reacting and responding to China’s rise</a:t>
            </a:r>
          </a:p>
        </p:txBody>
      </p:sp>
      <p:sp>
        <p:nvSpPr>
          <p:cNvPr id="4" name="Title 3"/>
          <p:cNvSpPr>
            <a:spLocks noGrp="1"/>
          </p:cNvSpPr>
          <p:nvPr>
            <p:ph type="title"/>
          </p:nvPr>
        </p:nvSpPr>
        <p:spPr/>
        <p:txBody>
          <a:bodyPr/>
          <a:lstStyle/>
          <a:p>
            <a:r>
              <a:rPr lang="en-US" dirty="0"/>
              <a:t>Elements of a New World Order</a:t>
            </a:r>
          </a:p>
        </p:txBody>
      </p:sp>
    </p:spTree>
    <p:extLst>
      <p:ext uri="{BB962C8B-B14F-4D97-AF65-F5344CB8AC3E}">
        <p14:creationId xmlns:p14="http://schemas.microsoft.com/office/powerpoint/2010/main" val="128298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65125"/>
            <a:ext cx="8686800" cy="777875"/>
          </a:xfrm>
        </p:spPr>
        <p:txBody>
          <a:bodyPr/>
          <a:lstStyle/>
          <a:p>
            <a:pPr algn="l"/>
            <a:r>
              <a:rPr lang="en-US" dirty="0"/>
              <a:t>Elements of a New World Order</a:t>
            </a:r>
          </a:p>
        </p:txBody>
      </p:sp>
      <p:sp>
        <p:nvSpPr>
          <p:cNvPr id="5" name="Content Placeholder 4"/>
          <p:cNvSpPr>
            <a:spLocks noGrp="1"/>
          </p:cNvSpPr>
          <p:nvPr>
            <p:ph sz="quarter" idx="11"/>
          </p:nvPr>
        </p:nvSpPr>
        <p:spPr/>
        <p:txBody>
          <a:bodyPr>
            <a:normAutofit fontScale="92500" lnSpcReduction="20000"/>
          </a:bodyPr>
          <a:lstStyle/>
          <a:p>
            <a:pPr marL="0" indent="0">
              <a:buNone/>
            </a:pPr>
            <a:r>
              <a:rPr lang="en-US" u="sng" dirty="0"/>
              <a:t>NON-STATE ACTORS</a:t>
            </a:r>
          </a:p>
          <a:p>
            <a:r>
              <a:rPr lang="en-US" dirty="0"/>
              <a:t>Al Qaeda</a:t>
            </a:r>
          </a:p>
          <a:p>
            <a:pPr lvl="1"/>
            <a:r>
              <a:rPr lang="en-US" dirty="0"/>
              <a:t>Global terrorist organization with regional offshoots</a:t>
            </a:r>
          </a:p>
          <a:p>
            <a:pPr lvl="1"/>
            <a:r>
              <a:rPr lang="en-US" dirty="0"/>
              <a:t>Promote Islamic fundamentalism against </a:t>
            </a:r>
            <a:r>
              <a:rPr lang="en-US" spc="-50" dirty="0"/>
              <a:t>non-Muslims, non-Sunni</a:t>
            </a:r>
          </a:p>
          <a:p>
            <a:r>
              <a:rPr lang="en-US" spc="-50" dirty="0"/>
              <a:t>ISIS, ISIL, or Daesh</a:t>
            </a:r>
          </a:p>
          <a:p>
            <a:pPr lvl="1"/>
            <a:r>
              <a:rPr lang="en-US" spc="-50" dirty="0"/>
              <a:t>Sunni movement out of post-invasion Iraq</a:t>
            </a:r>
          </a:p>
          <a:p>
            <a:pPr lvl="1"/>
            <a:r>
              <a:rPr lang="en-US" spc="-50" dirty="0"/>
              <a:t>Territorial conquest in region’s failed states</a:t>
            </a:r>
          </a:p>
          <a:p>
            <a:pPr lvl="1"/>
            <a:r>
              <a:rPr lang="en-US" spc="-50" dirty="0"/>
              <a:t>Affinities from alienated Muslim youth in the West</a:t>
            </a:r>
          </a:p>
        </p:txBody>
      </p:sp>
      <p:sp>
        <p:nvSpPr>
          <p:cNvPr id="7" name="Text Placeholder 6"/>
          <p:cNvSpPr>
            <a:spLocks noGrp="1"/>
          </p:cNvSpPr>
          <p:nvPr>
            <p:ph type="body" sz="quarter" idx="13"/>
          </p:nvPr>
        </p:nvSpPr>
        <p:spPr>
          <a:xfrm>
            <a:off x="6656717" y="5199488"/>
            <a:ext cx="5469982" cy="1177506"/>
          </a:xfrm>
        </p:spPr>
        <p:txBody>
          <a:bodyPr/>
          <a:lstStyle/>
          <a:p>
            <a:r>
              <a:rPr lang="en-US" dirty="0"/>
              <a:t>(a) Countries with ISIS provinces; (b) ISIS militants parade through Northern Syria in 2014.</a:t>
            </a:r>
          </a:p>
        </p:txBody>
      </p:sp>
      <p:pic>
        <p:nvPicPr>
          <p:cNvPr id="2050" name="Picture 2" descr="L:\Higher Education Editorial\Kaveney\Short, Human Geography, 2e\Supplements\Figure JPEGs\Chapter 14\Figure 1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716" y="1024375"/>
            <a:ext cx="4392284" cy="41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0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lvl="0"/>
            <a:r>
              <a:rPr lang="en-US" dirty="0"/>
              <a:t>Summarize the iterations of human societies from their initial small-group forms and into more diverse, complex political forms.</a:t>
            </a:r>
          </a:p>
          <a:p>
            <a:pPr lvl="0"/>
            <a:r>
              <a:rPr lang="en-US" dirty="0"/>
              <a:t>Discuss the rise and fall of global empires and their impact on the current political geography of the world.</a:t>
            </a:r>
          </a:p>
          <a:p>
            <a:pPr lvl="0"/>
            <a:r>
              <a:rPr lang="en-US" dirty="0"/>
              <a:t>Explain how empires promoted global integration as they spread spatially and incorporated a variety of peoples.</a:t>
            </a:r>
          </a:p>
          <a:p>
            <a:pPr lvl="0"/>
            <a:r>
              <a:rPr lang="en-US" dirty="0"/>
              <a:t>Outline examples of the limits to empire, imperial overstretch, and  imperial disintegration.</a:t>
            </a:r>
          </a:p>
          <a:p>
            <a:pPr lvl="0"/>
            <a:r>
              <a:rPr lang="en-US" dirty="0"/>
              <a:t>Describe the trends associated with the emergence of a new world geopolitical order.</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Higher Education Editorial\Kaveney\Short, Human Geography, 2e\Supplements\Figure JPEGs\Chapter 14\Box 14.2 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751" y="1231213"/>
            <a:ext cx="7000385" cy="35566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Pentagon’s View of the World</a:t>
            </a:r>
          </a:p>
        </p:txBody>
      </p:sp>
      <p:sp>
        <p:nvSpPr>
          <p:cNvPr id="7" name="Content Placeholder 6"/>
          <p:cNvSpPr>
            <a:spLocks noGrp="1"/>
          </p:cNvSpPr>
          <p:nvPr>
            <p:ph sz="quarter" idx="11"/>
          </p:nvPr>
        </p:nvSpPr>
        <p:spPr>
          <a:xfrm>
            <a:off x="0" y="1143000"/>
            <a:ext cx="5867400" cy="4800600"/>
          </a:xfrm>
          <a:noFill/>
        </p:spPr>
        <p:txBody>
          <a:bodyPr>
            <a:normAutofit/>
          </a:bodyPr>
          <a:lstStyle/>
          <a:p>
            <a:r>
              <a:rPr lang="en-US" dirty="0"/>
              <a:t>End of </a:t>
            </a:r>
            <a:r>
              <a:rPr lang="en-US" b="1" dirty="0"/>
              <a:t>Cold War</a:t>
            </a:r>
            <a:r>
              <a:rPr lang="en-US" dirty="0"/>
              <a:t> and disintegration of </a:t>
            </a:r>
            <a:r>
              <a:rPr lang="en-US" b="1" dirty="0"/>
              <a:t>Soviet Bloc </a:t>
            </a:r>
            <a:r>
              <a:rPr lang="en-US" dirty="0"/>
              <a:t>made US world’s sole superpower</a:t>
            </a:r>
          </a:p>
          <a:p>
            <a:r>
              <a:rPr lang="en-US" dirty="0"/>
              <a:t>Pentagon’s worldview</a:t>
            </a:r>
          </a:p>
          <a:p>
            <a:pPr lvl="1"/>
            <a:r>
              <a:rPr lang="en-US" b="1" dirty="0"/>
              <a:t>Functioning core</a:t>
            </a:r>
            <a:r>
              <a:rPr lang="en-US" dirty="0"/>
              <a:t> of relative stability</a:t>
            </a:r>
          </a:p>
          <a:p>
            <a:pPr lvl="1"/>
            <a:r>
              <a:rPr lang="en-US" b="1" dirty="0"/>
              <a:t>Non-integrating gap </a:t>
            </a:r>
            <a:r>
              <a:rPr lang="en-US" dirty="0"/>
              <a:t>of instability; places of US involvement</a:t>
            </a:r>
          </a:p>
        </p:txBody>
      </p:sp>
      <p:sp>
        <p:nvSpPr>
          <p:cNvPr id="9" name="Text Placeholder 8"/>
          <p:cNvSpPr>
            <a:spLocks noGrp="1"/>
          </p:cNvSpPr>
          <p:nvPr>
            <p:ph type="body" sz="quarter" idx="13"/>
          </p:nvPr>
        </p:nvSpPr>
        <p:spPr>
          <a:xfrm>
            <a:off x="6096000" y="5295900"/>
            <a:ext cx="4343400" cy="513272"/>
          </a:xfrm>
          <a:noFill/>
        </p:spPr>
        <p:txBody>
          <a:bodyPr/>
          <a:lstStyle/>
          <a:p>
            <a:pPr algn="ctr"/>
            <a:r>
              <a:rPr lang="en-US" dirty="0"/>
              <a:t>The Pentagon’s world map.</a:t>
            </a:r>
          </a:p>
        </p:txBody>
      </p:sp>
    </p:spTree>
    <p:extLst>
      <p:ext uri="{BB962C8B-B14F-4D97-AF65-F5344CB8AC3E}">
        <p14:creationId xmlns:p14="http://schemas.microsoft.com/office/powerpoint/2010/main" val="3688834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0" y="0"/>
            <a:ext cx="9625262" cy="6858000"/>
          </a:xfrm>
          <a:prstGeom prst="rect">
            <a:avLst/>
          </a:prstGeom>
        </p:spPr>
      </p:pic>
      <p:sp>
        <p:nvSpPr>
          <p:cNvPr id="5" name="TextBox 4"/>
          <p:cNvSpPr txBox="1"/>
          <p:nvPr/>
        </p:nvSpPr>
        <p:spPr>
          <a:xfrm>
            <a:off x="9625262" y="800100"/>
            <a:ext cx="2404813" cy="2677656"/>
          </a:xfrm>
          <a:prstGeom prst="rect">
            <a:avLst/>
          </a:prstGeom>
          <a:noFill/>
        </p:spPr>
        <p:txBody>
          <a:bodyPr wrap="square" rtlCol="0">
            <a:spAutoFit/>
          </a:bodyPr>
          <a:lstStyle/>
          <a:p>
            <a:r>
              <a:rPr lang="en-US" sz="2400" b="1" dirty="0" smtClean="0">
                <a:solidFill>
                  <a:srgbClr val="FF0000"/>
                </a:solidFill>
              </a:rPr>
              <a:t>Also as part of NATO force:</a:t>
            </a:r>
          </a:p>
          <a:p>
            <a:pPr lvl="1"/>
            <a:r>
              <a:rPr lang="en-US" sz="2400" b="1" dirty="0" smtClean="0">
                <a:solidFill>
                  <a:srgbClr val="FF0000"/>
                </a:solidFill>
              </a:rPr>
              <a:t>Kosovo</a:t>
            </a:r>
          </a:p>
          <a:p>
            <a:pPr lvl="1"/>
            <a:r>
              <a:rPr lang="en-US" sz="2400" b="1" dirty="0" smtClean="0">
                <a:solidFill>
                  <a:srgbClr val="FF0000"/>
                </a:solidFill>
              </a:rPr>
              <a:t>Estonia</a:t>
            </a:r>
          </a:p>
          <a:p>
            <a:pPr lvl="1"/>
            <a:r>
              <a:rPr lang="en-US" sz="2400" b="1" dirty="0" smtClean="0">
                <a:solidFill>
                  <a:srgbClr val="FF0000"/>
                </a:solidFill>
              </a:rPr>
              <a:t>Poland</a:t>
            </a:r>
          </a:p>
          <a:p>
            <a:pPr lvl="1"/>
            <a:r>
              <a:rPr lang="en-US" sz="2400" b="1" dirty="0" smtClean="0">
                <a:solidFill>
                  <a:srgbClr val="FF0000"/>
                </a:solidFill>
              </a:rPr>
              <a:t>Latvia</a:t>
            </a:r>
          </a:p>
          <a:p>
            <a:pPr lvl="1"/>
            <a:r>
              <a:rPr lang="en-US" sz="2400" b="1" dirty="0" smtClean="0">
                <a:solidFill>
                  <a:srgbClr val="FF0000"/>
                </a:solidFill>
              </a:rPr>
              <a:t>Lithuania </a:t>
            </a:r>
            <a:endParaRPr lang="en-US" sz="2400" b="1" dirty="0">
              <a:solidFill>
                <a:srgbClr val="FF0000"/>
              </a:solidFill>
            </a:endParaRPr>
          </a:p>
        </p:txBody>
      </p:sp>
    </p:spTree>
    <p:extLst>
      <p:ext uri="{BB962C8B-B14F-4D97-AF65-F5344CB8AC3E}">
        <p14:creationId xmlns:p14="http://schemas.microsoft.com/office/powerpoint/2010/main" val="225326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92500" lnSpcReduction="20000"/>
          </a:bodyPr>
          <a:lstStyle/>
          <a:p>
            <a:pPr lvl="0"/>
            <a:r>
              <a:rPr lang="en-US" dirty="0"/>
              <a:t>Although the earliest forms of human activity were but small groups of extended families, they eventually merged into larger social units and even highly diverse and widespread empires.</a:t>
            </a:r>
          </a:p>
          <a:p>
            <a:pPr lvl="0"/>
            <a:r>
              <a:rPr lang="en-US" dirty="0"/>
              <a:t>Across time and over space, the same process repeats itself: empires emerge, extend their reach, and then collapse from external pressures and internal conflicts.</a:t>
            </a:r>
          </a:p>
          <a:p>
            <a:pPr lvl="0"/>
            <a:r>
              <a:rPr lang="en-US" dirty="0"/>
              <a:t>Better transport and improved road networks enable empires to extend their spatial reach. Yet empires, no matter how vast, have territorial limits to their power.</a:t>
            </a:r>
          </a:p>
          <a:p>
            <a:pPr lvl="0"/>
            <a:r>
              <a:rPr lang="en-US" dirty="0"/>
              <a:t>Recent empires have greater global influence.</a:t>
            </a:r>
          </a:p>
          <a:p>
            <a:pPr lvl="0"/>
            <a:r>
              <a:rPr lang="en-US" dirty="0"/>
              <a:t>The recent history of empires has three distinct spatial elements: global integration, imperial overreach, and imperial disintegration.</a:t>
            </a:r>
            <a:endParaRPr lang="en-US" dirty="0">
              <a:effectLst/>
            </a:endParaRPr>
          </a:p>
        </p:txBody>
      </p:sp>
    </p:spTree>
    <p:extLst>
      <p:ext uri="{BB962C8B-B14F-4D97-AF65-F5344CB8AC3E}">
        <p14:creationId xmlns:p14="http://schemas.microsoft.com/office/powerpoint/2010/main" val="277678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92500"/>
          </a:bodyPr>
          <a:lstStyle/>
          <a:p>
            <a:pPr lvl="0"/>
            <a:r>
              <a:rPr lang="en-US" dirty="0"/>
              <a:t>Some researchers have identified three broad strategies for the framing of colonial states: producing a plan of urban segmentation that includes racial segregation, creating a fixed distinction between inside and outside, and constructing central spaces of observation to keep an eye on things and to show the presence of colonial power.</a:t>
            </a:r>
          </a:p>
          <a:p>
            <a:pPr lvl="0"/>
            <a:r>
              <a:rPr lang="en-US" dirty="0"/>
              <a:t>Whether in intellectual discourses and practices, such as cartography and mapmaking, or in sports, language, religion, and forms of government, modern empires have integrated much of the world.</a:t>
            </a:r>
          </a:p>
          <a:p>
            <a:pPr lvl="0"/>
            <a:r>
              <a:rPr lang="en-US" dirty="0"/>
              <a:t>The push to empire in the modern world was largely driven by economics.</a:t>
            </a:r>
            <a:endParaRPr lang="en-US" dirty="0">
              <a:effectLst/>
            </a:endParaRPr>
          </a:p>
        </p:txBody>
      </p:sp>
    </p:spTree>
    <p:extLst>
      <p:ext uri="{BB962C8B-B14F-4D97-AF65-F5344CB8AC3E}">
        <p14:creationId xmlns:p14="http://schemas.microsoft.com/office/powerpoint/2010/main" val="272965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85000" lnSpcReduction="10000"/>
          </a:bodyPr>
          <a:lstStyle/>
          <a:p>
            <a:pPr lvl="0"/>
            <a:r>
              <a:rPr lang="en-US" dirty="0"/>
              <a:t>There is a tendency for empires to expand beyond their ability to maintain economic dominance and military power, deemed “imperial overreach.”</a:t>
            </a:r>
          </a:p>
          <a:p>
            <a:pPr lvl="0"/>
            <a:r>
              <a:rPr lang="en-US" dirty="0"/>
              <a:t>Among the numerous limits to maintaining and expanding an empire are information overload, fiscal limitations, and strategic limits.</a:t>
            </a:r>
          </a:p>
          <a:p>
            <a:pPr lvl="0"/>
            <a:r>
              <a:rPr lang="en-US" dirty="0"/>
              <a:t>Although empires may develop into vast economic and geographic worldwide forces, throughout history empires have eventually disintegrated. However, rarely has the process come easily and without dramatic impact on the people and locations left in their wake.</a:t>
            </a:r>
          </a:p>
          <a:p>
            <a:r>
              <a:rPr lang="en-US"/>
              <a:t>In the emerging world order, important trends include the continuing hegemony of the USA, the growth of international military authorities, the reemergence of Russia, the rise of China, and the danger of non-state terrorist actors.</a:t>
            </a:r>
            <a:endParaRPr lang="en-US" dirty="0">
              <a:effectLst/>
            </a:endParaRPr>
          </a:p>
        </p:txBody>
      </p:sp>
    </p:spTree>
    <p:extLst>
      <p:ext uri="{BB962C8B-B14F-4D97-AF65-F5344CB8AC3E}">
        <p14:creationId xmlns:p14="http://schemas.microsoft.com/office/powerpoint/2010/main" val="134376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3011714" y="0"/>
            <a:ext cx="9180286" cy="6858000"/>
          </a:xfrm>
          <a:prstGeom prst="rect">
            <a:avLst/>
          </a:prstGeom>
        </p:spPr>
      </p:pic>
      <p:sp>
        <p:nvSpPr>
          <p:cNvPr id="3" name="Title 2"/>
          <p:cNvSpPr>
            <a:spLocks noGrp="1"/>
          </p:cNvSpPr>
          <p:nvPr>
            <p:ph type="title"/>
          </p:nvPr>
        </p:nvSpPr>
        <p:spPr>
          <a:xfrm>
            <a:off x="0" y="749590"/>
            <a:ext cx="3011714" cy="3105437"/>
          </a:xfrm>
        </p:spPr>
        <p:txBody>
          <a:bodyPr>
            <a:normAutofit/>
          </a:bodyPr>
          <a:lstStyle/>
          <a:p>
            <a:r>
              <a:rPr lang="en-US" dirty="0" smtClean="0"/>
              <a:t>Early Cradles of Civilization</a:t>
            </a:r>
            <a:endParaRPr lang="en-US" dirty="0"/>
          </a:p>
        </p:txBody>
      </p:sp>
    </p:spTree>
    <p:extLst>
      <p:ext uri="{BB962C8B-B14F-4D97-AF65-F5344CB8AC3E}">
        <p14:creationId xmlns:p14="http://schemas.microsoft.com/office/powerpoint/2010/main" val="302853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1588"/>
            <a:ext cx="8686800" cy="777875"/>
          </a:xfrm>
        </p:spPr>
        <p:txBody>
          <a:bodyPr/>
          <a:lstStyle/>
          <a:p>
            <a:pPr algn="l"/>
            <a:r>
              <a:rPr lang="en-US" dirty="0"/>
              <a:t>Early Empires</a:t>
            </a:r>
          </a:p>
        </p:txBody>
      </p:sp>
      <p:sp>
        <p:nvSpPr>
          <p:cNvPr id="5" name="Content Placeholder 4"/>
          <p:cNvSpPr>
            <a:spLocks noGrp="1"/>
          </p:cNvSpPr>
          <p:nvPr>
            <p:ph sz="quarter" idx="11"/>
          </p:nvPr>
        </p:nvSpPr>
        <p:spPr>
          <a:xfrm>
            <a:off x="178520" y="1159778"/>
            <a:ext cx="4343400" cy="5029200"/>
          </a:xfrm>
        </p:spPr>
        <p:txBody>
          <a:bodyPr>
            <a:normAutofit fontScale="92500" lnSpcReduction="10000"/>
          </a:bodyPr>
          <a:lstStyle/>
          <a:p>
            <a:r>
              <a:rPr lang="en-US" dirty="0"/>
              <a:t>Human society</a:t>
            </a:r>
          </a:p>
          <a:p>
            <a:pPr lvl="1"/>
            <a:r>
              <a:rPr lang="en-US" dirty="0"/>
              <a:t>Early forms of extended families </a:t>
            </a:r>
          </a:p>
          <a:p>
            <a:pPr lvl="1"/>
            <a:r>
              <a:rPr lang="en-US" dirty="0" smtClean="0"/>
              <a:t>Over time, </a:t>
            </a:r>
            <a:r>
              <a:rPr lang="en-US" dirty="0"/>
              <a:t>larger social units with more socio-spatial structures</a:t>
            </a:r>
          </a:p>
          <a:p>
            <a:r>
              <a:rPr lang="en-US" dirty="0"/>
              <a:t>Themes from early Mesopotamia</a:t>
            </a:r>
          </a:p>
          <a:p>
            <a:pPr lvl="1"/>
            <a:r>
              <a:rPr lang="en-US" b="1" dirty="0" err="1"/>
              <a:t>Uruk</a:t>
            </a:r>
            <a:r>
              <a:rPr lang="en-US" b="1" dirty="0"/>
              <a:t> expansion </a:t>
            </a:r>
            <a:r>
              <a:rPr lang="en-US" dirty="0"/>
              <a:t>and decline</a:t>
            </a:r>
          </a:p>
          <a:p>
            <a:pPr lvl="1"/>
            <a:r>
              <a:rPr lang="en-US" dirty="0"/>
              <a:t>Repeating process for empires</a:t>
            </a:r>
          </a:p>
        </p:txBody>
      </p:sp>
      <p:sp>
        <p:nvSpPr>
          <p:cNvPr id="7" name="Text Placeholder 6"/>
          <p:cNvSpPr>
            <a:spLocks noGrp="1"/>
          </p:cNvSpPr>
          <p:nvPr>
            <p:ph type="body" sz="quarter" idx="13"/>
          </p:nvPr>
        </p:nvSpPr>
        <p:spPr>
          <a:xfrm>
            <a:off x="4686300" y="4928244"/>
            <a:ext cx="7505700" cy="1260734"/>
          </a:xfrm>
        </p:spPr>
        <p:txBody>
          <a:bodyPr/>
          <a:lstStyle/>
          <a:p>
            <a:pPr algn="ctr"/>
            <a:r>
              <a:rPr lang="en-US" dirty="0"/>
              <a:t>The Persian Empire covered a vast area, its spatial expansion aided by greater use of cavalry and better </a:t>
            </a:r>
            <a:r>
              <a:rPr lang="en-US" dirty="0" smtClean="0"/>
              <a:t>roads.</a:t>
            </a:r>
            <a:endParaRPr lang="en-US" b="1" dirty="0"/>
          </a:p>
        </p:txBody>
      </p:sp>
      <p:pic>
        <p:nvPicPr>
          <p:cNvPr id="2050" name="Picture 2" descr="L:\Higher Education Editorial\Kaveney\Short, Human Geography, 2e\Supplements\Figure JPEGs\Chapter 14\Figure 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178" y="674145"/>
            <a:ext cx="7401822" cy="425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F0641D-37D4-4E8B-B9C0-EF5DF724F2FD}"/>
              </a:ext>
            </a:extLst>
          </p:cNvPr>
          <p:cNvSpPr>
            <a:spLocks noGrp="1"/>
          </p:cNvSpPr>
          <p:nvPr>
            <p:ph sz="quarter" idx="11"/>
          </p:nvPr>
        </p:nvSpPr>
        <p:spPr/>
        <p:txBody>
          <a:bodyPr>
            <a:normAutofit/>
          </a:bodyPr>
          <a:lstStyle/>
          <a:p>
            <a:r>
              <a:rPr lang="en-US" dirty="0"/>
              <a:t>Rise and fall of imperialism</a:t>
            </a:r>
          </a:p>
          <a:p>
            <a:pPr lvl="1"/>
            <a:r>
              <a:rPr lang="en-US" dirty="0"/>
              <a:t>With globalization, territorial extent grows and impact of </a:t>
            </a:r>
            <a:r>
              <a:rPr lang="en-US" b="1" dirty="0"/>
              <a:t>imperial incorporation </a:t>
            </a:r>
            <a:r>
              <a:rPr lang="en-US" dirty="0"/>
              <a:t>endures</a:t>
            </a:r>
          </a:p>
          <a:p>
            <a:pPr lvl="1"/>
            <a:r>
              <a:rPr lang="en-US" dirty="0"/>
              <a:t>Empires grow with better transportation and technology</a:t>
            </a:r>
          </a:p>
          <a:p>
            <a:pPr lvl="1"/>
            <a:r>
              <a:rPr lang="en-US" dirty="0"/>
              <a:t>Then </a:t>
            </a:r>
            <a:r>
              <a:rPr lang="en-US" b="1" dirty="0"/>
              <a:t>distance decay </a:t>
            </a:r>
            <a:r>
              <a:rPr lang="en-US" dirty="0"/>
              <a:t>impacts military and political reach</a:t>
            </a:r>
          </a:p>
          <a:p>
            <a:r>
              <a:rPr lang="en-US" dirty="0"/>
              <a:t>Empires promoted global integration</a:t>
            </a:r>
          </a:p>
          <a:p>
            <a:pPr lvl="1"/>
            <a:r>
              <a:rPr lang="en-US" dirty="0"/>
              <a:t>More recent empires, greater enduring influences</a:t>
            </a:r>
          </a:p>
          <a:p>
            <a:pPr lvl="1"/>
            <a:r>
              <a:rPr lang="en-US" dirty="0"/>
              <a:t>Spatial elements: global integration, </a:t>
            </a:r>
            <a:r>
              <a:rPr lang="en-US" b="1" dirty="0"/>
              <a:t>imperial overstretch</a:t>
            </a:r>
            <a:r>
              <a:rPr lang="en-US" dirty="0"/>
              <a:t>, and imperial disintegration</a:t>
            </a:r>
          </a:p>
        </p:txBody>
      </p:sp>
      <p:sp>
        <p:nvSpPr>
          <p:cNvPr id="10" name="Title 9">
            <a:extLst>
              <a:ext uri="{FF2B5EF4-FFF2-40B4-BE49-F238E27FC236}">
                <a16:creationId xmlns:a16="http://schemas.microsoft.com/office/drawing/2014/main" xmlns="" id="{1A14D59F-D929-4B86-916A-76FF2CCF2EBA}"/>
              </a:ext>
            </a:extLst>
          </p:cNvPr>
          <p:cNvSpPr>
            <a:spLocks noGrp="1"/>
          </p:cNvSpPr>
          <p:nvPr>
            <p:ph type="title"/>
          </p:nvPr>
        </p:nvSpPr>
        <p:spPr/>
        <p:txBody>
          <a:bodyPr/>
          <a:lstStyle/>
          <a:p>
            <a:r>
              <a:rPr lang="en-US" dirty="0"/>
              <a:t>Early Empires</a:t>
            </a:r>
          </a:p>
        </p:txBody>
      </p:sp>
    </p:spTree>
    <p:extLst>
      <p:ext uri="{BB962C8B-B14F-4D97-AF65-F5344CB8AC3E}">
        <p14:creationId xmlns:p14="http://schemas.microsoft.com/office/powerpoint/2010/main" val="1750771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r>
              <a:rPr lang="en-US" dirty="0"/>
              <a:t>Early </a:t>
            </a:r>
            <a:r>
              <a:rPr lang="en-US" b="1" dirty="0"/>
              <a:t>modernity</a:t>
            </a:r>
            <a:r>
              <a:rPr lang="en-US" dirty="0"/>
              <a:t> and empires of 1400 to 1800</a:t>
            </a:r>
          </a:p>
          <a:p>
            <a:pPr lvl="1"/>
            <a:r>
              <a:rPr lang="en-US" dirty="0"/>
              <a:t>Empires facilitated movement of </a:t>
            </a:r>
            <a:r>
              <a:rPr lang="en-US" dirty="0" smtClean="0"/>
              <a:t>peoples</a:t>
            </a:r>
            <a:r>
              <a:rPr lang="en-US" dirty="0"/>
              <a:t>, cultures, </a:t>
            </a:r>
            <a:r>
              <a:rPr lang="en-US" dirty="0" smtClean="0"/>
              <a:t>knowledge, </a:t>
            </a:r>
            <a:r>
              <a:rPr lang="en-US" dirty="0"/>
              <a:t>and practices</a:t>
            </a:r>
          </a:p>
          <a:p>
            <a:pPr lvl="1"/>
            <a:r>
              <a:rPr lang="en-US" dirty="0"/>
              <a:t>Push to empire largely driven by economics and access to resources</a:t>
            </a:r>
          </a:p>
          <a:p>
            <a:pPr lvl="1"/>
            <a:r>
              <a:rPr lang="en-US" dirty="0"/>
              <a:t>Core-periphery spatial structure to global political </a:t>
            </a:r>
            <a:r>
              <a:rPr lang="en-US" dirty="0" smtClean="0"/>
              <a:t>economy is </a:t>
            </a:r>
            <a:r>
              <a:rPr lang="en-US" dirty="0"/>
              <a:t>a legacy of this period</a:t>
            </a:r>
          </a:p>
          <a:p>
            <a:r>
              <a:rPr lang="en-US" dirty="0"/>
              <a:t>Colonization involved rewriting space to show who was in control and who was controlled</a:t>
            </a:r>
          </a:p>
          <a:p>
            <a:pPr lvl="1"/>
            <a:r>
              <a:rPr lang="en-US" dirty="0"/>
              <a:t>Cities and settlements segmented by race</a:t>
            </a:r>
          </a:p>
          <a:p>
            <a:pPr lvl="1"/>
            <a:r>
              <a:rPr lang="en-US" dirty="0"/>
              <a:t>Central spaces of observation and in/out distinctions displayed and maintained colonial power</a:t>
            </a:r>
          </a:p>
        </p:txBody>
      </p:sp>
      <p:sp>
        <p:nvSpPr>
          <p:cNvPr id="4" name="Title 3"/>
          <p:cNvSpPr>
            <a:spLocks noGrp="1"/>
          </p:cNvSpPr>
          <p:nvPr>
            <p:ph type="title"/>
          </p:nvPr>
        </p:nvSpPr>
        <p:spPr/>
        <p:txBody>
          <a:bodyPr/>
          <a:lstStyle/>
          <a:p>
            <a:r>
              <a:rPr lang="en-US" dirty="0"/>
              <a:t>Global Integration</a:t>
            </a:r>
          </a:p>
        </p:txBody>
      </p:sp>
    </p:spTree>
    <p:extLst>
      <p:ext uri="{BB962C8B-B14F-4D97-AF65-F5344CB8AC3E}">
        <p14:creationId xmlns:p14="http://schemas.microsoft.com/office/powerpoint/2010/main" val="74457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The Caribbean as Imperial Shatter Zone</a:t>
            </a:r>
          </a:p>
        </p:txBody>
      </p:sp>
      <p:sp>
        <p:nvSpPr>
          <p:cNvPr id="7" name="Content Placeholder 6"/>
          <p:cNvSpPr>
            <a:spLocks noGrp="1"/>
          </p:cNvSpPr>
          <p:nvPr>
            <p:ph sz="quarter" idx="11"/>
          </p:nvPr>
        </p:nvSpPr>
        <p:spPr>
          <a:xfrm>
            <a:off x="-1" y="1143001"/>
            <a:ext cx="4925291" cy="5247408"/>
          </a:xfrm>
          <a:noFill/>
        </p:spPr>
        <p:txBody>
          <a:bodyPr>
            <a:normAutofit fontScale="85000" lnSpcReduction="10000"/>
          </a:bodyPr>
          <a:lstStyle/>
          <a:p>
            <a:r>
              <a:rPr lang="en-US" dirty="0"/>
              <a:t>Changing ownership of island groups</a:t>
            </a:r>
          </a:p>
          <a:p>
            <a:pPr lvl="1"/>
            <a:r>
              <a:rPr lang="en-US" dirty="0"/>
              <a:t>Difficult to control</a:t>
            </a:r>
          </a:p>
          <a:p>
            <a:pPr lvl="1"/>
            <a:r>
              <a:rPr lang="en-US" dirty="0"/>
              <a:t>Sugar colonies</a:t>
            </a:r>
          </a:p>
          <a:p>
            <a:r>
              <a:rPr lang="en-US" dirty="0"/>
              <a:t>Slave trade</a:t>
            </a:r>
          </a:p>
          <a:p>
            <a:pPr lvl="1"/>
            <a:r>
              <a:rPr lang="en-US" dirty="0"/>
              <a:t>Need for labor</a:t>
            </a:r>
          </a:p>
          <a:p>
            <a:pPr lvl="1"/>
            <a:r>
              <a:rPr lang="en-US" dirty="0"/>
              <a:t>Transformed culture, </a:t>
            </a:r>
            <a:r>
              <a:rPr lang="en-US" dirty="0" smtClean="0"/>
              <a:t>economics, </a:t>
            </a:r>
            <a:r>
              <a:rPr lang="en-US" dirty="0"/>
              <a:t>and politics in the region</a:t>
            </a:r>
          </a:p>
          <a:p>
            <a:r>
              <a:rPr lang="en-US" dirty="0"/>
              <a:t>Imperialism in the region</a:t>
            </a:r>
          </a:p>
          <a:p>
            <a:pPr lvl="1"/>
            <a:r>
              <a:rPr lang="en-US" dirty="0"/>
              <a:t>Islands had shifting, multiple allegiances</a:t>
            </a:r>
          </a:p>
          <a:p>
            <a:pPr lvl="1"/>
            <a:r>
              <a:rPr lang="en-US" dirty="0"/>
              <a:t>Imperial control still evident in region</a:t>
            </a:r>
          </a:p>
        </p:txBody>
      </p:sp>
      <p:sp>
        <p:nvSpPr>
          <p:cNvPr id="9" name="Text Placeholder 8"/>
          <p:cNvSpPr>
            <a:spLocks noGrp="1"/>
          </p:cNvSpPr>
          <p:nvPr>
            <p:ph type="body" sz="quarter" idx="13"/>
          </p:nvPr>
        </p:nvSpPr>
        <p:spPr>
          <a:xfrm>
            <a:off x="5951856" y="5455226"/>
            <a:ext cx="6240144" cy="859681"/>
          </a:xfrm>
          <a:noFill/>
        </p:spPr>
        <p:txBody>
          <a:bodyPr/>
          <a:lstStyle/>
          <a:p>
            <a:pPr algn="ctr"/>
            <a:r>
              <a:rPr lang="en-US" sz="1800" dirty="0"/>
              <a:t>Willemstad, Curaçao, retains its Dutch architectural heritage. From 1634, under Dutch control, it was center of the slave trade.</a:t>
            </a:r>
          </a:p>
          <a:p>
            <a:pPr algn="ctr"/>
            <a:endParaRPr lang="en-US" sz="2000" dirty="0"/>
          </a:p>
        </p:txBody>
      </p:sp>
      <p:pic>
        <p:nvPicPr>
          <p:cNvPr id="3074" name="Picture 2" descr="L:\Higher Education Editorial\Kaveney\Short, Human Geography, 2e\Supplements\Figure JPEGs\Chapter 14\Figure 1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856" y="1273002"/>
            <a:ext cx="6240144" cy="418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dirty="0"/>
              <a:t>Local elites reproduce the imperial center</a:t>
            </a:r>
          </a:p>
          <a:p>
            <a:pPr lvl="1"/>
            <a:r>
              <a:rPr lang="en-US" dirty="0"/>
              <a:t>Can encourage and secure colonial rule</a:t>
            </a:r>
          </a:p>
          <a:p>
            <a:pPr lvl="1"/>
            <a:r>
              <a:rPr lang="en-US" dirty="0"/>
              <a:t>Must maintain legitimacy, or colonial powers intervene</a:t>
            </a:r>
          </a:p>
          <a:p>
            <a:r>
              <a:rPr lang="en-US" dirty="0"/>
              <a:t>Core-Periphery spatial structure</a:t>
            </a:r>
          </a:p>
          <a:p>
            <a:pPr lvl="1"/>
            <a:r>
              <a:rPr lang="en-US" dirty="0"/>
              <a:t>Periphery as source of raw materials and market for goods produced in the core</a:t>
            </a:r>
          </a:p>
          <a:p>
            <a:pPr lvl="1"/>
            <a:r>
              <a:rPr lang="en-US" dirty="0"/>
              <a:t>Basis for subsequent </a:t>
            </a:r>
            <a:r>
              <a:rPr lang="en-US" b="1" dirty="0"/>
              <a:t>economic development</a:t>
            </a:r>
            <a:r>
              <a:rPr lang="en-US" dirty="0"/>
              <a:t> of the core that industrialized at the expense of periphery</a:t>
            </a:r>
            <a:endParaRPr lang="en-US" b="1" dirty="0"/>
          </a:p>
          <a:p>
            <a:pPr lvl="1"/>
            <a:r>
              <a:rPr lang="en-US" b="1" dirty="0"/>
              <a:t>Unequal exchange </a:t>
            </a:r>
            <a:r>
              <a:rPr lang="en-US" dirty="0"/>
              <a:t>remains between core and </a:t>
            </a:r>
            <a:r>
              <a:rPr lang="en-US" dirty="0" smtClean="0"/>
              <a:t>periphery; </a:t>
            </a:r>
            <a:r>
              <a:rPr lang="en-US" dirty="0"/>
              <a:t>liable for developing world poverty</a:t>
            </a:r>
          </a:p>
        </p:txBody>
      </p:sp>
      <p:sp>
        <p:nvSpPr>
          <p:cNvPr id="4" name="Title 3"/>
          <p:cNvSpPr>
            <a:spLocks noGrp="1"/>
          </p:cNvSpPr>
          <p:nvPr>
            <p:ph type="title"/>
          </p:nvPr>
        </p:nvSpPr>
        <p:spPr/>
        <p:txBody>
          <a:bodyPr/>
          <a:lstStyle/>
          <a:p>
            <a:r>
              <a:rPr lang="en-US" dirty="0"/>
              <a:t>Global Integration</a:t>
            </a:r>
          </a:p>
        </p:txBody>
      </p:sp>
    </p:spTree>
    <p:extLst>
      <p:ext uri="{BB962C8B-B14F-4D97-AF65-F5344CB8AC3E}">
        <p14:creationId xmlns:p14="http://schemas.microsoft.com/office/powerpoint/2010/main" val="366076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r>
              <a:rPr lang="en-US" b="1" dirty="0"/>
              <a:t>Age of Imperialism </a:t>
            </a:r>
            <a:r>
              <a:rPr lang="en-US" dirty="0"/>
              <a:t>from 1880 to 1918</a:t>
            </a:r>
          </a:p>
          <a:p>
            <a:pPr lvl="1"/>
            <a:r>
              <a:rPr lang="en-US" dirty="0"/>
              <a:t>Scramble to incorporate more of the periphery</a:t>
            </a:r>
          </a:p>
          <a:p>
            <a:pPr lvl="1"/>
            <a:r>
              <a:rPr lang="en-US" dirty="0"/>
              <a:t>Growing competition between core powers</a:t>
            </a:r>
          </a:p>
          <a:p>
            <a:pPr lvl="1"/>
            <a:r>
              <a:rPr lang="en-US" dirty="0"/>
              <a:t>Territorial expansion of US and Russian/Soviet Empire</a:t>
            </a:r>
          </a:p>
          <a:p>
            <a:r>
              <a:rPr lang="en-US" dirty="0"/>
              <a:t>The Cold War between US and USSR</a:t>
            </a:r>
          </a:p>
          <a:p>
            <a:pPr lvl="1"/>
            <a:r>
              <a:rPr lang="en-US" dirty="0"/>
              <a:t>1947 to 1964: Postwar phase as USSR claimed most of Eastern Europe by establishing communist regimes</a:t>
            </a:r>
          </a:p>
          <a:p>
            <a:pPr lvl="1"/>
            <a:r>
              <a:rPr lang="en-US" dirty="0"/>
              <a:t>1964 to 1979: Phase of détente ends with USSR invasion of Afghanistan</a:t>
            </a:r>
          </a:p>
          <a:p>
            <a:pPr lvl="1"/>
            <a:r>
              <a:rPr lang="en-US" dirty="0"/>
              <a:t>1980 to 1991: Military buildup and escalation</a:t>
            </a:r>
          </a:p>
          <a:p>
            <a:pPr lvl="1"/>
            <a:r>
              <a:rPr lang="en-US" dirty="0"/>
              <a:t>USSR collapse left US as only global superpower</a:t>
            </a:r>
          </a:p>
        </p:txBody>
      </p:sp>
      <p:sp>
        <p:nvSpPr>
          <p:cNvPr id="4" name="Title 3"/>
          <p:cNvSpPr>
            <a:spLocks noGrp="1"/>
          </p:cNvSpPr>
          <p:nvPr>
            <p:ph type="title"/>
          </p:nvPr>
        </p:nvSpPr>
        <p:spPr/>
        <p:txBody>
          <a:bodyPr/>
          <a:lstStyle/>
          <a:p>
            <a:r>
              <a:rPr lang="en-US" dirty="0"/>
              <a:t>Global Integration</a:t>
            </a:r>
          </a:p>
        </p:txBody>
      </p:sp>
    </p:spTree>
    <p:extLst>
      <p:ext uri="{BB962C8B-B14F-4D97-AF65-F5344CB8AC3E}">
        <p14:creationId xmlns:p14="http://schemas.microsoft.com/office/powerpoint/2010/main" val="1671974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9639</TotalTime>
  <Words>1528</Words>
  <Application>Microsoft Office PowerPoint</Application>
  <PresentationFormat>Widescreen</PresentationFormat>
  <Paragraphs>186</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Short2e</vt:lpstr>
      <vt:lpstr>Chapter 14: World Orders</vt:lpstr>
      <vt:lpstr>Chapter Learning Objectives</vt:lpstr>
      <vt:lpstr>Early Cradles of Civilization</vt:lpstr>
      <vt:lpstr>Early Empires</vt:lpstr>
      <vt:lpstr>Early Empires</vt:lpstr>
      <vt:lpstr>Global Integration</vt:lpstr>
      <vt:lpstr>The Caribbean as Imperial Shatter Zone</vt:lpstr>
      <vt:lpstr>Global Integration</vt:lpstr>
      <vt:lpstr>Global Integration</vt:lpstr>
      <vt:lpstr>Global Integration</vt:lpstr>
      <vt:lpstr>Global Integration</vt:lpstr>
      <vt:lpstr>Imperial Overstretch</vt:lpstr>
      <vt:lpstr>Imperial Disintegration</vt:lpstr>
      <vt:lpstr>Imperial Disintegration</vt:lpstr>
      <vt:lpstr>Imperial Disintegration</vt:lpstr>
      <vt:lpstr>The Clash of Civilizations?</vt:lpstr>
      <vt:lpstr>Elements of a New World Order</vt:lpstr>
      <vt:lpstr>Elements of a New World Order</vt:lpstr>
      <vt:lpstr>Elements of a New World Order</vt:lpstr>
      <vt:lpstr>Pentagon’s View of the World</vt:lpstr>
      <vt:lpstr>PowerPoint Presentation</vt:lpstr>
      <vt:lpstr>Chapter Summary</vt:lpstr>
      <vt:lpstr>Chapter Summary</vt:lpstr>
      <vt:lpstr>Chapter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60</cp:revision>
  <dcterms:created xsi:type="dcterms:W3CDTF">2017-04-19T13:45:11Z</dcterms:created>
  <dcterms:modified xsi:type="dcterms:W3CDTF">2018-07-08T13:13:02Z</dcterms:modified>
</cp:coreProperties>
</file>