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87" r:id="rId4"/>
    <p:sldId id="295" r:id="rId5"/>
    <p:sldId id="296" r:id="rId6"/>
    <p:sldId id="300" r:id="rId7"/>
    <p:sldId id="299" r:id="rId8"/>
    <p:sldId id="298" r:id="rId9"/>
    <p:sldId id="258" r:id="rId10"/>
    <p:sldId id="263" r:id="rId11"/>
    <p:sldId id="264" r:id="rId12"/>
    <p:sldId id="265" r:id="rId13"/>
    <p:sldId id="291" r:id="rId14"/>
    <p:sldId id="266" r:id="rId15"/>
    <p:sldId id="267" r:id="rId16"/>
    <p:sldId id="292" r:id="rId17"/>
    <p:sldId id="277" r:id="rId18"/>
    <p:sldId id="294" r:id="rId19"/>
    <p:sldId id="289" r:id="rId20"/>
    <p:sldId id="284" r:id="rId21"/>
    <p:sldId id="268" r:id="rId22"/>
    <p:sldId id="269" r:id="rId23"/>
    <p:sldId id="290" r:id="rId24"/>
    <p:sldId id="285" r:id="rId25"/>
    <p:sldId id="278" r:id="rId26"/>
    <p:sldId id="270" r:id="rId27"/>
    <p:sldId id="272" r:id="rId28"/>
    <p:sldId id="273" r:id="rId29"/>
    <p:sldId id="274" r:id="rId30"/>
    <p:sldId id="275" r:id="rId31"/>
    <p:sldId id="276" r:id="rId32"/>
    <p:sldId id="293" r:id="rId33"/>
    <p:sldId id="279" r:id="rId34"/>
    <p:sldId id="297" r:id="rId35"/>
    <p:sldId id="280" r:id="rId36"/>
    <p:sldId id="259" r:id="rId37"/>
    <p:sldId id="286" r:id="rId38"/>
    <p:sldId id="281" r:id="rId39"/>
    <p:sldId id="261" r:id="rId40"/>
    <p:sldId id="282"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45" autoAdjust="0"/>
  </p:normalViewPr>
  <p:slideViewPr>
    <p:cSldViewPr snapToGrid="0">
      <p:cViewPr varScale="1">
        <p:scale>
          <a:sx n="100" d="100"/>
          <a:sy n="100" d="100"/>
        </p:scale>
        <p:origin x="28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3BE5A-0B75-4CC9-98CE-D91966099FBE}" type="datetimeFigureOut">
              <a:rPr lang="en-US" smtClean="0"/>
              <a:t>7/9/2018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0D1B3-F478-4D69-B78F-5F13BC93D62B}" type="slidenum">
              <a:rPr lang="en-US" smtClean="0"/>
              <a:t>‹#›</a:t>
            </a:fld>
            <a:endParaRPr lang="en-US"/>
          </a:p>
        </p:txBody>
      </p:sp>
    </p:spTree>
    <p:extLst>
      <p:ext uri="{BB962C8B-B14F-4D97-AF65-F5344CB8AC3E}">
        <p14:creationId xmlns:p14="http://schemas.microsoft.com/office/powerpoint/2010/main" val="1319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11 Opener</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1</a:t>
            </a:fld>
            <a:endParaRPr lang="en-US"/>
          </a:p>
        </p:txBody>
      </p:sp>
    </p:spTree>
    <p:extLst>
      <p:ext uri="{BB962C8B-B14F-4D97-AF65-F5344CB8AC3E}">
        <p14:creationId xmlns:p14="http://schemas.microsoft.com/office/powerpoint/2010/main" val="191670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11.7</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24</a:t>
            </a:fld>
            <a:endParaRPr lang="en-US"/>
          </a:p>
        </p:txBody>
      </p:sp>
    </p:spTree>
    <p:extLst>
      <p:ext uri="{BB962C8B-B14F-4D97-AF65-F5344CB8AC3E}">
        <p14:creationId xmlns:p14="http://schemas.microsoft.com/office/powerpoint/2010/main" val="162864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11.8</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25</a:t>
            </a:fld>
            <a:endParaRPr lang="en-US"/>
          </a:p>
        </p:txBody>
      </p:sp>
    </p:spTree>
    <p:extLst>
      <p:ext uri="{BB962C8B-B14F-4D97-AF65-F5344CB8AC3E}">
        <p14:creationId xmlns:p14="http://schemas.microsoft.com/office/powerpoint/2010/main" val="218667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11.3</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27</a:t>
            </a:fld>
            <a:endParaRPr lang="en-US"/>
          </a:p>
        </p:txBody>
      </p:sp>
    </p:spTree>
    <p:extLst>
      <p:ext uri="{BB962C8B-B14F-4D97-AF65-F5344CB8AC3E}">
        <p14:creationId xmlns:p14="http://schemas.microsoft.com/office/powerpoint/2010/main" val="50561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11.8</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28</a:t>
            </a:fld>
            <a:endParaRPr lang="en-US"/>
          </a:p>
        </p:txBody>
      </p:sp>
    </p:spTree>
    <p:extLst>
      <p:ext uri="{BB962C8B-B14F-4D97-AF65-F5344CB8AC3E}">
        <p14:creationId xmlns:p14="http://schemas.microsoft.com/office/powerpoint/2010/main" val="315405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11.9</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29</a:t>
            </a:fld>
            <a:endParaRPr lang="en-US"/>
          </a:p>
        </p:txBody>
      </p:sp>
    </p:spTree>
    <p:extLst>
      <p:ext uri="{BB962C8B-B14F-4D97-AF65-F5344CB8AC3E}">
        <p14:creationId xmlns:p14="http://schemas.microsoft.com/office/powerpoint/2010/main" val="263566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11.11</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30</a:t>
            </a:fld>
            <a:endParaRPr lang="en-US"/>
          </a:p>
        </p:txBody>
      </p:sp>
    </p:spTree>
    <p:extLst>
      <p:ext uri="{BB962C8B-B14F-4D97-AF65-F5344CB8AC3E}">
        <p14:creationId xmlns:p14="http://schemas.microsoft.com/office/powerpoint/2010/main" val="343618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11.12</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31</a:t>
            </a:fld>
            <a:endParaRPr lang="en-US"/>
          </a:p>
        </p:txBody>
      </p:sp>
    </p:spTree>
    <p:extLst>
      <p:ext uri="{BB962C8B-B14F-4D97-AF65-F5344CB8AC3E}">
        <p14:creationId xmlns:p14="http://schemas.microsoft.com/office/powerpoint/2010/main" val="8268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11.3</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33</a:t>
            </a:fld>
            <a:endParaRPr lang="en-US"/>
          </a:p>
        </p:txBody>
      </p:sp>
    </p:spTree>
    <p:extLst>
      <p:ext uri="{BB962C8B-B14F-4D97-AF65-F5344CB8AC3E}">
        <p14:creationId xmlns:p14="http://schemas.microsoft.com/office/powerpoint/2010/main" val="127323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11.4</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37</a:t>
            </a:fld>
            <a:endParaRPr lang="en-US"/>
          </a:p>
        </p:txBody>
      </p:sp>
    </p:spTree>
    <p:extLst>
      <p:ext uri="{BB962C8B-B14F-4D97-AF65-F5344CB8AC3E}">
        <p14:creationId xmlns:p14="http://schemas.microsoft.com/office/powerpoint/2010/main" val="4225999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11.1 Figures 1 and</a:t>
            </a:r>
            <a:r>
              <a:rPr lang="en-US" baseline="0" dirty="0" smtClean="0"/>
              <a:t> 2</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38</a:t>
            </a:fld>
            <a:endParaRPr lang="en-US"/>
          </a:p>
        </p:txBody>
      </p:sp>
    </p:spTree>
    <p:extLst>
      <p:ext uri="{BB962C8B-B14F-4D97-AF65-F5344CB8AC3E}">
        <p14:creationId xmlns:p14="http://schemas.microsoft.com/office/powerpoint/2010/main" val="20706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11.1</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9</a:t>
            </a:fld>
            <a:endParaRPr lang="en-US"/>
          </a:p>
        </p:txBody>
      </p:sp>
    </p:spTree>
    <p:extLst>
      <p:ext uri="{BB962C8B-B14F-4D97-AF65-F5344CB8AC3E}">
        <p14:creationId xmlns:p14="http://schemas.microsoft.com/office/powerpoint/2010/main" val="67305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11.1</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10</a:t>
            </a:fld>
            <a:endParaRPr lang="en-US"/>
          </a:p>
        </p:txBody>
      </p:sp>
    </p:spTree>
    <p:extLst>
      <p:ext uri="{BB962C8B-B14F-4D97-AF65-F5344CB8AC3E}">
        <p14:creationId xmlns:p14="http://schemas.microsoft.com/office/powerpoint/2010/main" val="89447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11.2</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11</a:t>
            </a:fld>
            <a:endParaRPr lang="en-US"/>
          </a:p>
        </p:txBody>
      </p:sp>
    </p:spTree>
    <p:extLst>
      <p:ext uri="{BB962C8B-B14F-4D97-AF65-F5344CB8AC3E}">
        <p14:creationId xmlns:p14="http://schemas.microsoft.com/office/powerpoint/2010/main" val="355849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11.2</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12</a:t>
            </a:fld>
            <a:endParaRPr lang="en-US"/>
          </a:p>
        </p:txBody>
      </p:sp>
    </p:spTree>
    <p:extLst>
      <p:ext uri="{BB962C8B-B14F-4D97-AF65-F5344CB8AC3E}">
        <p14:creationId xmlns:p14="http://schemas.microsoft.com/office/powerpoint/2010/main" val="359532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11.2</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14</a:t>
            </a:fld>
            <a:endParaRPr lang="en-US"/>
          </a:p>
        </p:txBody>
      </p:sp>
    </p:spTree>
    <p:extLst>
      <p:ext uri="{BB962C8B-B14F-4D97-AF65-F5344CB8AC3E}">
        <p14:creationId xmlns:p14="http://schemas.microsoft.com/office/powerpoint/2010/main" val="143462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11.3</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15</a:t>
            </a:fld>
            <a:endParaRPr lang="en-US"/>
          </a:p>
        </p:txBody>
      </p:sp>
    </p:spTree>
    <p:extLst>
      <p:ext uri="{BB962C8B-B14F-4D97-AF65-F5344CB8AC3E}">
        <p14:creationId xmlns:p14="http://schemas.microsoft.com/office/powerpoint/2010/main" val="266779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11.2</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20</a:t>
            </a:fld>
            <a:endParaRPr lang="en-US"/>
          </a:p>
        </p:txBody>
      </p:sp>
    </p:spTree>
    <p:extLst>
      <p:ext uri="{BB962C8B-B14F-4D97-AF65-F5344CB8AC3E}">
        <p14:creationId xmlns:p14="http://schemas.microsoft.com/office/powerpoint/2010/main" val="373913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11.5</a:t>
            </a:r>
            <a:endParaRPr lang="en-US" dirty="0"/>
          </a:p>
        </p:txBody>
      </p:sp>
      <p:sp>
        <p:nvSpPr>
          <p:cNvPr id="4" name="Slide Number Placeholder 3"/>
          <p:cNvSpPr>
            <a:spLocks noGrp="1"/>
          </p:cNvSpPr>
          <p:nvPr>
            <p:ph type="sldNum" sz="quarter" idx="10"/>
          </p:nvPr>
        </p:nvSpPr>
        <p:spPr/>
        <p:txBody>
          <a:bodyPr/>
          <a:lstStyle/>
          <a:p>
            <a:fld id="{1820D1B3-F478-4D69-B78F-5F13BC93D62B}" type="slidenum">
              <a:rPr lang="en-US" smtClean="0"/>
              <a:t>21</a:t>
            </a:fld>
            <a:endParaRPr lang="en-US"/>
          </a:p>
        </p:txBody>
      </p:sp>
    </p:spTree>
    <p:extLst>
      <p:ext uri="{BB962C8B-B14F-4D97-AF65-F5344CB8AC3E}">
        <p14:creationId xmlns:p14="http://schemas.microsoft.com/office/powerpoint/2010/main" val="391593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05317" y="6248400"/>
            <a:ext cx="2540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4210051" y="6248400"/>
            <a:ext cx="3858683"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9427633" y="6221413"/>
            <a:ext cx="2540000" cy="457200"/>
          </a:xfrm>
          <a:prstGeom prst="rect">
            <a:avLst/>
          </a:prstGeom>
          <a:ln/>
        </p:spPr>
        <p:txBody>
          <a:bodyPr/>
          <a:lstStyle>
            <a:lvl1pPr>
              <a:defRPr/>
            </a:lvl1pPr>
          </a:lstStyle>
          <a:p>
            <a:fld id="{5B5E135D-52ED-4A05-8512-A58366289762}" type="slidenum">
              <a:rPr lang="en-US" altLang="en-US"/>
              <a:pPr/>
              <a:t>‹#›</a:t>
            </a:fld>
            <a:endParaRPr lang="en-US" altLang="en-US"/>
          </a:p>
        </p:txBody>
      </p:sp>
    </p:spTree>
    <p:extLst>
      <p:ext uri="{BB962C8B-B14F-4D97-AF65-F5344CB8AC3E}">
        <p14:creationId xmlns:p14="http://schemas.microsoft.com/office/powerpoint/2010/main" val="417592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05317" y="6248400"/>
            <a:ext cx="2540000" cy="45720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4210051" y="6248400"/>
            <a:ext cx="3858683" cy="45720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9427633" y="6221413"/>
            <a:ext cx="2540000" cy="457200"/>
          </a:xfrm>
          <a:prstGeom prst="rect">
            <a:avLst/>
          </a:prstGeom>
          <a:ln/>
        </p:spPr>
        <p:txBody>
          <a:bodyPr/>
          <a:lstStyle>
            <a:lvl1pPr>
              <a:defRPr/>
            </a:lvl1pPr>
          </a:lstStyle>
          <a:p>
            <a:fld id="{2CE9F85F-2A61-456B-B80F-B80B3A890D79}" type="slidenum">
              <a:rPr lang="en-US" altLang="en-US"/>
              <a:pPr/>
              <a:t>‹#›</a:t>
            </a:fld>
            <a:endParaRPr lang="en-US" altLang="en-US"/>
          </a:p>
        </p:txBody>
      </p:sp>
    </p:spTree>
    <p:extLst>
      <p:ext uri="{BB962C8B-B14F-4D97-AF65-F5344CB8AC3E}">
        <p14:creationId xmlns:p14="http://schemas.microsoft.com/office/powerpoint/2010/main" val="11315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205317" y="6248400"/>
            <a:ext cx="2540000" cy="457200"/>
          </a:xfrm>
          <a:prstGeom prst="rect">
            <a:avLst/>
          </a:prstGeom>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4210051" y="6248400"/>
            <a:ext cx="3858683" cy="457200"/>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9427633" y="6221413"/>
            <a:ext cx="2540000" cy="457200"/>
          </a:xfrm>
          <a:prstGeom prst="rect">
            <a:avLst/>
          </a:prstGeom>
          <a:ln/>
        </p:spPr>
        <p:txBody>
          <a:bodyPr/>
          <a:lstStyle>
            <a:lvl1pPr>
              <a:defRPr/>
            </a:lvl1pPr>
          </a:lstStyle>
          <a:p>
            <a:fld id="{FE075144-C030-430C-A17B-9F8F3C34E372}" type="slidenum">
              <a:rPr lang="en-US" altLang="en-US"/>
              <a:pPr/>
              <a:t>‹#›</a:t>
            </a:fld>
            <a:endParaRPr lang="en-US" altLang="en-US"/>
          </a:p>
        </p:txBody>
      </p:sp>
    </p:spTree>
    <p:extLst>
      <p:ext uri="{BB962C8B-B14F-4D97-AF65-F5344CB8AC3E}">
        <p14:creationId xmlns:p14="http://schemas.microsoft.com/office/powerpoint/2010/main" val="143853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Chapter 11: The </a:t>
            </a:r>
            <a:r>
              <a:rPr lang="en-US" dirty="0"/>
              <a:t>Geography of Language</a:t>
            </a:r>
          </a:p>
        </p:txBody>
      </p:sp>
      <p:sp>
        <p:nvSpPr>
          <p:cNvPr id="5" name="Text Placeholder 4"/>
          <p:cNvSpPr>
            <a:spLocks noGrp="1"/>
          </p:cNvSpPr>
          <p:nvPr>
            <p:ph type="body" sz="quarter" idx="11"/>
          </p:nvPr>
        </p:nvSpPr>
        <p:spPr>
          <a:xfrm>
            <a:off x="0" y="5722977"/>
            <a:ext cx="3563224" cy="539691"/>
          </a:xfrm>
        </p:spPr>
        <p:txBody>
          <a:bodyPr/>
          <a:lstStyle/>
          <a:p>
            <a:pPr algn="ctr"/>
            <a:r>
              <a:rPr lang="en-US" dirty="0"/>
              <a:t>Street </a:t>
            </a:r>
            <a:r>
              <a:rPr lang="en-US" dirty="0" smtClean="0"/>
              <a:t>Philadelphia</a:t>
            </a:r>
            <a:r>
              <a:rPr lang="en-US" dirty="0"/>
              <a:t>. sign in </a:t>
            </a:r>
          </a:p>
        </p:txBody>
      </p:sp>
      <p:sp>
        <p:nvSpPr>
          <p:cNvPr id="7" name="Content Placeholder 6"/>
          <p:cNvSpPr>
            <a:spLocks noGrp="1"/>
          </p:cNvSpPr>
          <p:nvPr>
            <p:ph sz="quarter" idx="13"/>
          </p:nvPr>
        </p:nvSpPr>
        <p:spPr>
          <a:xfrm>
            <a:off x="6016305" y="1799438"/>
            <a:ext cx="3886200" cy="2759075"/>
          </a:xfrm>
        </p:spPr>
        <p:txBody>
          <a:bodyPr>
            <a:normAutofit fontScale="85000" lnSpcReduction="10000"/>
          </a:bodyPr>
          <a:lstStyle/>
          <a:p>
            <a:r>
              <a:rPr lang="en-US" dirty="0"/>
              <a:t>Language is an important part of culture that is </a:t>
            </a:r>
            <a:r>
              <a:rPr lang="en-US" b="1" dirty="0">
                <a:solidFill>
                  <a:srgbClr val="FF0000"/>
                </a:solidFill>
              </a:rPr>
              <a:t>intimately connected to place and space.</a:t>
            </a:r>
            <a:r>
              <a:rPr lang="en-US" dirty="0"/>
              <a:t> We make sense of the world by naming places and spaces.</a:t>
            </a:r>
          </a:p>
        </p:txBody>
      </p:sp>
      <p:pic>
        <p:nvPicPr>
          <p:cNvPr id="1026" name="Picture 2" descr="L:\Higher Education Editorial\Kaveney\Short, Human Geography, 2e\Supplements\Figure JPEGs\Chapter 11\Chapter 11 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688"/>
            <a:ext cx="3173506" cy="47657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99094" y="4867835"/>
            <a:ext cx="4303059" cy="400110"/>
          </a:xfrm>
          <a:prstGeom prst="rect">
            <a:avLst/>
          </a:prstGeom>
          <a:noFill/>
        </p:spPr>
        <p:txBody>
          <a:bodyPr wrap="square" rtlCol="0">
            <a:spAutoFit/>
          </a:bodyPr>
          <a:lstStyle/>
          <a:p>
            <a:r>
              <a:rPr lang="en-US" sz="2000" b="1" dirty="0" smtClean="0"/>
              <a:t>Expanded by Joe Naumann, UMSL</a:t>
            </a:r>
            <a:endParaRPr lang="en-US" sz="2000" b="1" dirty="0"/>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5447" y="157878"/>
            <a:ext cx="11582400" cy="777875"/>
          </a:xfrm>
        </p:spPr>
        <p:txBody>
          <a:bodyPr/>
          <a:lstStyle/>
          <a:p>
            <a:r>
              <a:rPr lang="en-US" dirty="0"/>
              <a:t>The Distribution of Languages</a:t>
            </a:r>
          </a:p>
        </p:txBody>
      </p:sp>
      <p:sp>
        <p:nvSpPr>
          <p:cNvPr id="5" name="Content Placeholder 4"/>
          <p:cNvSpPr>
            <a:spLocks noGrp="1"/>
          </p:cNvSpPr>
          <p:nvPr>
            <p:ph sz="quarter" idx="11"/>
          </p:nvPr>
        </p:nvSpPr>
        <p:spPr>
          <a:xfrm>
            <a:off x="0" y="1191236"/>
            <a:ext cx="5791200" cy="5029200"/>
          </a:xfrm>
        </p:spPr>
        <p:txBody>
          <a:bodyPr/>
          <a:lstStyle/>
          <a:p>
            <a:r>
              <a:rPr lang="en-US" dirty="0"/>
              <a:t>By the numbers</a:t>
            </a:r>
          </a:p>
          <a:p>
            <a:pPr lvl="1"/>
            <a:r>
              <a:rPr lang="en-US" dirty="0" smtClean="0"/>
              <a:t>6,000 </a:t>
            </a:r>
            <a:r>
              <a:rPr lang="en-US" dirty="0"/>
              <a:t>to </a:t>
            </a:r>
            <a:r>
              <a:rPr lang="en-US" dirty="0" smtClean="0"/>
              <a:t>7,000 </a:t>
            </a:r>
            <a:r>
              <a:rPr lang="en-US" dirty="0"/>
              <a:t>world languages</a:t>
            </a:r>
          </a:p>
          <a:p>
            <a:pPr lvl="1"/>
            <a:r>
              <a:rPr lang="en-US" dirty="0"/>
              <a:t>Areas of high linguistic diversity</a:t>
            </a:r>
          </a:p>
          <a:p>
            <a:pPr lvl="1"/>
            <a:r>
              <a:rPr lang="en-US" dirty="0"/>
              <a:t>Languages diffused over large areas</a:t>
            </a:r>
          </a:p>
          <a:p>
            <a:r>
              <a:rPr lang="en-US" dirty="0"/>
              <a:t>Diffusion of language</a:t>
            </a:r>
          </a:p>
          <a:p>
            <a:pPr lvl="1"/>
            <a:r>
              <a:rPr lang="en-US" dirty="0"/>
              <a:t>Trade and multilingualism</a:t>
            </a:r>
          </a:p>
        </p:txBody>
      </p:sp>
      <p:sp>
        <p:nvSpPr>
          <p:cNvPr id="7" name="Text Placeholder 6"/>
          <p:cNvSpPr>
            <a:spLocks noGrp="1"/>
          </p:cNvSpPr>
          <p:nvPr>
            <p:ph type="body" sz="quarter" idx="13"/>
          </p:nvPr>
        </p:nvSpPr>
        <p:spPr>
          <a:xfrm>
            <a:off x="5593976" y="5311588"/>
            <a:ext cx="6598024" cy="1183340"/>
          </a:xfrm>
        </p:spPr>
        <p:txBody>
          <a:bodyPr/>
          <a:lstStyle/>
          <a:p>
            <a:pPr algn="ctr"/>
            <a:r>
              <a:rPr lang="en-US" b="1" dirty="0">
                <a:solidFill>
                  <a:srgbClr val="FF0000"/>
                </a:solidFill>
              </a:rPr>
              <a:t>Main language groups. Half the world’s population speak only ten languages.</a:t>
            </a:r>
          </a:p>
        </p:txBody>
      </p:sp>
      <p:pic>
        <p:nvPicPr>
          <p:cNvPr id="8" name="Picture 2" descr="L:\Higher Education Editorial\Kaveney\Short, Human Geography, 2e\Supplements\Figure JPEGs\Chapter 11\Figure 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06" y="904977"/>
            <a:ext cx="5088082" cy="435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5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Distribution of Languages</a:t>
            </a:r>
          </a:p>
        </p:txBody>
      </p:sp>
      <p:sp>
        <p:nvSpPr>
          <p:cNvPr id="5" name="Content Placeholder 4"/>
          <p:cNvSpPr>
            <a:spLocks noGrp="1"/>
          </p:cNvSpPr>
          <p:nvPr>
            <p:ph sz="quarter" idx="11"/>
          </p:nvPr>
        </p:nvSpPr>
        <p:spPr>
          <a:xfrm>
            <a:off x="0" y="1269082"/>
            <a:ext cx="4343400" cy="5029200"/>
          </a:xfrm>
        </p:spPr>
        <p:txBody>
          <a:bodyPr/>
          <a:lstStyle/>
          <a:p>
            <a:r>
              <a:rPr lang="en-US" dirty="0"/>
              <a:t>Core </a:t>
            </a:r>
            <a:r>
              <a:rPr lang="en-US" b="1" dirty="0"/>
              <a:t>cultural region </a:t>
            </a:r>
            <a:r>
              <a:rPr lang="en-US" dirty="0"/>
              <a:t>of dominant languages</a:t>
            </a:r>
          </a:p>
          <a:p>
            <a:pPr lvl="1"/>
            <a:r>
              <a:rPr lang="en-US" dirty="0"/>
              <a:t>Dominant versus </a:t>
            </a:r>
            <a:r>
              <a:rPr lang="en-US" b="1" dirty="0"/>
              <a:t>global languages</a:t>
            </a:r>
            <a:endParaRPr lang="en-US" dirty="0"/>
          </a:p>
          <a:p>
            <a:pPr lvl="1"/>
            <a:r>
              <a:rPr lang="en-US" dirty="0"/>
              <a:t>Certain languages are highly localized, others more diffuse</a:t>
            </a:r>
          </a:p>
          <a:p>
            <a:pPr lvl="1"/>
            <a:r>
              <a:rPr lang="en-US" dirty="0"/>
              <a:t>Degree of multilingualism</a:t>
            </a:r>
          </a:p>
          <a:p>
            <a:pPr lvl="1"/>
            <a:endParaRPr lang="en-US" dirty="0"/>
          </a:p>
        </p:txBody>
      </p:sp>
      <p:sp>
        <p:nvSpPr>
          <p:cNvPr id="7" name="Text Placeholder 6"/>
          <p:cNvSpPr>
            <a:spLocks noGrp="1"/>
          </p:cNvSpPr>
          <p:nvPr>
            <p:ph type="body" sz="quarter" idx="13"/>
          </p:nvPr>
        </p:nvSpPr>
        <p:spPr>
          <a:xfrm>
            <a:off x="4415118" y="5469869"/>
            <a:ext cx="7776882" cy="828413"/>
          </a:xfrm>
        </p:spPr>
        <p:txBody>
          <a:bodyPr/>
          <a:lstStyle/>
          <a:p>
            <a:pPr algn="ctr"/>
            <a:r>
              <a:rPr lang="en-US" dirty="0"/>
              <a:t>Current distribution of dominant languages in the world today.</a:t>
            </a:r>
          </a:p>
        </p:txBody>
      </p:sp>
      <p:pic>
        <p:nvPicPr>
          <p:cNvPr id="3074" name="Picture 2" descr="L:\Higher Education Editorial\Kaveney\Short, Human Geography, 2e\Supplements\Figure JPEGs\Chapter 11\Figure 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118" y="1411942"/>
            <a:ext cx="7689558" cy="405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8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Distribution of Dominant Languages</a:t>
            </a:r>
          </a:p>
        </p:txBody>
      </p:sp>
      <p:sp>
        <p:nvSpPr>
          <p:cNvPr id="8" name="Text Placeholder 7"/>
          <p:cNvSpPr>
            <a:spLocks noGrp="1"/>
          </p:cNvSpPr>
          <p:nvPr>
            <p:ph type="body" sz="quarter" idx="13"/>
          </p:nvPr>
        </p:nvSpPr>
        <p:spPr>
          <a:xfrm>
            <a:off x="0" y="5237321"/>
            <a:ext cx="12192000" cy="1197528"/>
          </a:xfrm>
        </p:spPr>
        <p:txBody>
          <a:bodyPr/>
          <a:lstStyle/>
          <a:p>
            <a:pPr algn="ctr"/>
            <a:r>
              <a:rPr lang="en-US" dirty="0"/>
              <a:t>Notice how certain languages are highly localized in particular countries: Chinese in China and Hindi in India. Others are more diffuse, like Arabic spoken across the Middle East and North Africa. </a:t>
            </a:r>
          </a:p>
        </p:txBody>
      </p:sp>
      <p:pic>
        <p:nvPicPr>
          <p:cNvPr id="4098" name="Picture 2" descr="L:\Higher Education Editorial\Kaveney\Short, Human Geography, 2e\Supplements\Figure JPEGs\Chapter 11\Figure 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98" y="1034905"/>
            <a:ext cx="7988731" cy="421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2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338"/>
            <a:ext cx="89916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1905000" y="0"/>
            <a:ext cx="7772400" cy="609600"/>
          </a:xfrm>
        </p:spPr>
        <p:txBody>
          <a:bodyPr/>
          <a:lstStyle/>
          <a:p>
            <a:pPr algn="ctr"/>
            <a:r>
              <a:rPr lang="en-US" altLang="en-US" sz="3200"/>
              <a:t>Language Families</a:t>
            </a:r>
          </a:p>
        </p:txBody>
      </p:sp>
    </p:spTree>
    <p:extLst>
      <p:ext uri="{BB962C8B-B14F-4D97-AF65-F5344CB8AC3E}">
        <p14:creationId xmlns:p14="http://schemas.microsoft.com/office/powerpoint/2010/main" val="297762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Language and Power</a:t>
            </a:r>
          </a:p>
        </p:txBody>
      </p:sp>
      <p:sp>
        <p:nvSpPr>
          <p:cNvPr id="5" name="Content Placeholder 4"/>
          <p:cNvSpPr>
            <a:spLocks noGrp="1"/>
          </p:cNvSpPr>
          <p:nvPr>
            <p:ph sz="quarter" idx="11"/>
          </p:nvPr>
        </p:nvSpPr>
        <p:spPr>
          <a:xfrm>
            <a:off x="658906" y="1492623"/>
            <a:ext cx="5319648" cy="4671187"/>
          </a:xfrm>
        </p:spPr>
        <p:txBody>
          <a:bodyPr/>
          <a:lstStyle/>
          <a:p>
            <a:r>
              <a:rPr lang="en-US" dirty="0"/>
              <a:t>Language as a marker and legacy of power</a:t>
            </a:r>
          </a:p>
          <a:p>
            <a:r>
              <a:rPr lang="en-US" dirty="0"/>
              <a:t>Empire and elites</a:t>
            </a:r>
          </a:p>
          <a:p>
            <a:pPr lvl="1"/>
            <a:r>
              <a:rPr lang="en-US" dirty="0"/>
              <a:t>Roman Empire and European language geography</a:t>
            </a:r>
          </a:p>
          <a:p>
            <a:pPr lvl="1"/>
            <a:r>
              <a:rPr lang="en-US" dirty="0"/>
              <a:t>Muslim empires and Arabic</a:t>
            </a:r>
          </a:p>
          <a:p>
            <a:pPr lvl="1"/>
            <a:r>
              <a:rPr lang="en-US" dirty="0"/>
              <a:t>Colonial diffusion and </a:t>
            </a:r>
            <a:r>
              <a:rPr lang="en-US" b="1" dirty="0"/>
              <a:t>imperial incorporation</a:t>
            </a:r>
          </a:p>
        </p:txBody>
      </p:sp>
      <p:sp>
        <p:nvSpPr>
          <p:cNvPr id="7" name="Text Placeholder 6"/>
          <p:cNvSpPr>
            <a:spLocks noGrp="1"/>
          </p:cNvSpPr>
          <p:nvPr>
            <p:ph type="body" sz="quarter" idx="13"/>
          </p:nvPr>
        </p:nvSpPr>
        <p:spPr>
          <a:xfrm>
            <a:off x="7227667" y="4310338"/>
            <a:ext cx="4343400" cy="1371600"/>
          </a:xfrm>
        </p:spPr>
        <p:txBody>
          <a:bodyPr/>
          <a:lstStyle/>
          <a:p>
            <a:pPr algn="ctr"/>
            <a:r>
              <a:rPr lang="en-US" dirty="0"/>
              <a:t>Dominant world languages. The language areas shown are </a:t>
            </a:r>
            <a:r>
              <a:rPr lang="en-US" dirty="0" smtClean="0"/>
              <a:t>in large </a:t>
            </a:r>
            <a:r>
              <a:rPr lang="en-US" dirty="0"/>
              <a:t>part results of imperial expansion.</a:t>
            </a:r>
          </a:p>
        </p:txBody>
      </p:sp>
      <p:pic>
        <p:nvPicPr>
          <p:cNvPr id="8" name="Picture 2" descr="L:\Higher Education Editorial\Kaveney\Short, Human Geography, 2e\Supplements\Figure JPEGs\Chapter 11\Figure 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1534" y="1354822"/>
            <a:ext cx="4975666" cy="26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7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Language and Power</a:t>
            </a:r>
          </a:p>
        </p:txBody>
      </p:sp>
      <p:sp>
        <p:nvSpPr>
          <p:cNvPr id="5" name="Content Placeholder 4"/>
          <p:cNvSpPr>
            <a:spLocks noGrp="1"/>
          </p:cNvSpPr>
          <p:nvPr>
            <p:ph sz="quarter" idx="11"/>
          </p:nvPr>
        </p:nvSpPr>
        <p:spPr>
          <a:xfrm>
            <a:off x="0" y="1227167"/>
            <a:ext cx="4343400" cy="5029200"/>
          </a:xfrm>
        </p:spPr>
        <p:txBody>
          <a:bodyPr>
            <a:normAutofit fontScale="92500" lnSpcReduction="10000"/>
          </a:bodyPr>
          <a:lstStyle/>
          <a:p>
            <a:r>
              <a:rPr lang="en-US" dirty="0"/>
              <a:t>Naming the world</a:t>
            </a:r>
          </a:p>
          <a:p>
            <a:pPr lvl="1"/>
            <a:r>
              <a:rPr lang="en-US" dirty="0"/>
              <a:t>Turns space into place</a:t>
            </a:r>
          </a:p>
          <a:p>
            <a:pPr lvl="1"/>
            <a:r>
              <a:rPr lang="en-US" dirty="0"/>
              <a:t>Not innocent of politics</a:t>
            </a:r>
          </a:p>
          <a:p>
            <a:r>
              <a:rPr lang="en-US" dirty="0"/>
              <a:t>3 basic toponymic eras</a:t>
            </a:r>
          </a:p>
          <a:p>
            <a:pPr lvl="1"/>
            <a:r>
              <a:rPr lang="en-US" dirty="0"/>
              <a:t>Indigenous, Colonial, </a:t>
            </a:r>
            <a:r>
              <a:rPr lang="en-US" dirty="0" smtClean="0"/>
              <a:t>&amp; Postcolonial</a:t>
            </a:r>
            <a:endParaRPr lang="en-US" dirty="0"/>
          </a:p>
          <a:p>
            <a:r>
              <a:rPr lang="en-US" b="1" dirty="0"/>
              <a:t>Toponymic colonialism</a:t>
            </a:r>
          </a:p>
          <a:p>
            <a:pPr lvl="1"/>
            <a:r>
              <a:rPr lang="en-US" dirty="0"/>
              <a:t>Colonial naming </a:t>
            </a:r>
            <a:r>
              <a:rPr lang="en-US" dirty="0" smtClean="0"/>
              <a:t>replaced </a:t>
            </a:r>
            <a:r>
              <a:rPr lang="en-US" dirty="0"/>
              <a:t>many indigenous names</a:t>
            </a:r>
          </a:p>
          <a:p>
            <a:pPr lvl="1"/>
            <a:r>
              <a:rPr lang="en-US" dirty="0"/>
              <a:t>An act of appropriation and control</a:t>
            </a:r>
          </a:p>
        </p:txBody>
      </p:sp>
      <p:sp>
        <p:nvSpPr>
          <p:cNvPr id="7" name="Text Placeholder 6"/>
          <p:cNvSpPr>
            <a:spLocks noGrp="1"/>
          </p:cNvSpPr>
          <p:nvPr>
            <p:ph type="body" sz="quarter" idx="13"/>
          </p:nvPr>
        </p:nvSpPr>
        <p:spPr>
          <a:xfrm>
            <a:off x="6294374" y="5695076"/>
            <a:ext cx="6112778" cy="937470"/>
          </a:xfrm>
        </p:spPr>
        <p:txBody>
          <a:bodyPr/>
          <a:lstStyle/>
          <a:p>
            <a:pPr algn="ctr"/>
            <a:r>
              <a:rPr lang="en-US" dirty="0"/>
              <a:t>Dialects of the French language in the world.</a:t>
            </a:r>
          </a:p>
        </p:txBody>
      </p:sp>
      <p:pic>
        <p:nvPicPr>
          <p:cNvPr id="5122" name="Picture 2" descr="L:\Higher Education Editorial\Kaveney\Short, Human Geography, 2e\Supplements\Figure JPEGs\Chapter 11\Figure 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5824" y="1504864"/>
            <a:ext cx="7956176" cy="404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01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7_05"/>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20750"/>
            <a:ext cx="67056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00"/>
                </a:solidFill>
                <a:miter lim="800000"/>
                <a:headEnd/>
                <a:tailEnd/>
              </a14:hiddenLine>
            </a:ext>
          </a:extLst>
        </p:spPr>
      </p:pic>
      <p:sp>
        <p:nvSpPr>
          <p:cNvPr id="19459" name="Text Box 3"/>
          <p:cNvSpPr txBox="1">
            <a:spLocks noChangeArrowheads="1"/>
          </p:cNvSpPr>
          <p:nvPr/>
        </p:nvSpPr>
        <p:spPr bwMode="auto">
          <a:xfrm>
            <a:off x="1676398" y="432173"/>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dirty="0">
                <a:solidFill>
                  <a:srgbClr val="FF0000"/>
                </a:solidFill>
                <a:latin typeface="Times New Roman" panose="02020603050405020304" pitchFamily="18" charset="0"/>
              </a:rPr>
              <a:t>The same spoken language but different scripts</a:t>
            </a:r>
          </a:p>
        </p:txBody>
      </p:sp>
      <p:sp>
        <p:nvSpPr>
          <p:cNvPr id="19460" name="Line 4"/>
          <p:cNvSpPr>
            <a:spLocks noChangeShapeType="1"/>
          </p:cNvSpPr>
          <p:nvPr/>
        </p:nvSpPr>
        <p:spPr bwMode="auto">
          <a:xfrm flipH="1">
            <a:off x="4571999" y="1021975"/>
            <a:ext cx="990599" cy="11116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1" name="Line 5"/>
          <p:cNvSpPr>
            <a:spLocks noChangeShapeType="1"/>
          </p:cNvSpPr>
          <p:nvPr/>
        </p:nvSpPr>
        <p:spPr bwMode="auto">
          <a:xfrm>
            <a:off x="5562599" y="1021976"/>
            <a:ext cx="281543" cy="111162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2" name="Text Box 6"/>
          <p:cNvSpPr txBox="1">
            <a:spLocks noChangeArrowheads="1"/>
          </p:cNvSpPr>
          <p:nvPr/>
        </p:nvSpPr>
        <p:spPr bwMode="auto">
          <a:xfrm rot="-5400000">
            <a:off x="4575599" y="3567914"/>
            <a:ext cx="1192955"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F0000"/>
                </a:solidFill>
                <a:latin typeface="Times New Roman" panose="02020603050405020304" pitchFamily="18" charset="0"/>
              </a:rPr>
              <a:t>Related</a:t>
            </a:r>
          </a:p>
          <a:p>
            <a:pPr algn="ctr" eaLnBrk="1" hangingPunct="1">
              <a:spcBef>
                <a:spcPct val="20000"/>
              </a:spcBef>
            </a:pPr>
            <a:r>
              <a:rPr lang="en-US" altLang="en-US" sz="2400" b="1">
                <a:solidFill>
                  <a:srgbClr val="FF0000"/>
                </a:solidFill>
                <a:latin typeface="Times New Roman" panose="02020603050405020304" pitchFamily="18" charset="0"/>
              </a:rPr>
              <a:t>script</a:t>
            </a:r>
          </a:p>
        </p:txBody>
      </p:sp>
      <p:sp>
        <p:nvSpPr>
          <p:cNvPr id="19463" name="Line 7"/>
          <p:cNvSpPr>
            <a:spLocks noChangeShapeType="1"/>
          </p:cNvSpPr>
          <p:nvPr/>
        </p:nvSpPr>
        <p:spPr bwMode="auto">
          <a:xfrm flipH="1" flipV="1">
            <a:off x="4724400" y="3048000"/>
            <a:ext cx="3810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4" name="Line 8"/>
          <p:cNvSpPr>
            <a:spLocks noChangeShapeType="1"/>
          </p:cNvSpPr>
          <p:nvPr/>
        </p:nvSpPr>
        <p:spPr bwMode="auto">
          <a:xfrm>
            <a:off x="5257800" y="4572000"/>
            <a:ext cx="53340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3" name="Straight Arrow Connector 2"/>
          <p:cNvCxnSpPr/>
          <p:nvPr/>
        </p:nvCxnSpPr>
        <p:spPr>
          <a:xfrm flipH="1" flipV="1">
            <a:off x="4914900" y="4838700"/>
            <a:ext cx="929242" cy="1028700"/>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040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1000" fill="hold"/>
                                        <p:tgtEl>
                                          <p:spTgt spid="19460"/>
                                        </p:tgtEl>
                                        <p:attrNameLst>
                                          <p:attrName>ppt_w</p:attrName>
                                        </p:attrNameLst>
                                      </p:cBhvr>
                                      <p:tavLst>
                                        <p:tav tm="0">
                                          <p:val>
                                            <p:fltVal val="0"/>
                                          </p:val>
                                        </p:tav>
                                        <p:tav tm="100000">
                                          <p:val>
                                            <p:strVal val="#ppt_w"/>
                                          </p:val>
                                        </p:tav>
                                      </p:tavLst>
                                    </p:anim>
                                    <p:anim calcmode="lin" valueType="num">
                                      <p:cBhvr>
                                        <p:cTn id="13" dur="1000" fill="hold"/>
                                        <p:tgtEl>
                                          <p:spTgt spid="19460"/>
                                        </p:tgtEl>
                                        <p:attrNameLst>
                                          <p:attrName>ppt_h</p:attrName>
                                        </p:attrNameLst>
                                      </p:cBhvr>
                                      <p:tavLst>
                                        <p:tav tm="0">
                                          <p:val>
                                            <p:fltVal val="0"/>
                                          </p:val>
                                        </p:tav>
                                        <p:tav tm="100000">
                                          <p:val>
                                            <p:strVal val="#ppt_h"/>
                                          </p:val>
                                        </p:tav>
                                      </p:tavLst>
                                    </p:anim>
                                    <p:anim calcmode="lin" valueType="num">
                                      <p:cBhvr>
                                        <p:cTn id="14"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p:cTn id="19" dur="1000" fill="hold"/>
                                        <p:tgtEl>
                                          <p:spTgt spid="19461"/>
                                        </p:tgtEl>
                                        <p:attrNameLst>
                                          <p:attrName>ppt_w</p:attrName>
                                        </p:attrNameLst>
                                      </p:cBhvr>
                                      <p:tavLst>
                                        <p:tav tm="0">
                                          <p:val>
                                            <p:fltVal val="0"/>
                                          </p:val>
                                        </p:tav>
                                        <p:tav tm="100000">
                                          <p:val>
                                            <p:strVal val="#ppt_w"/>
                                          </p:val>
                                        </p:tav>
                                      </p:tavLst>
                                    </p:anim>
                                    <p:anim calcmode="lin" valueType="num">
                                      <p:cBhvr>
                                        <p:cTn id="20" dur="1000" fill="hold"/>
                                        <p:tgtEl>
                                          <p:spTgt spid="19461"/>
                                        </p:tgtEl>
                                        <p:attrNameLst>
                                          <p:attrName>ppt_h</p:attrName>
                                        </p:attrNameLst>
                                      </p:cBhvr>
                                      <p:tavLst>
                                        <p:tav tm="0">
                                          <p:val>
                                            <p:fltVal val="0"/>
                                          </p:val>
                                        </p:tav>
                                        <p:tav tm="100000">
                                          <p:val>
                                            <p:strVal val="#ppt_h"/>
                                          </p:val>
                                        </p:tav>
                                      </p:tavLst>
                                    </p:anim>
                                    <p:anim calcmode="lin" valueType="num">
                                      <p:cBhvr>
                                        <p:cTn id="21" dur="1000" fill="hold"/>
                                        <p:tgtEl>
                                          <p:spTgt spid="1946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461"/>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9462"/>
                                        </p:tgtEl>
                                        <p:attrNameLst>
                                          <p:attrName>style.visibility</p:attrName>
                                        </p:attrNameLst>
                                      </p:cBhvr>
                                      <p:to>
                                        <p:strVal val="visible"/>
                                      </p:to>
                                    </p:set>
                                    <p:anim calcmode="lin" valueType="num">
                                      <p:cBhvr additive="base">
                                        <p:cTn id="26" dur="500" fill="hold"/>
                                        <p:tgtEl>
                                          <p:spTgt spid="19462"/>
                                        </p:tgtEl>
                                        <p:attrNameLst>
                                          <p:attrName>ppt_x</p:attrName>
                                        </p:attrNameLst>
                                      </p:cBhvr>
                                      <p:tavLst>
                                        <p:tav tm="0">
                                          <p:val>
                                            <p:strVal val="#ppt_x"/>
                                          </p:val>
                                        </p:tav>
                                        <p:tav tm="100000">
                                          <p:val>
                                            <p:strVal val="#ppt_x"/>
                                          </p:val>
                                        </p:tav>
                                      </p:tavLst>
                                    </p:anim>
                                    <p:anim calcmode="lin" valueType="num">
                                      <p:cBhvr additive="base">
                                        <p:cTn id="27" dur="500" fill="hold"/>
                                        <p:tgtEl>
                                          <p:spTgt spid="1946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000"/>
                            </p:stCondLst>
                            <p:childTnLst>
                              <p:par>
                                <p:cTn id="29" presetID="15" presetClass="entr" presetSubtype="0" fill="hold" grpId="0" nodeType="afterEffect">
                                  <p:stCondLst>
                                    <p:cond delay="0"/>
                                  </p:stCondLst>
                                  <p:childTnLst>
                                    <p:set>
                                      <p:cBhvr>
                                        <p:cTn id="30" dur="1" fill="hold">
                                          <p:stCondLst>
                                            <p:cond delay="0"/>
                                          </p:stCondLst>
                                        </p:cTn>
                                        <p:tgtEl>
                                          <p:spTgt spid="19463"/>
                                        </p:tgtEl>
                                        <p:attrNameLst>
                                          <p:attrName>style.visibility</p:attrName>
                                        </p:attrNameLst>
                                      </p:cBhvr>
                                      <p:to>
                                        <p:strVal val="visible"/>
                                      </p:to>
                                    </p:set>
                                    <p:anim calcmode="lin" valueType="num">
                                      <p:cBhvr>
                                        <p:cTn id="31" dur="1000" fill="hold"/>
                                        <p:tgtEl>
                                          <p:spTgt spid="19463"/>
                                        </p:tgtEl>
                                        <p:attrNameLst>
                                          <p:attrName>ppt_w</p:attrName>
                                        </p:attrNameLst>
                                      </p:cBhvr>
                                      <p:tavLst>
                                        <p:tav tm="0">
                                          <p:val>
                                            <p:fltVal val="0"/>
                                          </p:val>
                                        </p:tav>
                                        <p:tav tm="100000">
                                          <p:val>
                                            <p:strVal val="#ppt_w"/>
                                          </p:val>
                                        </p:tav>
                                      </p:tavLst>
                                    </p:anim>
                                    <p:anim calcmode="lin" valueType="num">
                                      <p:cBhvr>
                                        <p:cTn id="32" dur="1000" fill="hold"/>
                                        <p:tgtEl>
                                          <p:spTgt spid="19463"/>
                                        </p:tgtEl>
                                        <p:attrNameLst>
                                          <p:attrName>ppt_h</p:attrName>
                                        </p:attrNameLst>
                                      </p:cBhvr>
                                      <p:tavLst>
                                        <p:tav tm="0">
                                          <p:val>
                                            <p:fltVal val="0"/>
                                          </p:val>
                                        </p:tav>
                                        <p:tav tm="100000">
                                          <p:val>
                                            <p:strVal val="#ppt_h"/>
                                          </p:val>
                                        </p:tav>
                                      </p:tavLst>
                                    </p:anim>
                                    <p:anim calcmode="lin" valueType="num">
                                      <p:cBhvr>
                                        <p:cTn id="33"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63"/>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4000"/>
                            </p:stCondLst>
                            <p:childTnLst>
                              <p:par>
                                <p:cTn id="36" presetID="15" presetClass="entr" presetSubtype="0" fill="hold" grpId="0" nodeType="afterEffect">
                                  <p:stCondLst>
                                    <p:cond delay="0"/>
                                  </p:stCondLst>
                                  <p:childTnLst>
                                    <p:set>
                                      <p:cBhvr>
                                        <p:cTn id="37" dur="1" fill="hold">
                                          <p:stCondLst>
                                            <p:cond delay="0"/>
                                          </p:stCondLst>
                                        </p:cTn>
                                        <p:tgtEl>
                                          <p:spTgt spid="19464"/>
                                        </p:tgtEl>
                                        <p:attrNameLst>
                                          <p:attrName>style.visibility</p:attrName>
                                        </p:attrNameLst>
                                      </p:cBhvr>
                                      <p:to>
                                        <p:strVal val="visible"/>
                                      </p:to>
                                    </p:set>
                                    <p:anim calcmode="lin" valueType="num">
                                      <p:cBhvr>
                                        <p:cTn id="38" dur="1000" fill="hold"/>
                                        <p:tgtEl>
                                          <p:spTgt spid="19464"/>
                                        </p:tgtEl>
                                        <p:attrNameLst>
                                          <p:attrName>ppt_w</p:attrName>
                                        </p:attrNameLst>
                                      </p:cBhvr>
                                      <p:tavLst>
                                        <p:tav tm="0">
                                          <p:val>
                                            <p:fltVal val="0"/>
                                          </p:val>
                                        </p:tav>
                                        <p:tav tm="100000">
                                          <p:val>
                                            <p:strVal val="#ppt_w"/>
                                          </p:val>
                                        </p:tav>
                                      </p:tavLst>
                                    </p:anim>
                                    <p:anim calcmode="lin" valueType="num">
                                      <p:cBhvr>
                                        <p:cTn id="39" dur="1000" fill="hold"/>
                                        <p:tgtEl>
                                          <p:spTgt spid="19464"/>
                                        </p:tgtEl>
                                        <p:attrNameLst>
                                          <p:attrName>ppt_h</p:attrName>
                                        </p:attrNameLst>
                                      </p:cBhvr>
                                      <p:tavLst>
                                        <p:tav tm="0">
                                          <p:val>
                                            <p:fltVal val="0"/>
                                          </p:val>
                                        </p:tav>
                                        <p:tav tm="100000">
                                          <p:val>
                                            <p:strVal val="#ppt_h"/>
                                          </p:val>
                                        </p:tav>
                                      </p:tavLst>
                                    </p:anim>
                                    <p:anim calcmode="lin" valueType="num">
                                      <p:cBhvr>
                                        <p:cTn id="40" dur="1000" fill="hold"/>
                                        <p:tgtEl>
                                          <p:spTgt spid="19464"/>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94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animBg="1"/>
      <p:bldP spid="19461" grpId="0" animBg="1"/>
      <p:bldP spid="19462" grpId="0"/>
      <p:bldP spid="19463" grpId="0" animBg="1"/>
      <p:bldP spid="194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Language and Power</a:t>
            </a:r>
          </a:p>
        </p:txBody>
      </p:sp>
      <p:sp>
        <p:nvSpPr>
          <p:cNvPr id="5" name="Content Placeholder 4"/>
          <p:cNvSpPr>
            <a:spLocks noGrp="1"/>
          </p:cNvSpPr>
          <p:nvPr>
            <p:ph sz="quarter" idx="11"/>
          </p:nvPr>
        </p:nvSpPr>
        <p:spPr>
          <a:xfrm>
            <a:off x="541868" y="1143000"/>
            <a:ext cx="9882852" cy="5029200"/>
          </a:xfrm>
        </p:spPr>
        <p:txBody>
          <a:bodyPr>
            <a:normAutofit/>
          </a:bodyPr>
          <a:lstStyle/>
          <a:p>
            <a:r>
              <a:rPr lang="en-US" dirty="0"/>
              <a:t>Naming the seas</a:t>
            </a:r>
          </a:p>
          <a:p>
            <a:pPr lvl="1"/>
            <a:r>
              <a:rPr lang="en-US" dirty="0"/>
              <a:t>Contentious since no simple hegemony over naming rights</a:t>
            </a:r>
          </a:p>
          <a:p>
            <a:pPr lvl="1"/>
            <a:r>
              <a:rPr lang="en-US" dirty="0"/>
              <a:t>Must be globally intelligible and have postcolonial sensitivity</a:t>
            </a:r>
          </a:p>
          <a:p>
            <a:r>
              <a:rPr lang="en-US" b="1" dirty="0"/>
              <a:t>Decolonization</a:t>
            </a:r>
          </a:p>
          <a:p>
            <a:pPr lvl="1"/>
            <a:r>
              <a:rPr lang="en-US" dirty="0"/>
              <a:t>Upon independence, rename the </a:t>
            </a:r>
            <a:r>
              <a:rPr lang="en-US" dirty="0" smtClean="0"/>
              <a:t>landscape</a:t>
            </a:r>
          </a:p>
          <a:p>
            <a:pPr lvl="2"/>
            <a:r>
              <a:rPr lang="en-US" dirty="0" smtClean="0"/>
              <a:t>Break up of the Soviet Union</a:t>
            </a:r>
          </a:p>
          <a:p>
            <a:pPr lvl="2"/>
            <a:r>
              <a:rPr lang="en-US" dirty="0" smtClean="0"/>
              <a:t>End of Communist Party in Russia</a:t>
            </a:r>
            <a:endParaRPr lang="en-US" dirty="0"/>
          </a:p>
        </p:txBody>
      </p:sp>
    </p:spTree>
    <p:extLst>
      <p:ext uri="{BB962C8B-B14F-4D97-AF65-F5344CB8AC3E}">
        <p14:creationId xmlns:p14="http://schemas.microsoft.com/office/powerpoint/2010/main" val="3990856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7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523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6934200" y="1295400"/>
            <a:ext cx="3733800" cy="3124200"/>
          </a:xfrm>
        </p:spPr>
        <p:txBody>
          <a:bodyPr/>
          <a:lstStyle/>
          <a:p>
            <a:pPr algn="ctr"/>
            <a:r>
              <a:rPr lang="en-US" altLang="en-US" smtClean="0"/>
              <a:t>Political Change &amp; Name Change</a:t>
            </a:r>
          </a:p>
        </p:txBody>
      </p:sp>
    </p:spTree>
    <p:extLst>
      <p:ext uri="{BB962C8B-B14F-4D97-AF65-F5344CB8AC3E}">
        <p14:creationId xmlns:p14="http://schemas.microsoft.com/office/powerpoint/2010/main" val="3193309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445956-4B6F-4A70-8990-8064A8C2D92E}" type="slidenum">
              <a:rPr lang="en-US" altLang="en-US"/>
              <a:pPr/>
              <a:t>19</a:t>
            </a:fld>
            <a:endParaRPr lang="en-US" altLang="en-US"/>
          </a:p>
        </p:txBody>
      </p:sp>
      <p:sp>
        <p:nvSpPr>
          <p:cNvPr id="6147" name="Rectangle 2"/>
          <p:cNvSpPr>
            <a:spLocks noGrp="1" noChangeArrowheads="1"/>
          </p:cNvSpPr>
          <p:nvPr>
            <p:ph type="title"/>
          </p:nvPr>
        </p:nvSpPr>
        <p:spPr>
          <a:xfrm>
            <a:off x="170330" y="82737"/>
            <a:ext cx="11582400" cy="777875"/>
          </a:xfrm>
        </p:spPr>
        <p:txBody>
          <a:bodyPr/>
          <a:lstStyle/>
          <a:p>
            <a:r>
              <a:rPr lang="en-US" altLang="en-US" dirty="0" smtClean="0"/>
              <a:t>Language Regions</a:t>
            </a:r>
          </a:p>
        </p:txBody>
      </p:sp>
      <p:sp>
        <p:nvSpPr>
          <p:cNvPr id="6148" name="Rectangle 3"/>
          <p:cNvSpPr>
            <a:spLocks noGrp="1" noChangeArrowheads="1"/>
          </p:cNvSpPr>
          <p:nvPr>
            <p:ph type="body" idx="1"/>
          </p:nvPr>
        </p:nvSpPr>
        <p:spPr>
          <a:xfrm>
            <a:off x="726141" y="860612"/>
            <a:ext cx="9602229" cy="5486400"/>
          </a:xfrm>
        </p:spPr>
        <p:txBody>
          <a:bodyPr/>
          <a:lstStyle/>
          <a:p>
            <a:pPr>
              <a:lnSpc>
                <a:spcPct val="90000"/>
              </a:lnSpc>
            </a:pPr>
            <a:r>
              <a:rPr lang="en-US" altLang="en-US" dirty="0" smtClean="0"/>
              <a:t>Dialects</a:t>
            </a:r>
          </a:p>
          <a:p>
            <a:pPr lvl="1">
              <a:lnSpc>
                <a:spcPct val="90000"/>
              </a:lnSpc>
            </a:pPr>
            <a:r>
              <a:rPr lang="en-US" altLang="en-US" dirty="0" smtClean="0"/>
              <a:t>Minor variations within a language</a:t>
            </a:r>
          </a:p>
          <a:p>
            <a:pPr lvl="1">
              <a:lnSpc>
                <a:spcPct val="90000"/>
              </a:lnSpc>
              <a:buFontTx/>
              <a:buNone/>
            </a:pPr>
            <a:endParaRPr lang="en-US" altLang="en-US" dirty="0" smtClean="0"/>
          </a:p>
          <a:p>
            <a:pPr>
              <a:lnSpc>
                <a:spcPct val="90000"/>
              </a:lnSpc>
            </a:pPr>
            <a:r>
              <a:rPr lang="en-US" altLang="en-US" dirty="0" smtClean="0"/>
              <a:t>Standard language</a:t>
            </a:r>
          </a:p>
          <a:p>
            <a:pPr lvl="1">
              <a:lnSpc>
                <a:spcPct val="90000"/>
              </a:lnSpc>
            </a:pPr>
            <a:r>
              <a:rPr lang="en-US" altLang="en-US" dirty="0" smtClean="0"/>
              <a:t>Following formal rule of diction and grammar</a:t>
            </a:r>
          </a:p>
          <a:p>
            <a:pPr>
              <a:lnSpc>
                <a:spcPct val="90000"/>
              </a:lnSpc>
            </a:pPr>
            <a:endParaRPr lang="en-US" altLang="en-US" dirty="0" smtClean="0"/>
          </a:p>
          <a:p>
            <a:pPr>
              <a:lnSpc>
                <a:spcPct val="90000"/>
              </a:lnSpc>
            </a:pPr>
            <a:r>
              <a:rPr lang="en-US" altLang="en-US" dirty="0" smtClean="0"/>
              <a:t>Official language</a:t>
            </a:r>
          </a:p>
          <a:p>
            <a:pPr lvl="1">
              <a:lnSpc>
                <a:spcPct val="90000"/>
              </a:lnSpc>
            </a:pPr>
            <a:r>
              <a:rPr lang="en-US" altLang="en-US" dirty="0" smtClean="0"/>
              <a:t>Primary language for any given country</a:t>
            </a:r>
          </a:p>
          <a:p>
            <a:pPr lvl="1">
              <a:lnSpc>
                <a:spcPct val="90000"/>
              </a:lnSpc>
            </a:pPr>
            <a:r>
              <a:rPr lang="en-US" altLang="en-US" dirty="0" err="1" smtClean="0"/>
              <a:t>Defacto</a:t>
            </a:r>
            <a:r>
              <a:rPr lang="en-US" altLang="en-US" dirty="0" smtClean="0"/>
              <a:t> or </a:t>
            </a:r>
            <a:r>
              <a:rPr lang="en-US" altLang="en-US" dirty="0" err="1" smtClean="0"/>
              <a:t>Dejure</a:t>
            </a:r>
            <a:r>
              <a:rPr lang="en-US" altLang="en-US" dirty="0" smtClean="0"/>
              <a:t>?  USA English – </a:t>
            </a:r>
            <a:r>
              <a:rPr lang="en-US" altLang="en-US" b="1" dirty="0" err="1" smtClean="0">
                <a:solidFill>
                  <a:srgbClr val="FF0000"/>
                </a:solidFill>
              </a:rPr>
              <a:t>Defacto</a:t>
            </a:r>
            <a:r>
              <a:rPr lang="en-US" altLang="en-US" dirty="0" smtClean="0"/>
              <a:t>, not </a:t>
            </a:r>
            <a:r>
              <a:rPr lang="en-US" altLang="en-US" dirty="0" err="1" smtClean="0"/>
              <a:t>Dejure</a:t>
            </a:r>
            <a:endParaRPr lang="en-US" altLang="en-US" dirty="0" smtClean="0"/>
          </a:p>
          <a:p>
            <a:pPr>
              <a:lnSpc>
                <a:spcPct val="90000"/>
              </a:lnSpc>
            </a:pPr>
            <a:r>
              <a:rPr lang="en-US" altLang="en-US" dirty="0" smtClean="0"/>
              <a:t>Lingua franca</a:t>
            </a:r>
          </a:p>
          <a:p>
            <a:pPr lvl="1">
              <a:lnSpc>
                <a:spcPct val="90000"/>
              </a:lnSpc>
            </a:pPr>
            <a:r>
              <a:rPr lang="en-US" altLang="en-US" dirty="0" smtClean="0"/>
              <a:t>Current language of international discourse</a:t>
            </a:r>
          </a:p>
        </p:txBody>
      </p:sp>
    </p:spTree>
    <p:extLst>
      <p:ext uri="{BB962C8B-B14F-4D97-AF65-F5344CB8AC3E}">
        <p14:creationId xmlns:p14="http://schemas.microsoft.com/office/powerpoint/2010/main" val="270496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lvl="0"/>
            <a:r>
              <a:rPr lang="en-US" dirty="0"/>
              <a:t>Summarize the various influences of culture and locality on the development of language.</a:t>
            </a:r>
          </a:p>
          <a:p>
            <a:pPr lvl="0"/>
            <a:r>
              <a:rPr lang="en-US" dirty="0"/>
              <a:t>Consider how languages get distributed through global political and economic interactions.</a:t>
            </a:r>
          </a:p>
          <a:p>
            <a:pPr lvl="0"/>
            <a:r>
              <a:rPr lang="en-US" dirty="0"/>
              <a:t>Describe the differences that emerge in spoken languages and the variation in usages across assorted spaces.</a:t>
            </a:r>
          </a:p>
          <a:p>
            <a:pPr lvl="0"/>
            <a:r>
              <a:rPr lang="en-US" dirty="0"/>
              <a:t>Discuss the important role of language in national identity and politics, with consideration of the spoken and written word. </a:t>
            </a:r>
          </a:p>
          <a:p>
            <a:pPr lvl="0"/>
            <a:r>
              <a:rPr lang="en-US" dirty="0"/>
              <a:t>Reflect on the reasons for contemporary losses in linguistic diversity and the ways that populations are responding.</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72" y="268575"/>
            <a:ext cx="11582400" cy="777875"/>
          </a:xfrm>
        </p:spPr>
        <p:txBody>
          <a:bodyPr/>
          <a:lstStyle/>
          <a:p>
            <a:r>
              <a:rPr lang="en-US" dirty="0"/>
              <a:t>Language and Power</a:t>
            </a:r>
          </a:p>
        </p:txBody>
      </p:sp>
      <p:pic>
        <p:nvPicPr>
          <p:cNvPr id="6146" name="Picture 2" descr="L:\Higher Education Editorial\Kaveney\Short, Human Geography, 2e\Supplements\Figure JPEGs\Chapter 11\Table 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665" y="1012058"/>
            <a:ext cx="6327970" cy="48623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472" y="754063"/>
            <a:ext cx="2139193" cy="584775"/>
          </a:xfrm>
          <a:prstGeom prst="rect">
            <a:avLst/>
          </a:prstGeom>
          <a:noFill/>
        </p:spPr>
        <p:txBody>
          <a:bodyPr wrap="square" rtlCol="0">
            <a:spAutoFit/>
          </a:bodyPr>
          <a:lstStyle/>
          <a:p>
            <a:r>
              <a:rPr lang="en-US" sz="3200" dirty="0"/>
              <a:t>Table 11.2</a:t>
            </a:r>
          </a:p>
        </p:txBody>
      </p:sp>
      <p:sp>
        <p:nvSpPr>
          <p:cNvPr id="8" name="Text Placeholder 6"/>
          <p:cNvSpPr>
            <a:spLocks noGrp="1"/>
          </p:cNvSpPr>
          <p:nvPr>
            <p:ph type="body" sz="quarter" idx="13"/>
          </p:nvPr>
        </p:nvSpPr>
        <p:spPr>
          <a:xfrm>
            <a:off x="2483936" y="5874404"/>
            <a:ext cx="7109670" cy="861173"/>
          </a:xfrm>
        </p:spPr>
        <p:txBody>
          <a:bodyPr/>
          <a:lstStyle/>
          <a:p>
            <a:pPr algn="ctr"/>
            <a:r>
              <a:rPr lang="en-US" dirty="0"/>
              <a:t>Toponymic Colonialism in Central Australia.</a:t>
            </a:r>
          </a:p>
        </p:txBody>
      </p:sp>
    </p:spTree>
    <p:extLst>
      <p:ext uri="{BB962C8B-B14F-4D97-AF65-F5344CB8AC3E}">
        <p14:creationId xmlns:p14="http://schemas.microsoft.com/office/powerpoint/2010/main" val="201628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126"/>
            <a:ext cx="8570259" cy="777875"/>
          </a:xfrm>
        </p:spPr>
        <p:txBody>
          <a:bodyPr/>
          <a:lstStyle/>
          <a:p>
            <a:r>
              <a:rPr lang="en-US" dirty="0"/>
              <a:t>Language and Power</a:t>
            </a:r>
          </a:p>
        </p:txBody>
      </p:sp>
      <p:sp>
        <p:nvSpPr>
          <p:cNvPr id="5" name="Content Placeholder 4"/>
          <p:cNvSpPr>
            <a:spLocks noGrp="1"/>
          </p:cNvSpPr>
          <p:nvPr>
            <p:ph sz="quarter" idx="11"/>
          </p:nvPr>
        </p:nvSpPr>
        <p:spPr>
          <a:xfrm>
            <a:off x="304799" y="1143000"/>
            <a:ext cx="6970059" cy="5029200"/>
          </a:xfrm>
        </p:spPr>
        <p:txBody>
          <a:bodyPr>
            <a:normAutofit/>
          </a:bodyPr>
          <a:lstStyle/>
          <a:p>
            <a:r>
              <a:rPr lang="en-US" b="1" dirty="0"/>
              <a:t>Contact languages</a:t>
            </a:r>
            <a:r>
              <a:rPr lang="en-US" dirty="0"/>
              <a:t> from interaction of </a:t>
            </a:r>
            <a:r>
              <a:rPr lang="en-US" spc="-50" dirty="0"/>
              <a:t>commercial</a:t>
            </a:r>
            <a:r>
              <a:rPr lang="en-US" dirty="0"/>
              <a:t> and political empires</a:t>
            </a:r>
            <a:endParaRPr lang="en-US" b="1" dirty="0"/>
          </a:p>
          <a:p>
            <a:pPr lvl="1"/>
            <a:r>
              <a:rPr lang="en-US" b="1" dirty="0"/>
              <a:t>Pidgin </a:t>
            </a:r>
            <a:r>
              <a:rPr lang="en-US" dirty="0"/>
              <a:t>is simplified, used for communication between different languages</a:t>
            </a:r>
            <a:endParaRPr lang="en-US" b="1" dirty="0"/>
          </a:p>
          <a:p>
            <a:pPr lvl="1"/>
            <a:r>
              <a:rPr lang="en-US" b="1" dirty="0"/>
              <a:t>Creoles </a:t>
            </a:r>
            <a:r>
              <a:rPr lang="en-US" dirty="0"/>
              <a:t>form between dominant and local languages, they are adopted </a:t>
            </a:r>
            <a:r>
              <a:rPr lang="en-US" dirty="0" smtClean="0"/>
              <a:t>permanently</a:t>
            </a:r>
          </a:p>
          <a:p>
            <a:pPr lvl="2"/>
            <a:r>
              <a:rPr lang="en-US" b="1" dirty="0" smtClean="0"/>
              <a:t>i.e. Creole in Louisiana</a:t>
            </a:r>
            <a:endParaRPr lang="en-US" b="1" dirty="0"/>
          </a:p>
        </p:txBody>
      </p:sp>
      <p:sp>
        <p:nvSpPr>
          <p:cNvPr id="7" name="Text Placeholder 6"/>
          <p:cNvSpPr>
            <a:spLocks noGrp="1"/>
          </p:cNvSpPr>
          <p:nvPr>
            <p:ph type="body" sz="quarter" idx="13"/>
          </p:nvPr>
        </p:nvSpPr>
        <p:spPr>
          <a:xfrm>
            <a:off x="6506051" y="5569236"/>
            <a:ext cx="5685949" cy="937470"/>
          </a:xfrm>
        </p:spPr>
        <p:txBody>
          <a:bodyPr/>
          <a:lstStyle/>
          <a:p>
            <a:pPr algn="ctr"/>
            <a:r>
              <a:rPr lang="en-US" dirty="0"/>
              <a:t>Commercial street sign in Hoi An, Vietnam.</a:t>
            </a:r>
          </a:p>
        </p:txBody>
      </p:sp>
      <p:pic>
        <p:nvPicPr>
          <p:cNvPr id="7170" name="Picture 2" descr="L:\Higher Education Editorial\Kaveney\Short, Human Geography, 2e\Supplements\Figure JPEGs\Chapter 11\Figure 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647" y="365126"/>
            <a:ext cx="3720353" cy="533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6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Regional Geography of Language</a:t>
            </a:r>
          </a:p>
        </p:txBody>
      </p:sp>
      <p:sp>
        <p:nvSpPr>
          <p:cNvPr id="5" name="Content Placeholder 4"/>
          <p:cNvSpPr>
            <a:spLocks noGrp="1"/>
          </p:cNvSpPr>
          <p:nvPr>
            <p:ph sz="quarter" idx="11"/>
          </p:nvPr>
        </p:nvSpPr>
        <p:spPr>
          <a:xfrm>
            <a:off x="484094" y="1352726"/>
            <a:ext cx="11403105" cy="4653793"/>
          </a:xfrm>
        </p:spPr>
        <p:txBody>
          <a:bodyPr>
            <a:normAutofit/>
          </a:bodyPr>
          <a:lstStyle/>
          <a:p>
            <a:r>
              <a:rPr lang="en-US" dirty="0"/>
              <a:t>Dialects are localization of language</a:t>
            </a:r>
          </a:p>
          <a:p>
            <a:pPr lvl="1"/>
            <a:r>
              <a:rPr lang="en-US" b="1" dirty="0"/>
              <a:t>Dialect maps </a:t>
            </a:r>
            <a:r>
              <a:rPr lang="en-US" dirty="0"/>
              <a:t>come from mapping varying enunciation or terms</a:t>
            </a:r>
          </a:p>
          <a:p>
            <a:pPr lvl="1"/>
            <a:r>
              <a:rPr lang="en-US" dirty="0"/>
              <a:t>Regional variation and function of time</a:t>
            </a:r>
          </a:p>
          <a:p>
            <a:pPr lvl="1"/>
            <a:r>
              <a:rPr lang="en-US" dirty="0"/>
              <a:t>Social connotations and political power</a:t>
            </a:r>
          </a:p>
          <a:p>
            <a:pPr lvl="1"/>
            <a:r>
              <a:rPr lang="en-US" dirty="0"/>
              <a:t>Variations within </a:t>
            </a:r>
            <a:r>
              <a:rPr lang="en-US" dirty="0" smtClean="0"/>
              <a:t>regions</a:t>
            </a:r>
          </a:p>
          <a:p>
            <a:r>
              <a:rPr lang="en-US" dirty="0" smtClean="0"/>
              <a:t>American English would be considered a dialect</a:t>
            </a:r>
            <a:endParaRPr lang="en-US" dirty="0"/>
          </a:p>
        </p:txBody>
      </p:sp>
    </p:spTree>
    <p:extLst>
      <p:ext uri="{BB962C8B-B14F-4D97-AF65-F5344CB8AC3E}">
        <p14:creationId xmlns:p14="http://schemas.microsoft.com/office/powerpoint/2010/main" val="39861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7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0"/>
            <a:ext cx="640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rot="-5400000">
            <a:off x="-1863725" y="2773362"/>
            <a:ext cx="5038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8000" dirty="0">
                <a:latin typeface="Times New Roman" panose="02020603050405020304" pitchFamily="18" charset="0"/>
              </a:rPr>
              <a:t>ISOGLOSS</a:t>
            </a:r>
          </a:p>
        </p:txBody>
      </p:sp>
      <p:sp>
        <p:nvSpPr>
          <p:cNvPr id="2" name="TextBox 1"/>
          <p:cNvSpPr txBox="1"/>
          <p:nvPr/>
        </p:nvSpPr>
        <p:spPr>
          <a:xfrm>
            <a:off x="7920318" y="1680882"/>
            <a:ext cx="4034117" cy="1938992"/>
          </a:xfrm>
          <a:prstGeom prst="rect">
            <a:avLst/>
          </a:prstGeom>
          <a:noFill/>
        </p:spPr>
        <p:txBody>
          <a:bodyPr wrap="square" rtlCol="0">
            <a:spAutoFit/>
          </a:bodyPr>
          <a:lstStyle/>
          <a:p>
            <a:r>
              <a:rPr lang="en-US" sz="2400" b="1" dirty="0" smtClean="0"/>
              <a:t>Isogloss is used to establish boundaries among dialect regions – in reality, the boundaries are transition zones</a:t>
            </a:r>
            <a:endParaRPr lang="en-US" sz="2400" b="1" dirty="0"/>
          </a:p>
        </p:txBody>
      </p:sp>
    </p:spTree>
    <p:extLst>
      <p:ext uri="{BB962C8B-B14F-4D97-AF65-F5344CB8AC3E}">
        <p14:creationId xmlns:p14="http://schemas.microsoft.com/office/powerpoint/2010/main" val="91318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247" y="338237"/>
            <a:ext cx="11582400" cy="777875"/>
          </a:xfrm>
        </p:spPr>
        <p:txBody>
          <a:bodyPr>
            <a:normAutofit/>
          </a:bodyPr>
          <a:lstStyle/>
          <a:p>
            <a:r>
              <a:rPr lang="en-US" dirty="0"/>
              <a:t>The Regional Geography of Language</a:t>
            </a:r>
          </a:p>
        </p:txBody>
      </p:sp>
      <p:pic>
        <p:nvPicPr>
          <p:cNvPr id="8194" name="Picture 2" descr="L:\Higher Education Editorial\Kaveney\Short, Human Geography, 2e\Supplements\Figure JPEGs\Chapter 11\Figure 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61" y="1116113"/>
            <a:ext cx="9447178" cy="5741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3980330" y="1116112"/>
            <a:ext cx="3699485" cy="601910"/>
          </a:xfrm>
        </p:spPr>
        <p:txBody>
          <a:bodyPr/>
          <a:lstStyle/>
          <a:p>
            <a:pPr algn="ctr"/>
            <a:r>
              <a:rPr lang="en-US" dirty="0"/>
              <a:t>Dialect map of the USA. </a:t>
            </a:r>
          </a:p>
        </p:txBody>
      </p:sp>
    </p:spTree>
    <p:extLst>
      <p:ext uri="{BB962C8B-B14F-4D97-AF65-F5344CB8AC3E}">
        <p14:creationId xmlns:p14="http://schemas.microsoft.com/office/powerpoint/2010/main" val="3912220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Language, Place, and Social Differences</a:t>
            </a:r>
          </a:p>
        </p:txBody>
      </p:sp>
      <p:sp>
        <p:nvSpPr>
          <p:cNvPr id="5" name="Content Placeholder 4"/>
          <p:cNvSpPr>
            <a:spLocks noGrp="1"/>
          </p:cNvSpPr>
          <p:nvPr>
            <p:ph sz="quarter" idx="11"/>
          </p:nvPr>
        </p:nvSpPr>
        <p:spPr>
          <a:xfrm>
            <a:off x="1032127" y="1344707"/>
            <a:ext cx="4343400" cy="5029200"/>
          </a:xfrm>
        </p:spPr>
        <p:txBody>
          <a:bodyPr>
            <a:normAutofit/>
          </a:bodyPr>
          <a:lstStyle/>
          <a:p>
            <a:r>
              <a:rPr lang="en-US" dirty="0"/>
              <a:t>Social geographies of language</a:t>
            </a:r>
          </a:p>
          <a:p>
            <a:pPr lvl="1"/>
            <a:r>
              <a:rPr lang="en-US" dirty="0"/>
              <a:t>Variation occurs by social differences</a:t>
            </a:r>
          </a:p>
          <a:p>
            <a:pPr lvl="1"/>
            <a:r>
              <a:rPr lang="en-US" dirty="0"/>
              <a:t>Embodied in different ways of speaking</a:t>
            </a:r>
          </a:p>
          <a:p>
            <a:pPr lvl="1"/>
            <a:r>
              <a:rPr lang="en-US" dirty="0"/>
              <a:t>Socioeconomic status, gender, and age</a:t>
            </a:r>
          </a:p>
        </p:txBody>
      </p:sp>
      <p:sp>
        <p:nvSpPr>
          <p:cNvPr id="7" name="Text Placeholder 6"/>
          <p:cNvSpPr>
            <a:spLocks noGrp="1"/>
          </p:cNvSpPr>
          <p:nvPr>
            <p:ph type="body" sz="quarter" idx="13"/>
          </p:nvPr>
        </p:nvSpPr>
        <p:spPr>
          <a:xfrm>
            <a:off x="6250770" y="5671687"/>
            <a:ext cx="5941230" cy="912303"/>
          </a:xfrm>
        </p:spPr>
        <p:txBody>
          <a:bodyPr/>
          <a:lstStyle/>
          <a:p>
            <a:pPr algn="ctr"/>
            <a:r>
              <a:rPr lang="en-US" dirty="0"/>
              <a:t>Social and regional accent variation.</a:t>
            </a:r>
          </a:p>
        </p:txBody>
      </p:sp>
      <p:pic>
        <p:nvPicPr>
          <p:cNvPr id="9218" name="Picture 2" descr="L:\Higher Education Editorial\Kaveney\Short, Human Geography, 2e\Supplements\Figure JPEGs\Chapter 11\Figure 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687" y="1003477"/>
            <a:ext cx="4937184" cy="46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0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r>
              <a:rPr lang="en-US" dirty="0"/>
              <a:t>Importance of place in language use</a:t>
            </a:r>
          </a:p>
          <a:p>
            <a:pPr lvl="1"/>
            <a:r>
              <a:rPr lang="en-US" dirty="0"/>
              <a:t>Language use change by context</a:t>
            </a:r>
          </a:p>
          <a:p>
            <a:r>
              <a:rPr lang="en-US" b="1" dirty="0"/>
              <a:t>Language domain</a:t>
            </a:r>
            <a:endParaRPr lang="en-US" dirty="0"/>
          </a:p>
          <a:p>
            <a:pPr lvl="1"/>
            <a:r>
              <a:rPr lang="en-US" dirty="0"/>
              <a:t>Context by place, role, and topic</a:t>
            </a:r>
          </a:p>
          <a:p>
            <a:pPr lvl="1"/>
            <a:r>
              <a:rPr lang="en-US" dirty="0"/>
              <a:t>Performance depends on role being played</a:t>
            </a:r>
          </a:p>
          <a:p>
            <a:pPr lvl="1"/>
            <a:r>
              <a:rPr lang="en-US" dirty="0"/>
              <a:t>Informal and formal domains</a:t>
            </a:r>
          </a:p>
          <a:p>
            <a:r>
              <a:rPr lang="en-US" b="1" dirty="0"/>
              <a:t>Disglossia</a:t>
            </a:r>
          </a:p>
          <a:p>
            <a:pPr lvl="1"/>
            <a:r>
              <a:rPr lang="en-US" dirty="0"/>
              <a:t>Two or more varieties of language in a speech community</a:t>
            </a:r>
          </a:p>
          <a:p>
            <a:r>
              <a:rPr lang="en-US" b="1" dirty="0"/>
              <a:t>Code switching</a:t>
            </a:r>
          </a:p>
          <a:p>
            <a:pPr lvl="1"/>
            <a:r>
              <a:rPr lang="en-US" dirty="0"/>
              <a:t>Different languages used in different domain</a:t>
            </a:r>
            <a:endParaRPr lang="en-US" b="1" dirty="0"/>
          </a:p>
        </p:txBody>
      </p:sp>
      <p:sp>
        <p:nvSpPr>
          <p:cNvPr id="4" name="Title 3"/>
          <p:cNvSpPr>
            <a:spLocks noGrp="1"/>
          </p:cNvSpPr>
          <p:nvPr>
            <p:ph type="title"/>
          </p:nvPr>
        </p:nvSpPr>
        <p:spPr/>
        <p:txBody>
          <a:bodyPr>
            <a:normAutofit/>
          </a:bodyPr>
          <a:lstStyle/>
          <a:p>
            <a:r>
              <a:rPr lang="en-US" dirty="0"/>
              <a:t>The Place of Language</a:t>
            </a:r>
          </a:p>
        </p:txBody>
      </p:sp>
    </p:spTree>
    <p:extLst>
      <p:ext uri="{BB962C8B-B14F-4D97-AF65-F5344CB8AC3E}">
        <p14:creationId xmlns:p14="http://schemas.microsoft.com/office/powerpoint/2010/main" val="157629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Place of Language</a:t>
            </a:r>
          </a:p>
        </p:txBody>
      </p:sp>
      <p:sp>
        <p:nvSpPr>
          <p:cNvPr id="5" name="Content Placeholder 4"/>
          <p:cNvSpPr>
            <a:spLocks noGrp="1"/>
          </p:cNvSpPr>
          <p:nvPr>
            <p:ph sz="quarter" idx="11"/>
          </p:nvPr>
        </p:nvSpPr>
        <p:spPr>
          <a:xfrm>
            <a:off x="197887" y="1489787"/>
            <a:ext cx="3580002" cy="3303165"/>
          </a:xfrm>
        </p:spPr>
        <p:txBody>
          <a:bodyPr/>
          <a:lstStyle/>
          <a:p>
            <a:r>
              <a:rPr lang="en-US" b="1" dirty="0"/>
              <a:t>Language shift</a:t>
            </a:r>
            <a:r>
              <a:rPr lang="en-US" dirty="0"/>
              <a:t> </a:t>
            </a:r>
          </a:p>
          <a:p>
            <a:pPr lvl="1"/>
            <a:r>
              <a:rPr lang="en-US" dirty="0"/>
              <a:t>Occurs as children are socialized into a dominant language</a:t>
            </a:r>
          </a:p>
        </p:txBody>
      </p:sp>
      <p:sp>
        <p:nvSpPr>
          <p:cNvPr id="7" name="Text Placeholder 6"/>
          <p:cNvSpPr>
            <a:spLocks noGrp="1"/>
          </p:cNvSpPr>
          <p:nvPr>
            <p:ph type="body" sz="quarter" idx="13"/>
          </p:nvPr>
        </p:nvSpPr>
        <p:spPr>
          <a:xfrm>
            <a:off x="5777218" y="5521190"/>
            <a:ext cx="4343400" cy="518021"/>
          </a:xfrm>
        </p:spPr>
        <p:txBody>
          <a:bodyPr/>
          <a:lstStyle/>
          <a:p>
            <a:pPr algn="ctr"/>
            <a:r>
              <a:rPr lang="en-US" dirty="0"/>
              <a:t>Language Shift in Australia.</a:t>
            </a:r>
          </a:p>
        </p:txBody>
      </p:sp>
      <p:pic>
        <p:nvPicPr>
          <p:cNvPr id="10242" name="Picture 2" descr="L:\Higher Education Editorial\Kaveney\Short, Human Geography, 2e\Supplements\Figure JPEGs\Chapter 11\Table 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071" y="1744214"/>
            <a:ext cx="7524095" cy="3776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48918" y="1085562"/>
            <a:ext cx="2919369" cy="461665"/>
          </a:xfrm>
          <a:prstGeom prst="rect">
            <a:avLst/>
          </a:prstGeom>
          <a:noFill/>
        </p:spPr>
        <p:txBody>
          <a:bodyPr wrap="square" rtlCol="0">
            <a:spAutoFit/>
          </a:bodyPr>
          <a:lstStyle/>
          <a:p>
            <a:pPr algn="r"/>
            <a:r>
              <a:rPr lang="en-US" sz="2400" dirty="0"/>
              <a:t>Table 11.3</a:t>
            </a:r>
          </a:p>
        </p:txBody>
      </p:sp>
    </p:spTree>
    <p:extLst>
      <p:ext uri="{BB962C8B-B14F-4D97-AF65-F5344CB8AC3E}">
        <p14:creationId xmlns:p14="http://schemas.microsoft.com/office/powerpoint/2010/main" val="373729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Political Geography of Language</a:t>
            </a:r>
          </a:p>
        </p:txBody>
      </p:sp>
      <p:sp>
        <p:nvSpPr>
          <p:cNvPr id="5" name="Content Placeholder 4"/>
          <p:cNvSpPr>
            <a:spLocks noGrp="1"/>
          </p:cNvSpPr>
          <p:nvPr>
            <p:ph sz="quarter" idx="11"/>
          </p:nvPr>
        </p:nvSpPr>
        <p:spPr/>
        <p:txBody>
          <a:bodyPr>
            <a:normAutofit/>
          </a:bodyPr>
          <a:lstStyle/>
          <a:p>
            <a:r>
              <a:rPr lang="en-US" dirty="0"/>
              <a:t>Language and National Identity</a:t>
            </a:r>
          </a:p>
          <a:p>
            <a:pPr lvl="1"/>
            <a:r>
              <a:rPr lang="en-US" dirty="0"/>
              <a:t>National-level, self-conscious creations</a:t>
            </a:r>
          </a:p>
          <a:p>
            <a:pPr lvl="1"/>
            <a:r>
              <a:rPr lang="en-US" dirty="0"/>
              <a:t>Work of institutions and language policies</a:t>
            </a:r>
          </a:p>
          <a:p>
            <a:pPr lvl="1"/>
            <a:r>
              <a:rPr lang="en-US" dirty="0"/>
              <a:t>Rebirth of Hebrew from </a:t>
            </a:r>
            <a:r>
              <a:rPr lang="en-US" b="1" dirty="0"/>
              <a:t>liturgical language</a:t>
            </a:r>
            <a:r>
              <a:rPr lang="en-US" dirty="0"/>
              <a:t> to national language</a:t>
            </a:r>
            <a:endParaRPr lang="en-US" b="1" dirty="0"/>
          </a:p>
          <a:p>
            <a:r>
              <a:rPr lang="en-US" dirty="0"/>
              <a:t>The Written Word</a:t>
            </a:r>
          </a:p>
          <a:p>
            <a:pPr lvl="1"/>
            <a:r>
              <a:rPr lang="en-US" dirty="0"/>
              <a:t>More standardized</a:t>
            </a:r>
          </a:p>
          <a:p>
            <a:pPr lvl="1"/>
            <a:r>
              <a:rPr lang="en-US" dirty="0"/>
              <a:t>Institutional ‘promotion’</a:t>
            </a:r>
          </a:p>
        </p:txBody>
      </p:sp>
      <p:sp>
        <p:nvSpPr>
          <p:cNvPr id="7" name="Text Placeholder 6"/>
          <p:cNvSpPr>
            <a:spLocks noGrp="1"/>
          </p:cNvSpPr>
          <p:nvPr>
            <p:ph type="body" sz="quarter" idx="13"/>
          </p:nvPr>
        </p:nvSpPr>
        <p:spPr>
          <a:xfrm>
            <a:off x="6442318" y="5708270"/>
            <a:ext cx="5646589" cy="927860"/>
          </a:xfrm>
        </p:spPr>
        <p:txBody>
          <a:bodyPr/>
          <a:lstStyle/>
          <a:p>
            <a:pPr algn="ctr"/>
            <a:r>
              <a:rPr lang="en-US" dirty="0"/>
              <a:t>Social and regional accent variation.</a:t>
            </a:r>
          </a:p>
        </p:txBody>
      </p:sp>
      <p:pic>
        <p:nvPicPr>
          <p:cNvPr id="11266" name="Picture 2" descr="L:\Higher Education Editorial\Kaveney\Short, Human Geography, 2e\Supplements\Figure JPEGs\Chapter 11\Figure 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587" y="1143000"/>
            <a:ext cx="4728499" cy="447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9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Political Geography of Language</a:t>
            </a:r>
          </a:p>
        </p:txBody>
      </p:sp>
      <p:sp>
        <p:nvSpPr>
          <p:cNvPr id="5" name="Content Placeholder 4"/>
          <p:cNvSpPr>
            <a:spLocks noGrp="1"/>
          </p:cNvSpPr>
          <p:nvPr>
            <p:ph sz="quarter" idx="11"/>
          </p:nvPr>
        </p:nvSpPr>
        <p:spPr/>
        <p:txBody>
          <a:bodyPr>
            <a:normAutofit/>
          </a:bodyPr>
          <a:lstStyle/>
          <a:p>
            <a:r>
              <a:rPr lang="en-US" dirty="0"/>
              <a:t>Language Policies</a:t>
            </a:r>
          </a:p>
          <a:p>
            <a:pPr lvl="1"/>
            <a:r>
              <a:rPr lang="en-US" dirty="0"/>
              <a:t>Domination/exclusion</a:t>
            </a:r>
          </a:p>
          <a:p>
            <a:pPr lvl="1"/>
            <a:r>
              <a:rPr lang="en-US" dirty="0"/>
              <a:t>Assimilation</a:t>
            </a:r>
          </a:p>
          <a:p>
            <a:pPr lvl="1"/>
            <a:r>
              <a:rPr lang="en-US" dirty="0"/>
              <a:t>Pluralist</a:t>
            </a:r>
          </a:p>
          <a:p>
            <a:pPr lvl="1"/>
            <a:r>
              <a:rPr lang="en-US" dirty="0"/>
              <a:t>Confederation</a:t>
            </a:r>
          </a:p>
          <a:p>
            <a:r>
              <a:rPr lang="en-US" dirty="0"/>
              <a:t>Multilingual and monolingual</a:t>
            </a:r>
          </a:p>
          <a:p>
            <a:pPr lvl="1"/>
            <a:r>
              <a:rPr lang="en-US" dirty="0"/>
              <a:t>Linguistic diversity still prevalent</a:t>
            </a:r>
          </a:p>
          <a:p>
            <a:pPr lvl="1"/>
            <a:r>
              <a:rPr lang="en-US" dirty="0"/>
              <a:t>Growing tolerance of linguistic diversity</a:t>
            </a:r>
          </a:p>
        </p:txBody>
      </p:sp>
      <p:sp>
        <p:nvSpPr>
          <p:cNvPr id="7" name="Text Placeholder 6"/>
          <p:cNvSpPr>
            <a:spLocks noGrp="1"/>
          </p:cNvSpPr>
          <p:nvPr>
            <p:ph type="body" sz="quarter" idx="13"/>
          </p:nvPr>
        </p:nvSpPr>
        <p:spPr>
          <a:xfrm>
            <a:off x="7709647" y="3599555"/>
            <a:ext cx="4343400" cy="543188"/>
          </a:xfrm>
        </p:spPr>
        <p:txBody>
          <a:bodyPr/>
          <a:lstStyle/>
          <a:p>
            <a:pPr algn="ctr"/>
            <a:r>
              <a:rPr lang="en-US" dirty="0"/>
              <a:t>Sign at Vancouver airport.</a:t>
            </a:r>
          </a:p>
        </p:txBody>
      </p:sp>
      <p:pic>
        <p:nvPicPr>
          <p:cNvPr id="12290" name="Picture 2" descr="L:\Higher Education Editorial\Kaveney\Short, Human Geography, 2e\Supplements\Figure JPEGs\Chapter 11\Figure 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362" y="1525563"/>
            <a:ext cx="5463685" cy="196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6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5036AF-964E-4FAE-AF1B-1C9625FA40F5}" type="slidenum">
              <a:rPr lang="en-US" altLang="en-US"/>
              <a:pPr/>
              <a:t>3</a:t>
            </a:fld>
            <a:endParaRPr lang="en-US" altLang="en-US"/>
          </a:p>
        </p:txBody>
      </p:sp>
      <p:sp>
        <p:nvSpPr>
          <p:cNvPr id="4099" name="Rectangle 2"/>
          <p:cNvSpPr>
            <a:spLocks noGrp="1" noChangeArrowheads="1"/>
          </p:cNvSpPr>
          <p:nvPr>
            <p:ph type="title"/>
          </p:nvPr>
        </p:nvSpPr>
        <p:spPr/>
        <p:txBody>
          <a:bodyPr>
            <a:noAutofit/>
          </a:bodyPr>
          <a:lstStyle/>
          <a:p>
            <a:r>
              <a:rPr lang="en-US" altLang="en-US" sz="5400" dirty="0" smtClean="0">
                <a:solidFill>
                  <a:srgbClr val="FF0000"/>
                </a:solidFill>
              </a:rPr>
              <a:t>Language &amp; Religion</a:t>
            </a:r>
          </a:p>
        </p:txBody>
      </p:sp>
      <p:sp>
        <p:nvSpPr>
          <p:cNvPr id="4100" name="Rectangle 3"/>
          <p:cNvSpPr>
            <a:spLocks noGrp="1" noChangeArrowheads="1"/>
          </p:cNvSpPr>
          <p:nvPr>
            <p:ph type="body" idx="1"/>
          </p:nvPr>
        </p:nvSpPr>
        <p:spPr/>
        <p:txBody>
          <a:bodyPr>
            <a:normAutofit lnSpcReduction="10000"/>
          </a:bodyPr>
          <a:lstStyle/>
          <a:p>
            <a:r>
              <a:rPr lang="en-US" altLang="en-US" sz="4000" b="1" dirty="0"/>
              <a:t>Two most important forces that bond and define human </a:t>
            </a:r>
            <a:r>
              <a:rPr lang="en-US" altLang="en-US" sz="4000" b="1" dirty="0" smtClean="0"/>
              <a:t>cultures – act as filters of the input from the real world that unconsciously affect the perception of reality that results in the human brain.</a:t>
            </a:r>
          </a:p>
          <a:p>
            <a:endParaRPr lang="en-US" altLang="en-US" sz="4000" b="1" dirty="0"/>
          </a:p>
          <a:p>
            <a:endParaRPr lang="en-US" altLang="en-US" sz="4000" b="1" dirty="0" smtClean="0"/>
          </a:p>
          <a:p>
            <a:endParaRPr lang="en-US" altLang="en-US" sz="4000" b="1" dirty="0"/>
          </a:p>
          <a:p>
            <a:r>
              <a:rPr lang="en-US" altLang="en-US" sz="4000" b="1" dirty="0" smtClean="0"/>
              <a:t>Two </a:t>
            </a:r>
            <a:r>
              <a:rPr lang="en-US" altLang="en-US" sz="4000" b="1" dirty="0"/>
              <a:t>most important factors defining culture regions </a:t>
            </a:r>
          </a:p>
        </p:txBody>
      </p:sp>
      <p:pic>
        <p:nvPicPr>
          <p:cNvPr id="2" name="Picture 1"/>
          <p:cNvPicPr>
            <a:picLocks noChangeAspect="1"/>
          </p:cNvPicPr>
          <p:nvPr/>
        </p:nvPicPr>
        <p:blipFill>
          <a:blip r:embed="rId2"/>
          <a:stretch>
            <a:fillRect/>
          </a:stretch>
        </p:blipFill>
        <p:spPr>
          <a:xfrm>
            <a:off x="2595561" y="3360658"/>
            <a:ext cx="6839100" cy="2154317"/>
          </a:xfrm>
          <a:prstGeom prst="rect">
            <a:avLst/>
          </a:prstGeom>
        </p:spPr>
      </p:pic>
    </p:spTree>
    <p:extLst>
      <p:ext uri="{BB962C8B-B14F-4D97-AF65-F5344CB8AC3E}">
        <p14:creationId xmlns:p14="http://schemas.microsoft.com/office/powerpoint/2010/main" val="968419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35768"/>
            <a:ext cx="6714308" cy="1285456"/>
          </a:xfrm>
        </p:spPr>
        <p:txBody>
          <a:bodyPr>
            <a:normAutofit fontScale="90000"/>
          </a:bodyPr>
          <a:lstStyle/>
          <a:p>
            <a:pPr algn="l"/>
            <a:r>
              <a:rPr lang="en-US" dirty="0"/>
              <a:t>The Political Geography of Language</a:t>
            </a:r>
          </a:p>
        </p:txBody>
      </p:sp>
      <p:sp>
        <p:nvSpPr>
          <p:cNvPr id="5" name="Content Placeholder 4"/>
          <p:cNvSpPr>
            <a:spLocks noGrp="1"/>
          </p:cNvSpPr>
          <p:nvPr>
            <p:ph sz="quarter" idx="11"/>
          </p:nvPr>
        </p:nvSpPr>
        <p:spPr>
          <a:xfrm>
            <a:off x="304800" y="1613647"/>
            <a:ext cx="6761641" cy="5029200"/>
          </a:xfrm>
        </p:spPr>
        <p:txBody>
          <a:bodyPr>
            <a:normAutofit/>
          </a:bodyPr>
          <a:lstStyle/>
          <a:p>
            <a:r>
              <a:rPr lang="en-US" dirty="0"/>
              <a:t>Language Loss</a:t>
            </a:r>
          </a:p>
          <a:p>
            <a:pPr lvl="1"/>
            <a:r>
              <a:rPr lang="en-US" dirty="0"/>
              <a:t>Losing linguistic diversity</a:t>
            </a:r>
          </a:p>
          <a:p>
            <a:pPr lvl="1"/>
            <a:r>
              <a:rPr lang="en-US" dirty="0"/>
              <a:t>Consequences</a:t>
            </a:r>
          </a:p>
          <a:p>
            <a:r>
              <a:rPr lang="en-US" dirty="0"/>
              <a:t>Replacement and Rebirth</a:t>
            </a:r>
          </a:p>
          <a:p>
            <a:pPr lvl="1"/>
            <a:r>
              <a:rPr lang="en-US" dirty="0"/>
              <a:t>Overcome by dominant language speakers or national policy</a:t>
            </a:r>
          </a:p>
          <a:p>
            <a:pPr lvl="1"/>
            <a:r>
              <a:rPr lang="en-US" dirty="0"/>
              <a:t>Minority languages survive with large numbers of speakers</a:t>
            </a:r>
          </a:p>
          <a:p>
            <a:pPr lvl="1"/>
            <a:r>
              <a:rPr lang="en-US" dirty="0"/>
              <a:t>Formal recognition can improve survival</a:t>
            </a:r>
          </a:p>
        </p:txBody>
      </p:sp>
      <p:sp>
        <p:nvSpPr>
          <p:cNvPr id="7" name="Text Placeholder 6"/>
          <p:cNvSpPr>
            <a:spLocks noGrp="1"/>
          </p:cNvSpPr>
          <p:nvPr>
            <p:ph type="body" sz="quarter" idx="13"/>
          </p:nvPr>
        </p:nvSpPr>
        <p:spPr>
          <a:xfrm>
            <a:off x="7474879" y="6130255"/>
            <a:ext cx="3890395" cy="727745"/>
          </a:xfrm>
        </p:spPr>
        <p:txBody>
          <a:bodyPr/>
          <a:lstStyle/>
          <a:p>
            <a:pPr algn="ctr"/>
            <a:r>
              <a:rPr lang="en-US" dirty="0" err="1">
                <a:solidFill>
                  <a:schemeClr val="bg1"/>
                </a:solidFill>
              </a:rPr>
              <a:t>Quechuan</a:t>
            </a:r>
            <a:r>
              <a:rPr lang="en-US" dirty="0">
                <a:solidFill>
                  <a:schemeClr val="bg1"/>
                </a:solidFill>
              </a:rPr>
              <a:t> </a:t>
            </a:r>
            <a:r>
              <a:rPr lang="en-US" dirty="0" smtClean="0">
                <a:solidFill>
                  <a:schemeClr val="bg1"/>
                </a:solidFill>
              </a:rPr>
              <a:t>language.</a:t>
            </a:r>
            <a:endParaRPr lang="en-US" dirty="0">
              <a:solidFill>
                <a:schemeClr val="bg1"/>
              </a:solidFill>
            </a:endParaRPr>
          </a:p>
        </p:txBody>
      </p:sp>
      <p:pic>
        <p:nvPicPr>
          <p:cNvPr id="13314" name="Picture 2" descr="L:\Higher Education Editorial\Kaveney\Short, Human Geography, 2e\Supplements\Figure JPEGs\Chapter 11\Figure 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440" y="0"/>
            <a:ext cx="482312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61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Globalization of Language</a:t>
            </a:r>
          </a:p>
        </p:txBody>
      </p:sp>
      <p:sp>
        <p:nvSpPr>
          <p:cNvPr id="5" name="Content Placeholder 4"/>
          <p:cNvSpPr>
            <a:spLocks noGrp="1"/>
          </p:cNvSpPr>
          <p:nvPr>
            <p:ph sz="quarter" idx="11"/>
          </p:nvPr>
        </p:nvSpPr>
        <p:spPr/>
        <p:txBody>
          <a:bodyPr>
            <a:normAutofit/>
          </a:bodyPr>
          <a:lstStyle/>
          <a:p>
            <a:r>
              <a:rPr lang="en-US" dirty="0"/>
              <a:t>Relatively recent trend of globalized language</a:t>
            </a:r>
          </a:p>
          <a:p>
            <a:pPr lvl="1"/>
            <a:r>
              <a:rPr lang="en-US" dirty="0"/>
              <a:t>Empires and diasporas</a:t>
            </a:r>
          </a:p>
          <a:p>
            <a:r>
              <a:rPr lang="en-US" dirty="0"/>
              <a:t>Most global in diffusion and adoption</a:t>
            </a:r>
          </a:p>
          <a:p>
            <a:pPr lvl="1"/>
            <a:r>
              <a:rPr lang="en-US" dirty="0"/>
              <a:t>English is hegemonic language of global </a:t>
            </a:r>
            <a:r>
              <a:rPr lang="en-US" dirty="0" smtClean="0"/>
              <a:t>interaction (lingua franca)</a:t>
            </a:r>
            <a:endParaRPr lang="en-US" dirty="0"/>
          </a:p>
          <a:p>
            <a:pPr lvl="1"/>
            <a:r>
              <a:rPr lang="en-US" dirty="0"/>
              <a:t>Over 75 countries recognize English</a:t>
            </a:r>
          </a:p>
        </p:txBody>
      </p:sp>
      <p:sp>
        <p:nvSpPr>
          <p:cNvPr id="7" name="Text Placeholder 6"/>
          <p:cNvSpPr>
            <a:spLocks noGrp="1"/>
          </p:cNvSpPr>
          <p:nvPr>
            <p:ph type="body" sz="quarter" idx="13"/>
          </p:nvPr>
        </p:nvSpPr>
        <p:spPr>
          <a:xfrm>
            <a:off x="6096000" y="5286761"/>
            <a:ext cx="6248400" cy="1371600"/>
          </a:xfrm>
        </p:spPr>
        <p:txBody>
          <a:bodyPr/>
          <a:lstStyle/>
          <a:p>
            <a:r>
              <a:rPr lang="en-US" dirty="0"/>
              <a:t>Circles of English Use. Suggests a core-periphery model of global </a:t>
            </a:r>
            <a:r>
              <a:rPr lang="en-US" dirty="0" err="1"/>
              <a:t>Englishes</a:t>
            </a:r>
            <a:r>
              <a:rPr lang="en-US" dirty="0"/>
              <a:t>.</a:t>
            </a:r>
          </a:p>
        </p:txBody>
      </p:sp>
      <p:pic>
        <p:nvPicPr>
          <p:cNvPr id="14338" name="Picture 2" descr="L:\Higher Education Editorial\Kaveney\Short, Human Geography, 2e\Supplements\Figure JPEGs\Chapter 11\Figure 1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00" y="0"/>
            <a:ext cx="3184117" cy="522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37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926242-C468-4EA4-80B6-01FE2D189923}" type="slidenum">
              <a:rPr lang="en-US" altLang="en-US"/>
              <a:pPr/>
              <a:t>32</a:t>
            </a:fld>
            <a:endParaRPr lang="en-US" altLang="en-US"/>
          </a:p>
        </p:txBody>
      </p:sp>
      <p:sp>
        <p:nvSpPr>
          <p:cNvPr id="20483" name="Rectangle 2"/>
          <p:cNvSpPr>
            <a:spLocks noGrp="1" noChangeArrowheads="1"/>
          </p:cNvSpPr>
          <p:nvPr>
            <p:ph type="title"/>
          </p:nvPr>
        </p:nvSpPr>
        <p:spPr/>
        <p:txBody>
          <a:bodyPr/>
          <a:lstStyle/>
          <a:p>
            <a:pPr algn="l"/>
            <a:r>
              <a:rPr lang="en-US" altLang="en-US" dirty="0" err="1" smtClean="0"/>
              <a:t>Toponymy</a:t>
            </a:r>
            <a:endParaRPr lang="en-US" altLang="en-US" dirty="0" smtClean="0"/>
          </a:p>
        </p:txBody>
      </p:sp>
      <p:sp>
        <p:nvSpPr>
          <p:cNvPr id="20484" name="Rectangle 3"/>
          <p:cNvSpPr>
            <a:spLocks noGrp="1" noChangeArrowheads="1"/>
          </p:cNvSpPr>
          <p:nvPr>
            <p:ph type="body" idx="1"/>
          </p:nvPr>
        </p:nvSpPr>
        <p:spPr/>
        <p:txBody>
          <a:bodyPr/>
          <a:lstStyle/>
          <a:p>
            <a:r>
              <a:rPr lang="en-US" altLang="en-US" sz="3300"/>
              <a:t>The study of place names</a:t>
            </a:r>
          </a:p>
          <a:p>
            <a:pPr>
              <a:buFontTx/>
              <a:buNone/>
            </a:pPr>
            <a:endParaRPr lang="en-US" altLang="en-US" sz="3300"/>
          </a:p>
          <a:p>
            <a:r>
              <a:rPr lang="en-US" altLang="en-US" sz="3300"/>
              <a:t>Consists of:</a:t>
            </a:r>
          </a:p>
          <a:p>
            <a:pPr lvl="1"/>
            <a:r>
              <a:rPr lang="en-US" altLang="en-US" sz="2900"/>
              <a:t>Natural features</a:t>
            </a:r>
          </a:p>
          <a:p>
            <a:pPr lvl="1"/>
            <a:r>
              <a:rPr lang="en-US" altLang="en-US" sz="2900"/>
              <a:t>Origins/values of inhabitants</a:t>
            </a:r>
          </a:p>
          <a:p>
            <a:pPr lvl="1"/>
            <a:r>
              <a:rPr lang="en-US" altLang="en-US" sz="2900"/>
              <a:t>Belief structures, religions</a:t>
            </a:r>
          </a:p>
          <a:p>
            <a:pPr lvl="1"/>
            <a:r>
              <a:rPr lang="en-US" altLang="en-US" sz="2900"/>
              <a:t>Current or past heroes</a:t>
            </a:r>
          </a:p>
        </p:txBody>
      </p:sp>
      <p:pic>
        <p:nvPicPr>
          <p:cNvPr id="5" name="Picture 2" descr="07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066" y="1092188"/>
            <a:ext cx="6620933" cy="500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075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Globalization of Language</a:t>
            </a:r>
          </a:p>
        </p:txBody>
      </p:sp>
      <p:sp>
        <p:nvSpPr>
          <p:cNvPr id="5" name="Content Placeholder 4"/>
          <p:cNvSpPr>
            <a:spLocks noGrp="1"/>
          </p:cNvSpPr>
          <p:nvPr>
            <p:ph sz="quarter" idx="11"/>
          </p:nvPr>
        </p:nvSpPr>
        <p:spPr>
          <a:xfrm>
            <a:off x="121024" y="1143000"/>
            <a:ext cx="5746376" cy="5029200"/>
          </a:xfrm>
        </p:spPr>
        <p:txBody>
          <a:bodyPr>
            <a:normAutofit/>
          </a:bodyPr>
          <a:lstStyle/>
          <a:p>
            <a:r>
              <a:rPr lang="en-US" dirty="0"/>
              <a:t>Growing English competency and </a:t>
            </a:r>
            <a:r>
              <a:rPr lang="en-US" b="1" dirty="0"/>
              <a:t>cultural globalization</a:t>
            </a:r>
          </a:p>
          <a:p>
            <a:pPr lvl="1"/>
            <a:r>
              <a:rPr lang="en-US" dirty="0"/>
              <a:t>Conscious adoption to participate fully in international activities</a:t>
            </a:r>
          </a:p>
          <a:p>
            <a:r>
              <a:rPr lang="en-US" dirty="0"/>
              <a:t>Reinvention of English</a:t>
            </a:r>
          </a:p>
          <a:p>
            <a:pPr lvl="1"/>
            <a:r>
              <a:rPr lang="en-US" b="1" dirty="0" err="1"/>
              <a:t>Deterritorialized</a:t>
            </a:r>
            <a:r>
              <a:rPr lang="en-US" b="1" dirty="0"/>
              <a:t> </a:t>
            </a:r>
            <a:r>
              <a:rPr lang="en-US" dirty="0"/>
              <a:t>from its hearth</a:t>
            </a:r>
            <a:r>
              <a:rPr lang="en-US" b="1" dirty="0"/>
              <a:t> </a:t>
            </a:r>
            <a:r>
              <a:rPr lang="en-US" dirty="0"/>
              <a:t>and </a:t>
            </a:r>
            <a:r>
              <a:rPr lang="en-US" b="1" dirty="0" err="1"/>
              <a:t>reterritorialized</a:t>
            </a:r>
            <a:r>
              <a:rPr lang="en-US" dirty="0"/>
              <a:t> </a:t>
            </a:r>
            <a:r>
              <a:rPr lang="en-US" dirty="0" smtClean="0"/>
              <a:t>to best </a:t>
            </a:r>
            <a:r>
              <a:rPr lang="en-US" dirty="0"/>
              <a:t>suit their purposes</a:t>
            </a:r>
            <a:endParaRPr lang="en-US" b="1" dirty="0"/>
          </a:p>
        </p:txBody>
      </p:sp>
      <p:sp>
        <p:nvSpPr>
          <p:cNvPr id="7" name="Text Placeholder 6"/>
          <p:cNvSpPr>
            <a:spLocks noGrp="1"/>
          </p:cNvSpPr>
          <p:nvPr>
            <p:ph type="body" sz="quarter" idx="13"/>
          </p:nvPr>
        </p:nvSpPr>
        <p:spPr>
          <a:xfrm>
            <a:off x="6096000" y="5352176"/>
            <a:ext cx="6096000" cy="820024"/>
          </a:xfrm>
        </p:spPr>
        <p:txBody>
          <a:bodyPr/>
          <a:lstStyle/>
          <a:p>
            <a:pPr algn="ctr"/>
            <a:r>
              <a:rPr lang="en-US" dirty="0"/>
              <a:t>Street signs in Shanghai now use English as well as Chinese.</a:t>
            </a:r>
          </a:p>
        </p:txBody>
      </p:sp>
      <p:pic>
        <p:nvPicPr>
          <p:cNvPr id="15362" name="Picture 2" descr="L:\Higher Education Editorial\Kaveney\Short, Human Geography, 2e\Supplements\Figure JPEGs\Chapter 11\Figure 1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43000"/>
            <a:ext cx="6296889" cy="420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normAutofit/>
          </a:bodyPr>
          <a:lstStyle/>
          <a:p>
            <a:r>
              <a:rPr lang="en-US" dirty="0"/>
              <a:t>Lingua </a:t>
            </a:r>
            <a:r>
              <a:rPr lang="en-US" dirty="0" smtClean="0"/>
              <a:t>Franca: </a:t>
            </a:r>
            <a:r>
              <a:rPr lang="en-US" dirty="0"/>
              <a:t>language that is adopted as a common language between speakers whose native languages are different</a:t>
            </a:r>
            <a:r>
              <a:rPr lang="en-US" dirty="0" smtClean="0"/>
              <a:t>.</a:t>
            </a:r>
            <a:endParaRPr lang="en-US" dirty="0"/>
          </a:p>
          <a:p>
            <a:r>
              <a:rPr lang="en-US" dirty="0" smtClean="0"/>
              <a:t>British Empire spanned the globe – English was the language of government, business, and education</a:t>
            </a:r>
          </a:p>
          <a:p>
            <a:pPr lvl="1"/>
            <a:r>
              <a:rPr lang="en-US" dirty="0" smtClean="0"/>
              <a:t>19</a:t>
            </a:r>
            <a:r>
              <a:rPr lang="en-US" baseline="30000" dirty="0" smtClean="0"/>
              <a:t>th</a:t>
            </a:r>
            <a:r>
              <a:rPr lang="en-US" dirty="0" smtClean="0"/>
              <a:t> century England was the dominant economic power</a:t>
            </a:r>
          </a:p>
          <a:p>
            <a:pPr lvl="1"/>
            <a:r>
              <a:rPr lang="en-US" dirty="0" smtClean="0"/>
              <a:t>English has the status of national language in 50 countries (approximately 200 countries in the world)</a:t>
            </a:r>
          </a:p>
          <a:p>
            <a:r>
              <a:rPr lang="en-US" dirty="0" smtClean="0"/>
              <a:t>20</a:t>
            </a:r>
            <a:r>
              <a:rPr lang="en-US" baseline="30000" dirty="0" smtClean="0"/>
              <a:t>th</a:t>
            </a:r>
            <a:r>
              <a:rPr lang="en-US" dirty="0" smtClean="0"/>
              <a:t> century, the USA became the dominant economic power in the world and was at the early art of the 21</a:t>
            </a:r>
            <a:r>
              <a:rPr lang="en-US" baseline="30000" dirty="0" smtClean="0"/>
              <a:t>st</a:t>
            </a:r>
            <a:r>
              <a:rPr lang="en-US" dirty="0" smtClean="0"/>
              <a:t>  Century </a:t>
            </a:r>
            <a:endParaRPr lang="en-US" dirty="0"/>
          </a:p>
        </p:txBody>
      </p:sp>
      <p:sp>
        <p:nvSpPr>
          <p:cNvPr id="6" name="Title 5"/>
          <p:cNvSpPr>
            <a:spLocks noGrp="1"/>
          </p:cNvSpPr>
          <p:nvPr>
            <p:ph type="title"/>
          </p:nvPr>
        </p:nvSpPr>
        <p:spPr/>
        <p:txBody>
          <a:bodyPr/>
          <a:lstStyle/>
          <a:p>
            <a:r>
              <a:rPr lang="en-US" dirty="0" smtClean="0"/>
              <a:t>English is the world Lingua Franca</a:t>
            </a:r>
            <a:endParaRPr lang="en-US" dirty="0"/>
          </a:p>
        </p:txBody>
      </p:sp>
    </p:spTree>
    <p:extLst>
      <p:ext uri="{BB962C8B-B14F-4D97-AF65-F5344CB8AC3E}">
        <p14:creationId xmlns:p14="http://schemas.microsoft.com/office/powerpoint/2010/main" val="76459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r>
              <a:rPr lang="en-US" dirty="0"/>
              <a:t>The Written Language</a:t>
            </a:r>
          </a:p>
          <a:p>
            <a:pPr lvl="1"/>
            <a:r>
              <a:rPr lang="en-US" dirty="0"/>
              <a:t>Written English more rule-bound and slow to change</a:t>
            </a:r>
          </a:p>
          <a:p>
            <a:pPr lvl="1"/>
            <a:r>
              <a:rPr lang="en-US" dirty="0"/>
              <a:t>Reterritorialization of written English less apparent</a:t>
            </a:r>
          </a:p>
          <a:p>
            <a:pPr lvl="1"/>
            <a:r>
              <a:rPr lang="en-US" dirty="0"/>
              <a:t>Dominant written language of the </a:t>
            </a:r>
            <a:r>
              <a:rPr lang="en-US" b="1" dirty="0"/>
              <a:t>global epistemic community </a:t>
            </a:r>
            <a:endParaRPr lang="en-US" dirty="0"/>
          </a:p>
          <a:p>
            <a:pPr lvl="1"/>
            <a:r>
              <a:rPr lang="en-US" dirty="0"/>
              <a:t>Using </a:t>
            </a:r>
            <a:r>
              <a:rPr lang="en-US" dirty="0" smtClean="0"/>
              <a:t>English, </a:t>
            </a:r>
            <a:r>
              <a:rPr lang="en-US" dirty="0"/>
              <a:t>these communities construct a global intellectual discourse involved in production, reproduction, and circulation of knowledge</a:t>
            </a:r>
          </a:p>
          <a:p>
            <a:pPr lvl="1"/>
            <a:r>
              <a:rPr lang="en-US" dirty="0"/>
              <a:t>Of these communities are academic disciplines like </a:t>
            </a:r>
            <a:r>
              <a:rPr lang="en-US" dirty="0" smtClean="0"/>
              <a:t>Geography, </a:t>
            </a:r>
            <a:r>
              <a:rPr lang="en-US" dirty="0"/>
              <a:t>with research journals primarily in </a:t>
            </a:r>
            <a:r>
              <a:rPr lang="en-US" dirty="0" smtClean="0"/>
              <a:t>English</a:t>
            </a:r>
          </a:p>
          <a:p>
            <a:pPr lvl="1"/>
            <a:r>
              <a:rPr lang="en-US" dirty="0" smtClean="0"/>
              <a:t>Major language of the internet</a:t>
            </a:r>
            <a:endParaRPr lang="en-US" dirty="0"/>
          </a:p>
        </p:txBody>
      </p:sp>
      <p:sp>
        <p:nvSpPr>
          <p:cNvPr id="4" name="Title 3"/>
          <p:cNvSpPr>
            <a:spLocks noGrp="1"/>
          </p:cNvSpPr>
          <p:nvPr>
            <p:ph type="title"/>
          </p:nvPr>
        </p:nvSpPr>
        <p:spPr/>
        <p:txBody>
          <a:bodyPr>
            <a:normAutofit/>
          </a:bodyPr>
          <a:lstStyle/>
          <a:p>
            <a:r>
              <a:rPr lang="en-US" dirty="0"/>
              <a:t>Globalization of Language</a:t>
            </a:r>
          </a:p>
        </p:txBody>
      </p:sp>
    </p:spTree>
    <p:extLst>
      <p:ext uri="{BB962C8B-B14F-4D97-AF65-F5344CB8AC3E}">
        <p14:creationId xmlns:p14="http://schemas.microsoft.com/office/powerpoint/2010/main" val="75266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Linguistic Landscape</a:t>
            </a:r>
          </a:p>
        </p:txBody>
      </p:sp>
      <p:sp>
        <p:nvSpPr>
          <p:cNvPr id="7" name="Content Placeholder 6"/>
          <p:cNvSpPr>
            <a:spLocks noGrp="1"/>
          </p:cNvSpPr>
          <p:nvPr>
            <p:ph sz="quarter" idx="11"/>
          </p:nvPr>
        </p:nvSpPr>
        <p:spPr>
          <a:xfrm>
            <a:off x="161366" y="1143001"/>
            <a:ext cx="12030634" cy="4800600"/>
          </a:xfrm>
          <a:noFill/>
        </p:spPr>
        <p:txBody>
          <a:bodyPr>
            <a:normAutofit/>
          </a:bodyPr>
          <a:lstStyle/>
          <a:p>
            <a:r>
              <a:rPr lang="en-US" b="1" dirty="0"/>
              <a:t>Linguistic landscapes</a:t>
            </a:r>
          </a:p>
          <a:p>
            <a:pPr lvl="1"/>
            <a:r>
              <a:rPr lang="en-US" dirty="0"/>
              <a:t>Monopolistic landscape</a:t>
            </a:r>
          </a:p>
          <a:p>
            <a:pPr lvl="1"/>
            <a:r>
              <a:rPr lang="en-US" dirty="0"/>
              <a:t>Bilingual and </a:t>
            </a:r>
            <a:r>
              <a:rPr lang="en-US" dirty="0" smtClean="0"/>
              <a:t>Trilingual</a:t>
            </a:r>
          </a:p>
          <a:p>
            <a:pPr lvl="2"/>
            <a:r>
              <a:rPr lang="en-US" dirty="0" smtClean="0"/>
              <a:t>Where countries are multinational political stability may be threatened if the nations tend to live in separate parts of the country.</a:t>
            </a:r>
            <a:endParaRPr lang="en-US" dirty="0"/>
          </a:p>
          <a:p>
            <a:r>
              <a:rPr lang="en-US" dirty="0" smtClean="0"/>
              <a:t>Local </a:t>
            </a:r>
            <a:r>
              <a:rPr lang="en-US" dirty="0"/>
              <a:t>language usage can vary from official policies</a:t>
            </a:r>
          </a:p>
          <a:p>
            <a:pPr lvl="1"/>
            <a:r>
              <a:rPr lang="en-US" dirty="0"/>
              <a:t>Other languages that dominate the neighborhood level reflected in landscape</a:t>
            </a:r>
          </a:p>
        </p:txBody>
      </p:sp>
    </p:spTree>
    <p:extLst>
      <p:ext uri="{BB962C8B-B14F-4D97-AF65-F5344CB8AC3E}">
        <p14:creationId xmlns:p14="http://schemas.microsoft.com/office/powerpoint/2010/main" val="261583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964" y="270712"/>
            <a:ext cx="11582400" cy="777875"/>
          </a:xfrm>
        </p:spPr>
        <p:txBody>
          <a:bodyPr/>
          <a:lstStyle/>
          <a:p>
            <a:r>
              <a:rPr lang="en-US" dirty="0"/>
              <a:t>The Linguistic Landscape</a:t>
            </a:r>
          </a:p>
        </p:txBody>
      </p:sp>
      <p:sp>
        <p:nvSpPr>
          <p:cNvPr id="6" name="TextBox 5"/>
          <p:cNvSpPr txBox="1"/>
          <p:nvPr/>
        </p:nvSpPr>
        <p:spPr>
          <a:xfrm>
            <a:off x="1151964" y="679983"/>
            <a:ext cx="2088858" cy="584775"/>
          </a:xfrm>
          <a:prstGeom prst="rect">
            <a:avLst/>
          </a:prstGeom>
          <a:noFill/>
        </p:spPr>
        <p:txBody>
          <a:bodyPr wrap="square" rtlCol="0">
            <a:spAutoFit/>
          </a:bodyPr>
          <a:lstStyle/>
          <a:p>
            <a:r>
              <a:rPr lang="en-US" sz="3200" dirty="0"/>
              <a:t>Table 11.4</a:t>
            </a:r>
          </a:p>
        </p:txBody>
      </p:sp>
      <p:pic>
        <p:nvPicPr>
          <p:cNvPr id="16386" name="Picture 2" descr="L:\Higher Education Editorial\Kaveney\Short, Human Geography, 2e\Supplements\Figure JPEGs\Chapter 11\Table 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4758"/>
            <a:ext cx="12192000" cy="36314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p:cNvSpPr>
            <a:spLocks noGrp="1"/>
          </p:cNvSpPr>
          <p:nvPr>
            <p:ph type="body" sz="quarter" idx="13"/>
          </p:nvPr>
        </p:nvSpPr>
        <p:spPr>
          <a:xfrm>
            <a:off x="1151964" y="5405717"/>
            <a:ext cx="8610600" cy="1143000"/>
          </a:xfrm>
          <a:noFill/>
        </p:spPr>
        <p:txBody>
          <a:bodyPr/>
          <a:lstStyle/>
          <a:p>
            <a:pPr algn="ctr"/>
            <a:r>
              <a:rPr lang="en-US" dirty="0"/>
              <a:t>Linguistic landscapes in Israel. The languages on signs in three types of Israeli neighborhoods.</a:t>
            </a:r>
          </a:p>
        </p:txBody>
      </p:sp>
    </p:spTree>
    <p:extLst>
      <p:ext uri="{BB962C8B-B14F-4D97-AF65-F5344CB8AC3E}">
        <p14:creationId xmlns:p14="http://schemas.microsoft.com/office/powerpoint/2010/main" val="4063838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4FC440-3E40-4988-AD72-AD5446019140}"/>
              </a:ext>
            </a:extLst>
          </p:cNvPr>
          <p:cNvSpPr>
            <a:spLocks noGrp="1"/>
          </p:cNvSpPr>
          <p:nvPr>
            <p:ph type="title"/>
          </p:nvPr>
        </p:nvSpPr>
        <p:spPr/>
        <p:txBody>
          <a:bodyPr/>
          <a:lstStyle/>
          <a:p>
            <a:r>
              <a:rPr lang="en-US" dirty="0"/>
              <a:t>The Linguistic Landscape</a:t>
            </a:r>
          </a:p>
        </p:txBody>
      </p:sp>
      <p:sp>
        <p:nvSpPr>
          <p:cNvPr id="9" name="Text Placeholder 8">
            <a:extLst>
              <a:ext uri="{FF2B5EF4-FFF2-40B4-BE49-F238E27FC236}">
                <a16:creationId xmlns:a16="http://schemas.microsoft.com/office/drawing/2014/main" id="{ACDB5A05-E94A-4B2F-992F-F615D99E64CA}"/>
              </a:ext>
            </a:extLst>
          </p:cNvPr>
          <p:cNvSpPr>
            <a:spLocks noGrp="1"/>
          </p:cNvSpPr>
          <p:nvPr>
            <p:ph type="body" sz="quarter" idx="13"/>
          </p:nvPr>
        </p:nvSpPr>
        <p:spPr>
          <a:xfrm>
            <a:off x="4235824" y="5251730"/>
            <a:ext cx="7799294" cy="1143000"/>
          </a:xfrm>
          <a:noFill/>
        </p:spPr>
        <p:txBody>
          <a:bodyPr/>
          <a:lstStyle/>
          <a:p>
            <a:pPr algn="ctr"/>
            <a:r>
              <a:rPr lang="en-US" dirty="0"/>
              <a:t>A monolingual streetscape in </a:t>
            </a:r>
            <a:r>
              <a:rPr lang="en-US" dirty="0" smtClean="0"/>
              <a:t>Seoul (left). </a:t>
            </a:r>
            <a:r>
              <a:rPr lang="en-US" dirty="0"/>
              <a:t>Four languages commonly used in Singapore on a </a:t>
            </a:r>
            <a:r>
              <a:rPr lang="en-US" dirty="0" smtClean="0"/>
              <a:t>sign (right).</a:t>
            </a:r>
            <a:endParaRPr lang="en-US" dirty="0"/>
          </a:p>
        </p:txBody>
      </p:sp>
      <p:pic>
        <p:nvPicPr>
          <p:cNvPr id="17410" name="Picture 2" descr="L:\Higher Education Editorial\Kaveney\Short, Human Geography, 2e\Supplements\Figure JPEGs\Chapter 11\Box 11.1 Fig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5400"/>
            <a:ext cx="3879448" cy="57926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L:\Higher Education Editorial\Kaveney\Short, Human Geography, 2e\Supplements\Figure JPEGs\Chapter 11\Box 11.1 Figur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891" y="1065400"/>
            <a:ext cx="6243228" cy="418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02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92500" lnSpcReduction="20000"/>
          </a:bodyPr>
          <a:lstStyle/>
          <a:p>
            <a:r>
              <a:rPr lang="en-US" dirty="0"/>
              <a:t>Language is an important part of culture. Local indigenous languages have sophisticated description of their local environment. Historically connected to specific places, language has diffused with empires and an ever-flattening world.</a:t>
            </a:r>
          </a:p>
          <a:p>
            <a:r>
              <a:rPr lang="en-US" dirty="0"/>
              <a:t>Three trends in geography of language: (1) the emergence of distinct linguistic geographies; (2) the interaction and sometimes replacement of local variants with outside languages because of population movement, social change, and the operation of political power; and (3) the globalization of certain languages.</a:t>
            </a:r>
          </a:p>
          <a:p>
            <a:r>
              <a:rPr lang="en-US" dirty="0"/>
              <a:t>Although over 6,000 languages are spoken around the world, half of the world’s population speaks only 10 languages. Dominant languages are Chinese, Hindi, English, Spanish, and Arabic.</a:t>
            </a:r>
          </a:p>
        </p:txBody>
      </p:sp>
    </p:spTree>
    <p:extLst>
      <p:ext uri="{BB962C8B-B14F-4D97-AF65-F5344CB8AC3E}">
        <p14:creationId xmlns:p14="http://schemas.microsoft.com/office/powerpoint/2010/main" val="277678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30" y="384990"/>
            <a:ext cx="11582400" cy="777875"/>
          </a:xfrm>
        </p:spPr>
        <p:txBody>
          <a:bodyPr/>
          <a:lstStyle/>
          <a:p>
            <a:r>
              <a:rPr lang="en-US" dirty="0" smtClean="0"/>
              <a:t>Subconscious Filtering of Objective Reality</a:t>
            </a:r>
            <a:endParaRPr lang="en-US" dirty="0"/>
          </a:p>
        </p:txBody>
      </p:sp>
      <p:pic>
        <p:nvPicPr>
          <p:cNvPr id="5" name="Picture 4"/>
          <p:cNvPicPr>
            <a:picLocks noChangeAspect="1"/>
          </p:cNvPicPr>
          <p:nvPr/>
        </p:nvPicPr>
        <p:blipFill rotWithShape="1">
          <a:blip r:embed="rId2"/>
          <a:srcRect l="23133" r="20867" b="11419"/>
          <a:stretch/>
        </p:blipFill>
        <p:spPr>
          <a:xfrm>
            <a:off x="0" y="2714624"/>
            <a:ext cx="2014538" cy="2395262"/>
          </a:xfrm>
          <a:prstGeom prst="rect">
            <a:avLst/>
          </a:prstGeom>
        </p:spPr>
      </p:pic>
      <p:sp>
        <p:nvSpPr>
          <p:cNvPr id="6" name="Oval 5"/>
          <p:cNvSpPr/>
          <p:nvPr/>
        </p:nvSpPr>
        <p:spPr>
          <a:xfrm>
            <a:off x="5817870" y="2698678"/>
            <a:ext cx="445770" cy="32888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9015413" y="1578770"/>
            <a:ext cx="3052761" cy="4579142"/>
          </a:xfrm>
          <a:prstGeom prst="rect">
            <a:avLst/>
          </a:prstGeom>
        </p:spPr>
      </p:pic>
      <p:sp>
        <p:nvSpPr>
          <p:cNvPr id="8" name="Oval 7"/>
          <p:cNvSpPr/>
          <p:nvPr/>
        </p:nvSpPr>
        <p:spPr>
          <a:xfrm>
            <a:off x="7708106" y="2714624"/>
            <a:ext cx="442913" cy="318351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8588" y="1857375"/>
            <a:ext cx="1885950" cy="923330"/>
          </a:xfrm>
          <a:prstGeom prst="rect">
            <a:avLst/>
          </a:prstGeom>
          <a:noFill/>
        </p:spPr>
        <p:txBody>
          <a:bodyPr wrap="square" rtlCol="0">
            <a:spAutoFit/>
          </a:bodyPr>
          <a:lstStyle/>
          <a:p>
            <a:r>
              <a:rPr lang="en-US" dirty="0" smtClean="0"/>
              <a:t>Individual’s Perception of reality</a:t>
            </a:r>
            <a:endParaRPr lang="en-US" dirty="0"/>
          </a:p>
        </p:txBody>
      </p:sp>
      <p:sp>
        <p:nvSpPr>
          <p:cNvPr id="10" name="TextBox 9"/>
          <p:cNvSpPr txBox="1"/>
          <p:nvPr/>
        </p:nvSpPr>
        <p:spPr>
          <a:xfrm>
            <a:off x="4743451" y="1301234"/>
            <a:ext cx="2100262" cy="1477328"/>
          </a:xfrm>
          <a:prstGeom prst="rect">
            <a:avLst/>
          </a:prstGeom>
          <a:noFill/>
        </p:spPr>
        <p:txBody>
          <a:bodyPr wrap="square" rtlCol="0">
            <a:spAutoFit/>
          </a:bodyPr>
          <a:lstStyle/>
          <a:p>
            <a:r>
              <a:rPr lang="en-US" b="1" dirty="0" smtClean="0">
                <a:solidFill>
                  <a:srgbClr val="FF0000"/>
                </a:solidFill>
              </a:rPr>
              <a:t>Language filter: </a:t>
            </a:r>
            <a:r>
              <a:rPr lang="en-US" dirty="0" smtClean="0"/>
              <a:t>the words available to express the stimuli which reach the human brain</a:t>
            </a:r>
            <a:endParaRPr lang="en-US" dirty="0"/>
          </a:p>
        </p:txBody>
      </p:sp>
      <p:sp>
        <p:nvSpPr>
          <p:cNvPr id="11" name="TextBox 10"/>
          <p:cNvSpPr txBox="1"/>
          <p:nvPr/>
        </p:nvSpPr>
        <p:spPr>
          <a:xfrm>
            <a:off x="10044113" y="1357313"/>
            <a:ext cx="2024061" cy="369332"/>
          </a:xfrm>
          <a:prstGeom prst="rect">
            <a:avLst/>
          </a:prstGeom>
          <a:noFill/>
        </p:spPr>
        <p:txBody>
          <a:bodyPr wrap="square" rtlCol="0">
            <a:spAutoFit/>
          </a:bodyPr>
          <a:lstStyle/>
          <a:p>
            <a:r>
              <a:rPr lang="en-US" dirty="0" smtClean="0"/>
              <a:t>Objective reality</a:t>
            </a:r>
            <a:endParaRPr lang="en-US" dirty="0"/>
          </a:p>
        </p:txBody>
      </p:sp>
      <p:sp>
        <p:nvSpPr>
          <p:cNvPr id="12" name="TextBox 11"/>
          <p:cNvSpPr txBox="1"/>
          <p:nvPr/>
        </p:nvSpPr>
        <p:spPr>
          <a:xfrm>
            <a:off x="6843713" y="1303377"/>
            <a:ext cx="2754392" cy="1477328"/>
          </a:xfrm>
          <a:prstGeom prst="rect">
            <a:avLst/>
          </a:prstGeom>
          <a:noFill/>
        </p:spPr>
        <p:txBody>
          <a:bodyPr wrap="square" rtlCol="0">
            <a:spAutoFit/>
          </a:bodyPr>
          <a:lstStyle/>
          <a:p>
            <a:r>
              <a:rPr lang="en-US" b="1" dirty="0" smtClean="0">
                <a:solidFill>
                  <a:srgbClr val="FF0000"/>
                </a:solidFill>
              </a:rPr>
              <a:t>Religious filter: </a:t>
            </a:r>
            <a:r>
              <a:rPr lang="en-US" dirty="0" smtClean="0"/>
              <a:t>cosmology, attitudes, objectives, evaluation of the “human condition,” concepts of “right and wrong,” etc.</a:t>
            </a:r>
            <a:endParaRPr lang="en-US" dirty="0"/>
          </a:p>
        </p:txBody>
      </p:sp>
      <p:sp>
        <p:nvSpPr>
          <p:cNvPr id="13" name="Left Arrow 12"/>
          <p:cNvSpPr/>
          <p:nvPr/>
        </p:nvSpPr>
        <p:spPr>
          <a:xfrm>
            <a:off x="8244127" y="3421857"/>
            <a:ext cx="1353978" cy="628446"/>
          </a:xfrm>
          <a:prstGeom prst="lef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6304244" y="3421857"/>
            <a:ext cx="1353978" cy="62844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a:off x="4365668" y="3440391"/>
            <a:ext cx="1353978" cy="628446"/>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1993823" y="3346800"/>
            <a:ext cx="1353978" cy="628446"/>
          </a:xfrm>
          <a:prstGeom prst="left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619926" y="2714624"/>
            <a:ext cx="284439" cy="303170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64653" y="1321595"/>
            <a:ext cx="2778798" cy="1200329"/>
          </a:xfrm>
          <a:prstGeom prst="rect">
            <a:avLst/>
          </a:prstGeom>
          <a:noFill/>
        </p:spPr>
        <p:txBody>
          <a:bodyPr wrap="square" rtlCol="0">
            <a:spAutoFit/>
          </a:bodyPr>
          <a:lstStyle/>
          <a:p>
            <a:r>
              <a:rPr lang="en-US" b="1" dirty="0" smtClean="0">
                <a:solidFill>
                  <a:srgbClr val="FF0000"/>
                </a:solidFill>
              </a:rPr>
              <a:t>Other filters: </a:t>
            </a:r>
            <a:r>
              <a:rPr lang="en-US" dirty="0" smtClean="0"/>
              <a:t>political philosophy, economic philosophy, gender roles, etc.</a:t>
            </a:r>
            <a:endParaRPr lang="en-US" dirty="0"/>
          </a:p>
        </p:txBody>
      </p:sp>
      <p:sp>
        <p:nvSpPr>
          <p:cNvPr id="19" name="TextBox 18"/>
          <p:cNvSpPr txBox="1"/>
          <p:nvPr/>
        </p:nvSpPr>
        <p:spPr>
          <a:xfrm>
            <a:off x="33763" y="5109886"/>
            <a:ext cx="3314038" cy="646331"/>
          </a:xfrm>
          <a:prstGeom prst="rect">
            <a:avLst/>
          </a:prstGeom>
          <a:noFill/>
        </p:spPr>
        <p:txBody>
          <a:bodyPr wrap="square" rtlCol="0">
            <a:spAutoFit/>
          </a:bodyPr>
          <a:lstStyle/>
          <a:p>
            <a:r>
              <a:rPr lang="en-US" dirty="0" smtClean="0"/>
              <a:t>Individual #1 sees pornography</a:t>
            </a:r>
          </a:p>
          <a:p>
            <a:r>
              <a:rPr lang="en-US" dirty="0" smtClean="0"/>
              <a:t>Individual #2 sees </a:t>
            </a:r>
            <a:r>
              <a:rPr lang="en-US" smtClean="0"/>
              <a:t>artistic beauty</a:t>
            </a:r>
            <a:endParaRPr lang="en-US" dirty="0"/>
          </a:p>
        </p:txBody>
      </p:sp>
    </p:spTree>
    <p:extLst>
      <p:ext uri="{BB962C8B-B14F-4D97-AF65-F5344CB8AC3E}">
        <p14:creationId xmlns:p14="http://schemas.microsoft.com/office/powerpoint/2010/main" val="120592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a:bodyPr>
          <a:lstStyle/>
          <a:p>
            <a:r>
              <a:rPr lang="en-US" sz="2400" dirty="0"/>
              <a:t>We give meaning to our world by describing it with language. Colonial powers expressed power by naming the landscape, and postcolonial societies embody their independence by renaming it. </a:t>
            </a:r>
          </a:p>
          <a:p>
            <a:r>
              <a:rPr lang="en-US" sz="2400" dirty="0"/>
              <a:t>The contact between languages can produce pidgins and creoles.</a:t>
            </a:r>
          </a:p>
          <a:p>
            <a:r>
              <a:rPr lang="en-US" sz="2400" dirty="0"/>
              <a:t>Language varies by regional dialects. Socioeconomic differences map onto the difference between standard and regional dialects. Language use varies by where people are and who they are. Language varies by context, referred to as language domains.</a:t>
            </a:r>
          </a:p>
          <a:p>
            <a:r>
              <a:rPr lang="en-US" sz="2400" dirty="0"/>
              <a:t>Language use is flexible. In code switching, people use different language depending on context. Language shifts occur as people move to different language regions.</a:t>
            </a:r>
          </a:p>
          <a:p>
            <a:r>
              <a:rPr lang="en-US" sz="2400" dirty="0"/>
              <a:t>Language use is bound up with national identity as national languages are crated and maintained. Language policies of minority languages vary from exclusion to encouragement.</a:t>
            </a:r>
          </a:p>
        </p:txBody>
      </p:sp>
    </p:spTree>
    <p:extLst>
      <p:ext uri="{BB962C8B-B14F-4D97-AF65-F5344CB8AC3E}">
        <p14:creationId xmlns:p14="http://schemas.microsoft.com/office/powerpoint/2010/main" val="406333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304800" y="1142999"/>
            <a:ext cx="11582400" cy="5526741"/>
          </a:xfrm>
        </p:spPr>
        <p:txBody>
          <a:bodyPr>
            <a:noAutofit/>
          </a:bodyPr>
          <a:lstStyle/>
          <a:p>
            <a:pPr lvl="0"/>
            <a:r>
              <a:rPr lang="en-US" sz="2400" dirty="0"/>
              <a:t>While the spoken word varies, the written word is more standardized. National written languages emerge with education systems and shared print cultures of national readership.</a:t>
            </a:r>
          </a:p>
          <a:p>
            <a:pPr lvl="0"/>
            <a:r>
              <a:rPr lang="en-US" sz="2400" dirty="0"/>
              <a:t>We are losing many of the smaller languages, although there are attempts at language revival. Creation of monolingual geographies has increased global communication, but has decreased linguistic diversity, which is strongly correlated to biodiversity and can lead to an increasingly impoverished world.</a:t>
            </a:r>
          </a:p>
          <a:p>
            <a:pPr lvl="0"/>
            <a:r>
              <a:rPr lang="en-US" sz="2400" dirty="0"/>
              <a:t>Growing global English competency has accelerated cultural globalization by the movement of ideas and information. Also led to modification or creolization and ensuing reterritorialization of the language as local communities adapt it to local needs.</a:t>
            </a:r>
          </a:p>
          <a:p>
            <a:r>
              <a:rPr lang="en-US" sz="2400" dirty="0"/>
              <a:t>English is most globally pervasive language, and its use fosters cultural and economic globalization. Language of a global epistemic community.</a:t>
            </a:r>
          </a:p>
        </p:txBody>
      </p:sp>
    </p:spTree>
    <p:extLst>
      <p:ext uri="{BB962C8B-B14F-4D97-AF65-F5344CB8AC3E}">
        <p14:creationId xmlns:p14="http://schemas.microsoft.com/office/powerpoint/2010/main" val="49757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Difficulty expressing abstract concepts such as “LOVE”  - If I say, “I love my wife,” you can’t really know what is in my head and the specific emotions that I connect with that word, and visa versa.</a:t>
            </a:r>
          </a:p>
          <a:p>
            <a:r>
              <a:rPr lang="en-US" dirty="0" smtClean="0"/>
              <a:t>Translating from one language to another may lack precision.</a:t>
            </a:r>
          </a:p>
          <a:p>
            <a:pPr lvl="1"/>
            <a:r>
              <a:rPr lang="en-US" dirty="0" smtClean="0"/>
              <a:t>Inuit may have a dozen words for “snow” (in Alaska, knowledge of the specifics of snow may be a life or death issue) whereas English has one (because it’s not a life or death issue).</a:t>
            </a:r>
          </a:p>
          <a:p>
            <a:r>
              <a:rPr lang="en-US" dirty="0" smtClean="0"/>
              <a:t>One language may not have a word with the identical meaning as another language. Spanish doesn’t have an identical word for “like” the Spanish literally say, “It is pleasing to me.”</a:t>
            </a:r>
            <a:endParaRPr lang="en-US" dirty="0"/>
          </a:p>
        </p:txBody>
      </p:sp>
      <p:sp>
        <p:nvSpPr>
          <p:cNvPr id="3" name="Title 2"/>
          <p:cNvSpPr>
            <a:spLocks noGrp="1"/>
          </p:cNvSpPr>
          <p:nvPr>
            <p:ph type="title"/>
          </p:nvPr>
        </p:nvSpPr>
        <p:spPr>
          <a:xfrm>
            <a:off x="304800" y="207964"/>
            <a:ext cx="11582400" cy="777875"/>
          </a:xfrm>
        </p:spPr>
        <p:txBody>
          <a:bodyPr/>
          <a:lstStyle/>
          <a:p>
            <a:r>
              <a:rPr lang="en-US" dirty="0" smtClean="0"/>
              <a:t>Languages’ Limitations</a:t>
            </a:r>
            <a:endParaRPr lang="en-US" dirty="0"/>
          </a:p>
        </p:txBody>
      </p:sp>
    </p:spTree>
    <p:extLst>
      <p:ext uri="{BB962C8B-B14F-4D97-AF65-F5344CB8AC3E}">
        <p14:creationId xmlns:p14="http://schemas.microsoft.com/office/powerpoint/2010/main" val="280950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04800" y="1952624"/>
            <a:ext cx="11582400" cy="4219575"/>
          </a:xfrm>
        </p:spPr>
        <p:txBody>
          <a:bodyPr/>
          <a:lstStyle/>
          <a:p>
            <a:r>
              <a:rPr lang="en-US" dirty="0" smtClean="0"/>
              <a:t>Can any human being ever </a:t>
            </a:r>
            <a:r>
              <a:rPr lang="en-US" smtClean="0"/>
              <a:t>know objective </a:t>
            </a:r>
            <a:r>
              <a:rPr lang="en-US" dirty="0" smtClean="0"/>
              <a:t>reality?</a:t>
            </a:r>
          </a:p>
          <a:p>
            <a:endParaRPr lang="en-US" dirty="0"/>
          </a:p>
          <a:p>
            <a:r>
              <a:rPr lang="en-US" dirty="0" smtClean="0"/>
              <a:t>Even if some one could do that . . . . </a:t>
            </a:r>
          </a:p>
          <a:p>
            <a:endParaRPr lang="en-US" dirty="0"/>
          </a:p>
          <a:p>
            <a:r>
              <a:rPr lang="en-US" dirty="0" smtClean="0"/>
              <a:t>Does any human language have an adequate vocabulary with which to express that reality” </a:t>
            </a:r>
          </a:p>
        </p:txBody>
      </p:sp>
      <p:sp>
        <p:nvSpPr>
          <p:cNvPr id="3" name="Title 2"/>
          <p:cNvSpPr>
            <a:spLocks noGrp="1"/>
          </p:cNvSpPr>
          <p:nvPr>
            <p:ph type="title"/>
          </p:nvPr>
        </p:nvSpPr>
        <p:spPr>
          <a:xfrm>
            <a:off x="304800" y="365126"/>
            <a:ext cx="11582400" cy="1006474"/>
          </a:xfrm>
        </p:spPr>
        <p:txBody>
          <a:bodyPr>
            <a:normAutofit/>
          </a:bodyPr>
          <a:lstStyle/>
          <a:p>
            <a:pPr algn="l"/>
            <a:r>
              <a:rPr lang="en-US" dirty="0" smtClean="0"/>
              <a:t>A legitimate Question</a:t>
            </a:r>
            <a:endParaRPr lang="en-US" dirty="0"/>
          </a:p>
        </p:txBody>
      </p:sp>
    </p:spTree>
    <p:extLst>
      <p:ext uri="{BB962C8B-B14F-4D97-AF65-F5344CB8AC3E}">
        <p14:creationId xmlns:p14="http://schemas.microsoft.com/office/powerpoint/2010/main" val="76952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a:t>
            </a:r>
            <a:endParaRPr lang="en-US" dirty="0"/>
          </a:p>
        </p:txBody>
      </p:sp>
      <p:sp>
        <p:nvSpPr>
          <p:cNvPr id="3" name="Content Placeholder 2"/>
          <p:cNvSpPr>
            <a:spLocks noGrp="1"/>
          </p:cNvSpPr>
          <p:nvPr>
            <p:ph idx="1"/>
          </p:nvPr>
        </p:nvSpPr>
        <p:spPr>
          <a:xfrm>
            <a:off x="304800" y="1143002"/>
            <a:ext cx="3238500" cy="2628900"/>
          </a:xfrm>
        </p:spPr>
        <p:txBody>
          <a:bodyPr/>
          <a:lstStyle/>
          <a:p>
            <a:r>
              <a:rPr lang="en-US" dirty="0" smtClean="0"/>
              <a:t>Speaker Harold says, “I’m anxious about the interview tomorrow.”</a:t>
            </a:r>
            <a:endParaRPr lang="en-US" dirty="0"/>
          </a:p>
        </p:txBody>
      </p:sp>
      <p:sp>
        <p:nvSpPr>
          <p:cNvPr id="5" name="Content Placeholder 2"/>
          <p:cNvSpPr txBox="1">
            <a:spLocks/>
          </p:cNvSpPr>
          <p:nvPr/>
        </p:nvSpPr>
        <p:spPr>
          <a:xfrm>
            <a:off x="3957637" y="1143001"/>
            <a:ext cx="3238500" cy="2628900"/>
          </a:xfrm>
          <a:prstGeom prst="rect">
            <a:avLst/>
          </a:prstGeom>
        </p:spPr>
        <p:txBody>
          <a:bodyPr vert="horz" wrap="square" lIns="91440" tIns="4572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Hearer Joe thinks that Harold is nervous about the interview.</a:t>
            </a:r>
            <a:endParaRPr lang="en-US" dirty="0"/>
          </a:p>
        </p:txBody>
      </p:sp>
      <p:sp>
        <p:nvSpPr>
          <p:cNvPr id="6" name="Content Placeholder 2"/>
          <p:cNvSpPr txBox="1">
            <a:spLocks/>
          </p:cNvSpPr>
          <p:nvPr/>
        </p:nvSpPr>
        <p:spPr>
          <a:xfrm>
            <a:off x="7922418" y="1143000"/>
            <a:ext cx="3964782" cy="3014664"/>
          </a:xfrm>
          <a:prstGeom prst="rect">
            <a:avLst/>
          </a:prstGeom>
        </p:spPr>
        <p:txBody>
          <a:bodyPr vert="horz" wrap="square" lIns="91440" tIns="4572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reality may be that Harold is on the verge of a panic attack – it’s far more serious than being nervous.</a:t>
            </a:r>
            <a:endParaRPr lang="en-US" dirty="0"/>
          </a:p>
        </p:txBody>
      </p:sp>
      <p:pic>
        <p:nvPicPr>
          <p:cNvPr id="7" name="Picture 6"/>
          <p:cNvPicPr>
            <a:picLocks noChangeAspect="1"/>
          </p:cNvPicPr>
          <p:nvPr/>
        </p:nvPicPr>
        <p:blipFill>
          <a:blip r:embed="rId2"/>
          <a:stretch>
            <a:fillRect/>
          </a:stretch>
        </p:blipFill>
        <p:spPr>
          <a:xfrm>
            <a:off x="727132" y="3573403"/>
            <a:ext cx="2428976" cy="2778241"/>
          </a:xfrm>
          <a:prstGeom prst="rect">
            <a:avLst/>
          </a:prstGeom>
        </p:spPr>
      </p:pic>
      <p:pic>
        <p:nvPicPr>
          <p:cNvPr id="8" name="Picture 7"/>
          <p:cNvPicPr>
            <a:picLocks noChangeAspect="1"/>
          </p:cNvPicPr>
          <p:nvPr/>
        </p:nvPicPr>
        <p:blipFill>
          <a:blip r:embed="rId3"/>
          <a:stretch>
            <a:fillRect/>
          </a:stretch>
        </p:blipFill>
        <p:spPr>
          <a:xfrm>
            <a:off x="4356663" y="3573403"/>
            <a:ext cx="2778241" cy="27782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80" y="4010023"/>
            <a:ext cx="2000250" cy="1905000"/>
          </a:xfrm>
          <a:prstGeom prst="rect">
            <a:avLst/>
          </a:prstGeom>
        </p:spPr>
      </p:pic>
    </p:spTree>
    <p:extLst>
      <p:ext uri="{BB962C8B-B14F-4D97-AF65-F5344CB8AC3E}">
        <p14:creationId xmlns:p14="http://schemas.microsoft.com/office/powerpoint/2010/main" val="307481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EBEBD5-4AA4-4F45-8280-1C7FFE63FBA3}" type="slidenum">
              <a:rPr lang="en-US" altLang="en-US"/>
              <a:pPr/>
              <a:t>8</a:t>
            </a:fld>
            <a:endParaRPr lang="en-US" altLang="en-US"/>
          </a:p>
        </p:txBody>
      </p:sp>
      <p:sp>
        <p:nvSpPr>
          <p:cNvPr id="5123" name="Rectangle 2"/>
          <p:cNvSpPr>
            <a:spLocks noGrp="1" noChangeArrowheads="1"/>
          </p:cNvSpPr>
          <p:nvPr>
            <p:ph type="title"/>
          </p:nvPr>
        </p:nvSpPr>
        <p:spPr/>
        <p:txBody>
          <a:bodyPr/>
          <a:lstStyle/>
          <a:p>
            <a:r>
              <a:rPr lang="en-US" altLang="en-US" smtClean="0"/>
              <a:t>Defining Language</a:t>
            </a:r>
          </a:p>
        </p:txBody>
      </p:sp>
      <p:sp>
        <p:nvSpPr>
          <p:cNvPr id="5124" name="Rectangle 3"/>
          <p:cNvSpPr>
            <a:spLocks noGrp="1" noChangeArrowheads="1"/>
          </p:cNvSpPr>
          <p:nvPr>
            <p:ph type="body" idx="1"/>
          </p:nvPr>
        </p:nvSpPr>
        <p:spPr>
          <a:xfrm>
            <a:off x="304800" y="1358900"/>
            <a:ext cx="11582400" cy="5091113"/>
          </a:xfrm>
        </p:spPr>
        <p:txBody>
          <a:bodyPr/>
          <a:lstStyle/>
          <a:p>
            <a:r>
              <a:rPr lang="en-US" altLang="en-US" sz="3300" dirty="0"/>
              <a:t>Pronunciation and combination of </a:t>
            </a:r>
            <a:r>
              <a:rPr lang="en-US" altLang="en-US" sz="3300" dirty="0" smtClean="0"/>
              <a:t>words (sounds) </a:t>
            </a:r>
            <a:r>
              <a:rPr lang="en-US" altLang="en-US" sz="3300" dirty="0"/>
              <a:t>used to communicate within a group of people</a:t>
            </a:r>
          </a:p>
          <a:p>
            <a:r>
              <a:rPr lang="en-US" altLang="en-US" sz="3300" b="1" dirty="0" smtClean="0">
                <a:solidFill>
                  <a:srgbClr val="FF0000"/>
                </a:solidFill>
              </a:rPr>
              <a:t>Important </a:t>
            </a:r>
            <a:r>
              <a:rPr lang="en-US" altLang="en-US" sz="3300" b="1" dirty="0">
                <a:solidFill>
                  <a:srgbClr val="FF0000"/>
                </a:solidFill>
              </a:rPr>
              <a:t>cultural index</a:t>
            </a:r>
          </a:p>
          <a:p>
            <a:r>
              <a:rPr lang="en-US" altLang="en-US" sz="3300" b="1" dirty="0" smtClean="0">
                <a:solidFill>
                  <a:srgbClr val="FF0000"/>
                </a:solidFill>
              </a:rPr>
              <a:t>Structures </a:t>
            </a:r>
            <a:r>
              <a:rPr lang="en-US" altLang="en-US" sz="3300" b="1" dirty="0">
                <a:solidFill>
                  <a:srgbClr val="FF0000"/>
                </a:solidFill>
              </a:rPr>
              <a:t>individual perception of </a:t>
            </a:r>
            <a:r>
              <a:rPr lang="en-US" altLang="en-US" sz="3300" b="1" dirty="0" smtClean="0">
                <a:solidFill>
                  <a:srgbClr val="FF0000"/>
                </a:solidFill>
              </a:rPr>
              <a:t>world</a:t>
            </a:r>
          </a:p>
          <a:p>
            <a:endParaRPr lang="en-US" altLang="en-US" sz="3300" b="1" dirty="0">
              <a:solidFill>
                <a:srgbClr val="FF0000"/>
              </a:solidFill>
            </a:endParaRPr>
          </a:p>
          <a:p>
            <a:r>
              <a:rPr lang="en-US" altLang="en-US" sz="3300" b="1" dirty="0" smtClean="0">
                <a:solidFill>
                  <a:srgbClr val="0070C0"/>
                </a:solidFill>
              </a:rPr>
              <a:t>Language is a flawed means of communication; however, it is the best means we have at our disposal.</a:t>
            </a:r>
            <a:endParaRPr lang="en-US" altLang="en-US" sz="3300" b="1" dirty="0">
              <a:solidFill>
                <a:srgbClr val="0070C0"/>
              </a:solidFill>
            </a:endParaRPr>
          </a:p>
        </p:txBody>
      </p:sp>
    </p:spTree>
    <p:extLst>
      <p:ext uri="{BB962C8B-B14F-4D97-AF65-F5344CB8AC3E}">
        <p14:creationId xmlns:p14="http://schemas.microsoft.com/office/powerpoint/2010/main" val="379809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8882"/>
            <a:ext cx="11846859" cy="968589"/>
          </a:xfrm>
        </p:spPr>
        <p:txBody>
          <a:bodyPr/>
          <a:lstStyle/>
          <a:p>
            <a:pPr algn="l"/>
            <a:r>
              <a:rPr lang="en-US" dirty="0"/>
              <a:t>The Geography of Language</a:t>
            </a:r>
          </a:p>
        </p:txBody>
      </p:sp>
      <p:sp>
        <p:nvSpPr>
          <p:cNvPr id="5" name="Content Placeholder 4"/>
          <p:cNvSpPr>
            <a:spLocks noGrp="1"/>
          </p:cNvSpPr>
          <p:nvPr>
            <p:ph sz="quarter" idx="11"/>
          </p:nvPr>
        </p:nvSpPr>
        <p:spPr>
          <a:xfrm>
            <a:off x="0" y="1143001"/>
            <a:ext cx="5791200" cy="5029200"/>
          </a:xfrm>
        </p:spPr>
        <p:txBody>
          <a:bodyPr>
            <a:normAutofit/>
          </a:bodyPr>
          <a:lstStyle/>
          <a:p>
            <a:r>
              <a:rPr lang="en-US" dirty="0"/>
              <a:t>Rooted in place, but emerges from </a:t>
            </a:r>
            <a:r>
              <a:rPr lang="en-US" b="1" dirty="0"/>
              <a:t>spatial diffusion </a:t>
            </a:r>
            <a:r>
              <a:rPr lang="en-US" dirty="0"/>
              <a:t>and contact</a:t>
            </a:r>
          </a:p>
          <a:p>
            <a:r>
              <a:rPr lang="en-US" dirty="0"/>
              <a:t>Language of the Local</a:t>
            </a:r>
          </a:p>
          <a:p>
            <a:pPr lvl="1"/>
            <a:r>
              <a:rPr lang="en-US" dirty="0"/>
              <a:t>Connected to specific places, local </a:t>
            </a:r>
            <a:r>
              <a:rPr lang="en-US" spc="-50" dirty="0"/>
              <a:t>geographies as a </a:t>
            </a:r>
            <a:r>
              <a:rPr lang="en-US" b="1" dirty="0"/>
              <a:t>speech community</a:t>
            </a:r>
            <a:endParaRPr lang="en-US" dirty="0"/>
          </a:p>
          <a:p>
            <a:pPr lvl="1"/>
            <a:r>
              <a:rPr lang="en-US" dirty="0"/>
              <a:t>Way of understanding and describing the environment</a:t>
            </a:r>
          </a:p>
        </p:txBody>
      </p:sp>
      <p:sp>
        <p:nvSpPr>
          <p:cNvPr id="7" name="Text Placeholder 6"/>
          <p:cNvSpPr>
            <a:spLocks noGrp="1"/>
          </p:cNvSpPr>
          <p:nvPr>
            <p:ph type="body" sz="quarter" idx="13"/>
          </p:nvPr>
        </p:nvSpPr>
        <p:spPr>
          <a:xfrm>
            <a:off x="6259385" y="5325831"/>
            <a:ext cx="5932615" cy="1247862"/>
          </a:xfrm>
        </p:spPr>
        <p:txBody>
          <a:bodyPr/>
          <a:lstStyle/>
          <a:p>
            <a:pPr algn="ctr"/>
            <a:r>
              <a:rPr lang="en-US" dirty="0"/>
              <a:t>Complex linguistic map of indigenous languages of the Pacific Northwest.</a:t>
            </a:r>
          </a:p>
        </p:txBody>
      </p:sp>
      <p:pic>
        <p:nvPicPr>
          <p:cNvPr id="2050" name="Picture 2" descr="L:\Higher Education Editorial\Kaveney\Short, Human Geography, 2e\Supplements\Figure JPEGs\Chapter 11\Figure 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53" y="613012"/>
            <a:ext cx="5370547" cy="460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5194</TotalTime>
  <Words>2060</Words>
  <Application>Microsoft Office PowerPoint</Application>
  <PresentationFormat>Widescreen</PresentationFormat>
  <Paragraphs>283</Paragraphs>
  <Slides>41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Short2e</vt:lpstr>
      <vt:lpstr>Chapter 11: The Geography of Language</vt:lpstr>
      <vt:lpstr>Chapter Learning Objectives</vt:lpstr>
      <vt:lpstr>Language &amp; Religion</vt:lpstr>
      <vt:lpstr>Subconscious Filtering of Objective Reality</vt:lpstr>
      <vt:lpstr>Languages’ Limitations</vt:lpstr>
      <vt:lpstr>A legitimate Question</vt:lpstr>
      <vt:lpstr>Difficulties</vt:lpstr>
      <vt:lpstr>Defining Language</vt:lpstr>
      <vt:lpstr>The Geography of Language</vt:lpstr>
      <vt:lpstr>The Distribution of Languages</vt:lpstr>
      <vt:lpstr>The Distribution of Languages</vt:lpstr>
      <vt:lpstr>Distribution of Dominant Languages</vt:lpstr>
      <vt:lpstr>Language Families</vt:lpstr>
      <vt:lpstr>Language and Power</vt:lpstr>
      <vt:lpstr>Language and Power</vt:lpstr>
      <vt:lpstr>PowerPoint Presentation</vt:lpstr>
      <vt:lpstr>Language and Power</vt:lpstr>
      <vt:lpstr>Political Change &amp; Name Change</vt:lpstr>
      <vt:lpstr>Language Regions</vt:lpstr>
      <vt:lpstr>Language and Power</vt:lpstr>
      <vt:lpstr>Language and Power</vt:lpstr>
      <vt:lpstr>The Regional Geography of Language</vt:lpstr>
      <vt:lpstr>PowerPoint Presentation</vt:lpstr>
      <vt:lpstr>The Regional Geography of Language</vt:lpstr>
      <vt:lpstr>Language, Place, and Social Differences</vt:lpstr>
      <vt:lpstr>The Place of Language</vt:lpstr>
      <vt:lpstr>The Place of Language</vt:lpstr>
      <vt:lpstr>The Political Geography of Language</vt:lpstr>
      <vt:lpstr>The Political Geography of Language</vt:lpstr>
      <vt:lpstr>The Political Geography of Language</vt:lpstr>
      <vt:lpstr>Globalization of Language</vt:lpstr>
      <vt:lpstr>Toponymy</vt:lpstr>
      <vt:lpstr>Globalization of Language</vt:lpstr>
      <vt:lpstr>English is the world Lingua Franca</vt:lpstr>
      <vt:lpstr>Globalization of Language</vt:lpstr>
      <vt:lpstr>The Linguistic Landscape</vt:lpstr>
      <vt:lpstr>The Linguistic Landscape</vt:lpstr>
      <vt:lpstr>The Linguistic Landscape</vt:lpstr>
      <vt:lpstr>Chapter Summary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83</cp:revision>
  <dcterms:created xsi:type="dcterms:W3CDTF">2017-04-19T13:45:11Z</dcterms:created>
  <dcterms:modified xsi:type="dcterms:W3CDTF">2018-07-09T17:42:29Z</dcterms:modified>
</cp:coreProperties>
</file>