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7"/>
  </p:sldMasterIdLst>
  <p:notesMasterIdLst>
    <p:notesMasterId r:id="rId38"/>
  </p:notesMasterIdLst>
  <p:sldIdLst>
    <p:sldId id="256" r:id="rId8"/>
    <p:sldId id="292" r:id="rId9"/>
    <p:sldId id="293" r:id="rId10"/>
    <p:sldId id="316" r:id="rId11"/>
    <p:sldId id="310" r:id="rId12"/>
    <p:sldId id="294" r:id="rId13"/>
    <p:sldId id="295" r:id="rId14"/>
    <p:sldId id="317" r:id="rId15"/>
    <p:sldId id="296" r:id="rId16"/>
    <p:sldId id="297" r:id="rId17"/>
    <p:sldId id="318" r:id="rId18"/>
    <p:sldId id="319" r:id="rId19"/>
    <p:sldId id="298" r:id="rId20"/>
    <p:sldId id="302" r:id="rId21"/>
    <p:sldId id="299" r:id="rId22"/>
    <p:sldId id="300" r:id="rId23"/>
    <p:sldId id="303" r:id="rId24"/>
    <p:sldId id="305" r:id="rId25"/>
    <p:sldId id="306" r:id="rId26"/>
    <p:sldId id="307" r:id="rId27"/>
    <p:sldId id="311" r:id="rId28"/>
    <p:sldId id="309" r:id="rId29"/>
    <p:sldId id="312" r:id="rId30"/>
    <p:sldId id="313" r:id="rId31"/>
    <p:sldId id="320" r:id="rId32"/>
    <p:sldId id="321" r:id="rId33"/>
    <p:sldId id="322" r:id="rId34"/>
    <p:sldId id="291" r:id="rId35"/>
    <p:sldId id="314" r:id="rId36"/>
    <p:sldId id="31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0" autoAdjust="0"/>
    <p:restoredTop sz="94554" autoAdjust="0"/>
  </p:normalViewPr>
  <p:slideViewPr>
    <p:cSldViewPr>
      <p:cViewPr varScale="1">
        <p:scale>
          <a:sx n="71" d="100"/>
          <a:sy n="71" d="100"/>
        </p:scale>
        <p:origin x="66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83EBD-0D27-C849-945F-A37370FA2B58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3856D8-A469-6A42-80C1-2E7B602DC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446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Map_of_the_fossil_sites_of_the_early_hominids_(4.4-1M_BP).svg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tmospheric_carbon_dioxide_concentrations_and_global_annual_average_temperatures_over_the_years_1880_to_2009.png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er.org/courses/physics/unit/text.html?unit=4&amp;secNum=10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The_IAU_draft_definition_of_planet_and_plutons.jp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easons1.sv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Tidal_force.jp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</a:t>
            </a:r>
            <a:r>
              <a:rPr lang="en-US" baseline="0" dirty="0" smtClean="0"/>
              <a:t> 1.3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856D8-A469-6A42-80C1-2E7B602DCB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76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Figure</a:t>
            </a:r>
            <a:r>
              <a:rPr lang="en-US" baseline="0" dirty="0" smtClean="0"/>
              <a:t> 1.3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856D8-A469-6A42-80C1-2E7B602DCB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40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</a:t>
            </a:r>
            <a:r>
              <a:rPr lang="en-US" baseline="0" dirty="0" smtClean="0"/>
              <a:t> 1.4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856D8-A469-6A42-80C1-2E7B602DCB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32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mtClean="0">
                <a:solidFill>
                  <a:prstClr val="black"/>
                </a:solidFill>
              </a:rPr>
              <a:t>Source: © </a:t>
            </a:r>
            <a:r>
              <a:rPr lang="en-US" sz="1200" smtClean="0">
                <a:solidFill>
                  <a:prstClr val="black"/>
                </a:solidFill>
                <a:hlinkClick r:id="rId3"/>
              </a:rPr>
              <a:t>Wikimedia Commons</a:t>
            </a:r>
            <a:r>
              <a:rPr lang="en-US" sz="1200" smtClean="0">
                <a:solidFill>
                  <a:prstClr val="black"/>
                </a:solidFill>
              </a:rPr>
              <a:t>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856D8-A469-6A42-80C1-2E7B602DCB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96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</a:t>
            </a:r>
            <a:r>
              <a:rPr lang="en-US" baseline="0" dirty="0" smtClean="0"/>
              <a:t> 1.4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856D8-A469-6A42-80C1-2E7B602DCB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77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Table 1.1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856D8-A469-6A42-80C1-2E7B602DCB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283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</a:t>
            </a:r>
            <a:r>
              <a:rPr lang="en-US" baseline="0" dirty="0" smtClean="0"/>
              <a:t> 1.5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856D8-A469-6A42-80C1-2E7B602DCB4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61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Box 1.2 Figure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856D8-A469-6A42-80C1-2E7B602DCB4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1825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</a:t>
            </a:r>
            <a:r>
              <a:rPr lang="en-US" baseline="0" dirty="0" smtClean="0"/>
              <a:t> 1.6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856D8-A469-6A42-80C1-2E7B602DCB4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340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Source: © NOAA/NCDC on </a:t>
            </a:r>
            <a:r>
              <a:rPr lang="en-US" sz="1200" dirty="0" smtClean="0">
                <a:hlinkClick r:id="rId3"/>
              </a:rPr>
              <a:t>Wikimedia Commons</a:t>
            </a:r>
            <a:r>
              <a:rPr lang="en-US" sz="120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856D8-A469-6A42-80C1-2E7B602DCB4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11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Source: © NASA/WMAP Science Team on </a:t>
            </a:r>
            <a:r>
              <a:rPr lang="en-US" sz="1200" dirty="0" smtClean="0">
                <a:hlinkClick r:id="rId3"/>
              </a:rPr>
              <a:t>Learner.org</a:t>
            </a:r>
            <a:r>
              <a:rPr lang="en-US" sz="1200" dirty="0" smtClean="0"/>
              <a:t>.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856D8-A469-6A42-80C1-2E7B602DCB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58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Source: © International Astronomical Union on </a:t>
            </a:r>
            <a:r>
              <a:rPr lang="en-US" sz="1200" dirty="0" smtClean="0">
                <a:hlinkClick r:id="rId3"/>
              </a:rPr>
              <a:t>Wikimedia Commons</a:t>
            </a:r>
            <a:r>
              <a:rPr lang="en-US" sz="120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856D8-A469-6A42-80C1-2E7B602DCB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23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Source: © Frank Horst on </a:t>
            </a:r>
            <a:r>
              <a:rPr lang="en-US" sz="1200" dirty="0" smtClean="0">
                <a:hlinkClick r:id="rId3"/>
              </a:rPr>
              <a:t>Wikimedia Commons</a:t>
            </a:r>
            <a:r>
              <a:rPr lang="en-US" sz="120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856D8-A469-6A42-80C1-2E7B602DCB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39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Source: © </a:t>
            </a:r>
            <a:r>
              <a:rPr lang="en-US" sz="1200" dirty="0" smtClean="0">
                <a:hlinkClick r:id="rId3"/>
              </a:rPr>
              <a:t>Wikimedia Commons</a:t>
            </a:r>
            <a:r>
              <a:rPr lang="en-US" sz="120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856D8-A469-6A42-80C1-2E7B602DCB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62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Figures 1.1, 1.2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856D8-A469-6A42-80C1-2E7B602DCB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95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1.1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856D8-A469-6A42-80C1-2E7B602DCB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05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1.2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856D8-A469-6A42-80C1-2E7B602DCB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91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Figures 1.1, 1.2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856D8-A469-6A42-80C1-2E7B602DCB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80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04800" y="5181601"/>
            <a:ext cx="6400800" cy="77787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</a:lstStyle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6705600" y="1143000"/>
            <a:ext cx="5181600" cy="1981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0" i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Chapter </a:t>
            </a:r>
            <a:br>
              <a:rPr lang="en-US" dirty="0"/>
            </a:br>
            <a:r>
              <a:rPr lang="en-US" dirty="0"/>
              <a:t>Short </a:t>
            </a:r>
            <a:br>
              <a:rPr lang="en-US" dirty="0"/>
            </a:br>
            <a:r>
              <a:rPr lang="en-US" dirty="0"/>
              <a:t>2nd Edition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13"/>
          </p:nvPr>
        </p:nvSpPr>
        <p:spPr>
          <a:xfrm>
            <a:off x="6705600" y="3200400"/>
            <a:ext cx="5181600" cy="2759075"/>
          </a:xfrm>
        </p:spPr>
        <p:txBody>
          <a:bodyPr/>
          <a:lstStyle>
            <a:lvl1pPr marL="0" indent="0" algn="ctr">
              <a:buNone/>
              <a:defRPr i="1"/>
            </a:lvl1pPr>
            <a:lvl2pPr marL="457200" indent="0">
              <a:buNone/>
              <a:defRPr i="1"/>
            </a:lvl2pPr>
            <a:lvl3pPr marL="914400" indent="0">
              <a:buNone/>
              <a:defRPr i="1"/>
            </a:lvl3pPr>
            <a:lvl4pPr marL="1371600" indent="0">
              <a:buNone/>
              <a:defRPr i="1"/>
            </a:lvl4pPr>
            <a:lvl5pPr marL="1828800" indent="0">
              <a:buNone/>
              <a:defRPr i="1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304800" y="1143000"/>
            <a:ext cx="6400800" cy="40386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3022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345A34B-9EDB-4EF1-86B7-88B10D9BB545}" type="datetimeFigureOut">
              <a:rPr lang="en-US" smtClean="0"/>
              <a:pPr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4E9A14B-6828-4838-A200-2D2223DBDE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10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345A34B-9EDB-4EF1-86B7-88B10D9BB545}" type="datetimeFigureOut">
              <a:rPr lang="en-US" smtClean="0"/>
              <a:pPr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4E9A14B-6828-4838-A200-2D2223DBDE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57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167" y="138114"/>
            <a:ext cx="9791700" cy="8461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7067" y="1652588"/>
            <a:ext cx="5755217" cy="440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5484" y="1652588"/>
            <a:ext cx="5755216" cy="2127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5484" y="3932238"/>
            <a:ext cx="5755216" cy="2127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05317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210051" y="6248400"/>
            <a:ext cx="3858683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27633" y="6221413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0A60567-5566-48B3-A88D-B9B1BAA162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4815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304800" y="1143000"/>
            <a:ext cx="11582400" cy="50292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7457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 1C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304800" y="1143000"/>
            <a:ext cx="11582400" cy="36576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04800" y="4800600"/>
            <a:ext cx="11582400" cy="137160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0871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/>
          <p:cNvSpPr>
            <a:spLocks noGrp="1"/>
          </p:cNvSpPr>
          <p:nvPr>
            <p:ph sz="quarter" idx="11"/>
          </p:nvPr>
        </p:nvSpPr>
        <p:spPr>
          <a:xfrm>
            <a:off x="304800" y="1143000"/>
            <a:ext cx="5791200" cy="50292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2"/>
          </p:nvPr>
        </p:nvSpPr>
        <p:spPr>
          <a:xfrm>
            <a:off x="6099033" y="1143000"/>
            <a:ext cx="5791200" cy="50292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2910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Bo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/>
          <p:cNvSpPr>
            <a:spLocks noGrp="1"/>
          </p:cNvSpPr>
          <p:nvPr>
            <p:ph sz="quarter" idx="11"/>
          </p:nvPr>
        </p:nvSpPr>
        <p:spPr>
          <a:xfrm>
            <a:off x="304800" y="1143000"/>
            <a:ext cx="5791200" cy="50292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2"/>
          </p:nvPr>
        </p:nvSpPr>
        <p:spPr>
          <a:xfrm>
            <a:off x="6099033" y="1143000"/>
            <a:ext cx="5791200" cy="36576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096000" y="4800600"/>
            <a:ext cx="5791200" cy="137160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760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Bo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6"/>
          <p:cNvSpPr>
            <a:spLocks noGrp="1"/>
          </p:cNvSpPr>
          <p:nvPr>
            <p:ph sz="quarter" idx="11"/>
          </p:nvPr>
        </p:nvSpPr>
        <p:spPr>
          <a:xfrm>
            <a:off x="304800" y="1143000"/>
            <a:ext cx="5791200" cy="4800600"/>
          </a:xfrm>
          <a:solidFill>
            <a:schemeClr val="bg1">
              <a:lumMod val="75000"/>
            </a:schemeClr>
          </a:solidFill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2"/>
          </p:nvPr>
        </p:nvSpPr>
        <p:spPr>
          <a:xfrm>
            <a:off x="6099033" y="1143000"/>
            <a:ext cx="5791200" cy="3657600"/>
          </a:xfrm>
          <a:solidFill>
            <a:schemeClr val="bg1">
              <a:lumMod val="75000"/>
            </a:schemeClr>
          </a:solidFill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096000" y="4800600"/>
            <a:ext cx="5791200" cy="1143000"/>
          </a:xfrm>
          <a:solidFill>
            <a:schemeClr val="bg1">
              <a:lumMod val="75000"/>
            </a:schemeClr>
          </a:solidFill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0170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/>
          <p:cNvSpPr>
            <a:spLocks noGrp="1"/>
          </p:cNvSpPr>
          <p:nvPr>
            <p:ph sz="quarter" idx="11"/>
          </p:nvPr>
        </p:nvSpPr>
        <p:spPr>
          <a:xfrm>
            <a:off x="304800" y="1143000"/>
            <a:ext cx="5791200" cy="50292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2"/>
          </p:nvPr>
        </p:nvSpPr>
        <p:spPr>
          <a:xfrm>
            <a:off x="6099033" y="1143000"/>
            <a:ext cx="5791200" cy="25146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3"/>
          </p:nvPr>
        </p:nvSpPr>
        <p:spPr>
          <a:xfrm>
            <a:off x="6099033" y="3673522"/>
            <a:ext cx="5791200" cy="25146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2749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2"/>
          </p:nvPr>
        </p:nvSpPr>
        <p:spPr>
          <a:xfrm>
            <a:off x="304801" y="1143000"/>
            <a:ext cx="11585433" cy="25146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3"/>
          </p:nvPr>
        </p:nvSpPr>
        <p:spPr>
          <a:xfrm>
            <a:off x="304801" y="3673522"/>
            <a:ext cx="11585433" cy="25146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917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167" y="138116"/>
            <a:ext cx="9791700" cy="8461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7067" y="1652588"/>
            <a:ext cx="5755217" cy="440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652588"/>
            <a:ext cx="5755216" cy="440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205317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210052" y="6248400"/>
            <a:ext cx="3858683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27633" y="6221413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81D0453C-CDAC-446E-8AF3-289D971C55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044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365126"/>
            <a:ext cx="11582400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143001"/>
            <a:ext cx="11582400" cy="5033963"/>
          </a:xfrm>
          <a:prstGeom prst="rect">
            <a:avLst/>
          </a:prstGeom>
        </p:spPr>
        <p:txBody>
          <a:bodyPr vert="horz" wrap="square" lIns="91440" tIns="4572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6394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3" r:id="rId2"/>
    <p:sldLayoutId id="2147483670" r:id="rId3"/>
    <p:sldLayoutId id="2147483664" r:id="rId4"/>
    <p:sldLayoutId id="2147483669" r:id="rId5"/>
    <p:sldLayoutId id="2147483671" r:id="rId6"/>
    <p:sldLayoutId id="2147483666" r:id="rId7"/>
    <p:sldLayoutId id="2147483667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Map_of_the_fossil_sites_of_the_early_hominids_(4.4-1M_BP).sv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tmospheric_carbon_dioxide_concentrations_and_global_annual_average_temperatures_over_the_years_1880_to_2009.pn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1.wav"/><Relationship Id="rId4" Type="http://schemas.openxmlformats.org/officeDocument/2006/relationships/image" Target="../media/image20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er.org/courses/physics/unit/text.html?unit=4&amp;secNum=1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The_IAU_draft_definition_of_planet_and_plutons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easons1.sv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ommons.wikimedia.org/wiki/File:Tidal_force.jpg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1: The </a:t>
            </a:r>
            <a:r>
              <a:rPr lang="en-US" dirty="0"/>
              <a:t>Home Planet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828800" y="5457953"/>
            <a:ext cx="4800600" cy="777875"/>
          </a:xfrm>
        </p:spPr>
        <p:txBody>
          <a:bodyPr/>
          <a:lstStyle/>
          <a:p>
            <a:pPr algn="ctr"/>
            <a:r>
              <a:rPr lang="en-US" dirty="0" smtClean="0"/>
              <a:t>An active volcano just outside the city of Antigua in Guatemala. 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400800" y="1524001"/>
            <a:ext cx="3886200" cy="275907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“A brief account of the planet we call home. Attention is paid to the evolution of the Earth, its emerging </a:t>
            </a:r>
            <a:br>
              <a:rPr lang="en-US" dirty="0"/>
            </a:br>
            <a:r>
              <a:rPr lang="en-US" dirty="0"/>
              <a:t>physical geography, and its humanization.”</a:t>
            </a:r>
          </a:p>
        </p:txBody>
      </p:sp>
      <p:pic>
        <p:nvPicPr>
          <p:cNvPr id="1026" name="Picture 2" descr="L:\Higher Education Editorial\Kaveney\Short, Human Geography, 2e\Supplements\Figure JPEGs\Chapter 01\Figure 1.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19200"/>
            <a:ext cx="3200400" cy="423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53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Plate Boundaries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 smtClean="0"/>
              <a:t>The </a:t>
            </a:r>
            <a:r>
              <a:rPr lang="en-US" dirty="0"/>
              <a:t>Earth’s crust is broken up into massive tectonic plates. The plates are constantly moving, pulled by the circulation of molten rock within the Earth. </a:t>
            </a:r>
          </a:p>
        </p:txBody>
      </p:sp>
      <p:pic>
        <p:nvPicPr>
          <p:cNvPr id="3074" name="Picture 2" descr="L:\Higher Education Editorial\Kaveney\Short, Human Geography, 2e\Supplements\Figure JPEGs\Chapter 01\Figure 1.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657" y="1162574"/>
            <a:ext cx="6763512" cy="366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09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6F14B6-B495-4ECF-BA11-79CA882B9C68}" type="slidenum">
              <a:rPr lang="en-US" altLang="en-US" sz="1300"/>
              <a:pPr/>
              <a:t>11</a:t>
            </a:fld>
            <a:endParaRPr lang="en-US" altLang="en-US" sz="130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smtClean="0">
                <a:solidFill>
                  <a:srgbClr val="800000"/>
                </a:solidFill>
              </a:rPr>
              <a:t>Process of Continental Drift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447800"/>
            <a:ext cx="10439400" cy="5410200"/>
          </a:xfrm>
        </p:spPr>
        <p:txBody>
          <a:bodyPr/>
          <a:lstStyle/>
          <a:p>
            <a:r>
              <a:rPr lang="en-US" altLang="en-US" dirty="0" smtClean="0"/>
              <a:t>Appears to be generated by heat-sustained convection cells in the interior (particularly the </a:t>
            </a:r>
            <a:r>
              <a:rPr lang="en-US" altLang="en-US" dirty="0" smtClean="0">
                <a:solidFill>
                  <a:srgbClr val="FF0000"/>
                </a:solidFill>
              </a:rPr>
              <a:t>asthenosphere</a:t>
            </a:r>
            <a:r>
              <a:rPr lang="en-US" altLang="en-US" dirty="0" smtClean="0"/>
              <a:t> which is not solid)</a:t>
            </a:r>
          </a:p>
          <a:p>
            <a:r>
              <a:rPr lang="en-US" altLang="en-US" dirty="0" smtClean="0"/>
              <a:t>Movement occurs where plate boundaries abut</a:t>
            </a:r>
          </a:p>
          <a:p>
            <a:pPr lvl="1"/>
            <a:r>
              <a:rPr lang="en-US" altLang="en-US" sz="2100" dirty="0"/>
              <a:t>Divergence – spreading along mid-ocean ridges which lie above and upwelling in the cell</a:t>
            </a:r>
          </a:p>
          <a:p>
            <a:pPr lvl="1"/>
            <a:r>
              <a:rPr lang="en-US" altLang="en-US" sz="2100" dirty="0"/>
              <a:t>Convergence (subduction) – colliding plates over the downward portion of a convection cell</a:t>
            </a:r>
          </a:p>
          <a:p>
            <a:pPr lvl="1"/>
            <a:r>
              <a:rPr lang="en-US" altLang="en-US" sz="2100" dirty="0">
                <a:solidFill>
                  <a:srgbClr val="FF3300"/>
                </a:solidFill>
              </a:rPr>
              <a:t>Ring of Fire</a:t>
            </a:r>
            <a:r>
              <a:rPr lang="en-US" altLang="en-US" sz="2100" dirty="0"/>
              <a:t> – largely an area of subduction</a:t>
            </a:r>
          </a:p>
        </p:txBody>
      </p:sp>
    </p:spTree>
    <p:extLst>
      <p:ext uri="{BB962C8B-B14F-4D97-AF65-F5344CB8AC3E}">
        <p14:creationId xmlns:p14="http://schemas.microsoft.com/office/powerpoint/2010/main" val="70030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61FFFC7-E927-4934-B141-3230B2F702F8}" type="slidenum">
              <a:rPr lang="en-US" altLang="en-US" sz="1300"/>
              <a:pPr/>
              <a:t>12</a:t>
            </a:fld>
            <a:endParaRPr lang="en-US" altLang="en-US" sz="130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1730376" y="138113"/>
            <a:ext cx="7343775" cy="5080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3200">
                <a:solidFill>
                  <a:srgbClr val="800000"/>
                </a:solidFill>
              </a:rPr>
              <a:t>Types of Crustal Forces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534400" y="1676400"/>
            <a:ext cx="2133600" cy="5181600"/>
          </a:xfrm>
        </p:spPr>
        <p:txBody>
          <a:bodyPr/>
          <a:lstStyle/>
          <a:p>
            <a:r>
              <a:rPr lang="en-US" altLang="en-US" sz="2500"/>
              <a:t>Tensional – dragging action</a:t>
            </a:r>
          </a:p>
          <a:p>
            <a:r>
              <a:rPr lang="en-US" altLang="en-US" sz="2500"/>
              <a:t>Compres-sional – pulling action</a:t>
            </a:r>
          </a:p>
          <a:p>
            <a:r>
              <a:rPr lang="en-US" altLang="en-US" sz="2500"/>
              <a:t>Sheer – oblique action</a:t>
            </a:r>
          </a:p>
        </p:txBody>
      </p:sp>
      <p:pic>
        <p:nvPicPr>
          <p:cNvPr id="14341" name="Picture 4" descr="types of rock stres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782764"/>
            <a:ext cx="6400800" cy="5075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15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Earthquakes and Volcanos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spc="-70" dirty="0"/>
              <a:t>Location of seismic activity (earthquakes and volcanoes). Notice their clustering along plate boundaries. There is an area of intense seismic activity, referred to as the </a:t>
            </a:r>
            <a:r>
              <a:rPr lang="en-US" b="1" spc="-70" dirty="0"/>
              <a:t>Pacific Ring of Fire</a:t>
            </a:r>
            <a:r>
              <a:rPr lang="en-US" spc="-70" dirty="0"/>
              <a:t>, around the Pacific Ocean.</a:t>
            </a:r>
            <a:endParaRPr lang="en-US" b="1" spc="-70" dirty="0"/>
          </a:p>
        </p:txBody>
      </p:sp>
      <p:pic>
        <p:nvPicPr>
          <p:cNvPr id="4098" name="Picture 2" descr="L:\Higher Education Editorial\Kaveney\Short, Human Geography, 2e\Supplements\Figure JPEGs\Chapter 01\Figure 1.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802" y="1066800"/>
            <a:ext cx="6858000" cy="385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96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Earth’s Past Tectonic Configurations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Plates coalesced and broke up apart </a:t>
            </a:r>
          </a:p>
          <a:p>
            <a:pPr lvl="1"/>
            <a:r>
              <a:rPr lang="en-US" dirty="0" err="1"/>
              <a:t>Rodinia</a:t>
            </a:r>
            <a:r>
              <a:rPr lang="en-US" dirty="0"/>
              <a:t> and Pangaea supercontinents</a:t>
            </a:r>
          </a:p>
          <a:p>
            <a:pPr lvl="1"/>
            <a:r>
              <a:rPr lang="en-US" dirty="0"/>
              <a:t>Current break up</a:t>
            </a:r>
          </a:p>
          <a:p>
            <a:r>
              <a:rPr lang="en-US" dirty="0"/>
              <a:t>Tectonic catastrophes create </a:t>
            </a:r>
            <a:r>
              <a:rPr lang="en-US" b="1" dirty="0"/>
              <a:t>environmental stressors </a:t>
            </a:r>
            <a:r>
              <a:rPr lang="en-US" dirty="0"/>
              <a:t>that impact life developing on earth</a:t>
            </a:r>
          </a:p>
          <a:p>
            <a:pPr lvl="1"/>
            <a:r>
              <a:rPr lang="en-US" dirty="0"/>
              <a:t>Human </a:t>
            </a:r>
            <a:r>
              <a:rPr lang="en-US" b="1" dirty="0"/>
              <a:t>evolution</a:t>
            </a:r>
            <a:endParaRPr lang="en-US" dirty="0"/>
          </a:p>
          <a:p>
            <a:pPr lvl="1"/>
            <a:r>
              <a:rPr lang="en-US" b="1" dirty="0"/>
              <a:t>Global climate change</a:t>
            </a:r>
          </a:p>
        </p:txBody>
      </p:sp>
      <p:pic>
        <p:nvPicPr>
          <p:cNvPr id="9" name="Picture 2" descr="L:\Higher Education Editorial\Kaveney\Short, Human Geography, 2e\Supplements\Figure JPEGs\Chapter 01\Figure 1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130" y="1066800"/>
            <a:ext cx="449687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L:\Higher Education Editorial\Kaveney\Short, Human Geography, 2e\Supplements\Figure JPEGs\Chapter 01\Figure 1.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130" y="3529102"/>
            <a:ext cx="4496871" cy="252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103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Indo-Australian/Eurasian Plate Boundary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One of most active volcanic borders</a:t>
            </a:r>
          </a:p>
          <a:p>
            <a:r>
              <a:rPr lang="en-US" dirty="0"/>
              <a:t>Three influential </a:t>
            </a:r>
            <a:br>
              <a:rPr lang="en-US" dirty="0"/>
            </a:br>
            <a:r>
              <a:rPr lang="en-US" dirty="0"/>
              <a:t>tectonic events</a:t>
            </a:r>
          </a:p>
          <a:p>
            <a:pPr lvl="1"/>
            <a:r>
              <a:rPr lang="en-US" dirty="0"/>
              <a:t>Mount Toba erupted 70,000 years ago and created volcanic winter</a:t>
            </a:r>
          </a:p>
          <a:p>
            <a:pPr lvl="1"/>
            <a:r>
              <a:rPr lang="en-US" dirty="0"/>
              <a:t>1883 island of Krakatoa eruption, tsunami and global air pollution</a:t>
            </a:r>
          </a:p>
          <a:p>
            <a:pPr lvl="1"/>
            <a:r>
              <a:rPr lang="en-US" dirty="0"/>
              <a:t>2004 undersea earthquake created destructive </a:t>
            </a:r>
            <a:r>
              <a:rPr lang="en-US" b="1" dirty="0"/>
              <a:t>tsunami </a:t>
            </a:r>
            <a:r>
              <a:rPr lang="en-US" dirty="0"/>
              <a:t>on all sides of the Indian Ocean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172200" y="5029200"/>
            <a:ext cx="4343400" cy="1371600"/>
          </a:xfrm>
        </p:spPr>
        <p:txBody>
          <a:bodyPr/>
          <a:lstStyle/>
          <a:p>
            <a:pPr algn="ctr"/>
            <a:r>
              <a:rPr lang="en-US" dirty="0" smtClean="0"/>
              <a:t>Volcano </a:t>
            </a:r>
            <a:r>
              <a:rPr lang="en-US" dirty="0"/>
              <a:t>just outside the city of Antigua in Guatemala.</a:t>
            </a:r>
            <a:endParaRPr lang="en-US" b="1" dirty="0"/>
          </a:p>
        </p:txBody>
      </p:sp>
      <p:pic>
        <p:nvPicPr>
          <p:cNvPr id="5122" name="Picture 2" descr="L:\Higher Education Editorial\Kaveney\Short, Human Geography, 2e\Supplements\Figure JPEGs\Chapter 01\Figure 1.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143001"/>
            <a:ext cx="2895600" cy="383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418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on Earth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Cycles of life and </a:t>
            </a:r>
            <a:r>
              <a:rPr lang="en-US" b="1" dirty="0"/>
              <a:t>mass extinctions</a:t>
            </a:r>
          </a:p>
          <a:p>
            <a:pPr lvl="1"/>
            <a:r>
              <a:rPr lang="en-US" dirty="0"/>
              <a:t>Various forms of life emerged and </a:t>
            </a:r>
            <a:r>
              <a:rPr lang="en-US" dirty="0" smtClean="0"/>
              <a:t>disappeared</a:t>
            </a:r>
            <a:endParaRPr lang="en-US" dirty="0"/>
          </a:p>
          <a:p>
            <a:r>
              <a:rPr lang="en-US" dirty="0"/>
              <a:t>Infamous extinction of dinosaurs </a:t>
            </a:r>
          </a:p>
          <a:p>
            <a:pPr lvl="1"/>
            <a:r>
              <a:rPr lang="en-US" dirty="0"/>
              <a:t>Thought to result from an asteroid impact, or massive </a:t>
            </a:r>
            <a:r>
              <a:rPr lang="en-US" b="1" dirty="0"/>
              <a:t>sulfur dioxide </a:t>
            </a:r>
            <a:r>
              <a:rPr lang="en-US" dirty="0"/>
              <a:t>poisoning with </a:t>
            </a:r>
            <a:r>
              <a:rPr lang="en-US" b="1" dirty="0"/>
              <a:t>acid rain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00801" y="4800601"/>
            <a:ext cx="4267199" cy="1132943"/>
          </a:xfrm>
        </p:spPr>
        <p:txBody>
          <a:bodyPr/>
          <a:lstStyle/>
          <a:p>
            <a:r>
              <a:rPr lang="en-US" dirty="0" smtClean="0"/>
              <a:t>Five </a:t>
            </a:r>
            <a:r>
              <a:rPr lang="en-US" dirty="0"/>
              <a:t>spikes in extinction events, each with its own causes and consequences.</a:t>
            </a:r>
            <a:endParaRPr lang="en-US" b="1" dirty="0"/>
          </a:p>
        </p:txBody>
      </p:sp>
      <p:pic>
        <p:nvPicPr>
          <p:cNvPr id="6146" name="Picture 2" descr="L:\Higher Education Editorial\Kaveney\Short, Human Geography, 2e\Supplements\Figure JPEGs\Chapter 01\Figure 1.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329" y="1524001"/>
            <a:ext cx="4415670" cy="310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086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on Earth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Age of mammals</a:t>
            </a:r>
          </a:p>
          <a:p>
            <a:pPr lvl="1"/>
            <a:r>
              <a:rPr lang="en-US" dirty="0"/>
              <a:t>65 million to 1.8 million years ago</a:t>
            </a:r>
          </a:p>
          <a:p>
            <a:pPr lvl="1"/>
            <a:r>
              <a:rPr lang="en-US" dirty="0"/>
              <a:t>First </a:t>
            </a:r>
            <a:r>
              <a:rPr lang="en-US" b="1" dirty="0"/>
              <a:t>hominid </a:t>
            </a:r>
            <a:r>
              <a:rPr lang="en-US" dirty="0"/>
              <a:t>stood up near 4 million years go</a:t>
            </a:r>
          </a:p>
          <a:p>
            <a:pPr lvl="1"/>
            <a:r>
              <a:rPr lang="en-US" dirty="0"/>
              <a:t>Between 2 and 3 million years ago at least 8 different hominids</a:t>
            </a:r>
          </a:p>
          <a:p>
            <a:pPr lvl="1"/>
            <a:r>
              <a:rPr lang="en-US" dirty="0"/>
              <a:t>All life at this time had to adjust to constant </a:t>
            </a:r>
            <a:r>
              <a:rPr lang="en-US" b="1" dirty="0"/>
              <a:t>environmental change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248400" y="4800600"/>
            <a:ext cx="4343400" cy="1371600"/>
          </a:xfrm>
        </p:spPr>
        <p:txBody>
          <a:bodyPr/>
          <a:lstStyle/>
          <a:p>
            <a:r>
              <a:rPr lang="en-US" dirty="0"/>
              <a:t>Hominid fossil sites and spread of early hominids. </a:t>
            </a:r>
          </a:p>
          <a:p>
            <a:pPr lvl="0"/>
            <a:r>
              <a:rPr lang="en-US" sz="2000" dirty="0">
                <a:solidFill>
                  <a:prstClr val="black"/>
                </a:solidFill>
              </a:rPr>
              <a:t>Source: © </a:t>
            </a:r>
            <a:r>
              <a:rPr lang="en-US" sz="2000" dirty="0">
                <a:solidFill>
                  <a:prstClr val="black"/>
                </a:solidFill>
                <a:hlinkClick r:id="rId3"/>
              </a:rPr>
              <a:t>Wikimedia Commons</a:t>
            </a:r>
            <a:r>
              <a:rPr lang="en-US" sz="2000" dirty="0">
                <a:solidFill>
                  <a:prstClr val="black"/>
                </a:solidFill>
              </a:rPr>
              <a:t>.</a:t>
            </a:r>
          </a:p>
          <a:p>
            <a:endParaRPr lang="en-US" dirty="0"/>
          </a:p>
        </p:txBody>
      </p:sp>
      <p:pic>
        <p:nvPicPr>
          <p:cNvPr id="2050" name="Picture 2" descr="File:Map of the fossil sites of the early hominids (4.4-1M BP).svg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808" y="1143000"/>
            <a:ext cx="387096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891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66800" y="152400"/>
            <a:ext cx="11582400" cy="777875"/>
          </a:xfrm>
        </p:spPr>
        <p:txBody>
          <a:bodyPr/>
          <a:lstStyle/>
          <a:p>
            <a:r>
              <a:rPr lang="en-US" dirty="0"/>
              <a:t>Five Extinction Events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170" y="5486400"/>
            <a:ext cx="11353800" cy="838200"/>
          </a:xfrm>
        </p:spPr>
        <p:txBody>
          <a:bodyPr/>
          <a:lstStyle/>
          <a:p>
            <a:pPr algn="ctr"/>
            <a:r>
              <a:rPr lang="en-US" dirty="0" smtClean="0"/>
              <a:t>Five </a:t>
            </a:r>
            <a:r>
              <a:rPr lang="en-US" dirty="0"/>
              <a:t>spikes in extinction events, each with its own causes and consequences.</a:t>
            </a:r>
            <a:endParaRPr lang="en-US" b="1" dirty="0"/>
          </a:p>
        </p:txBody>
      </p:sp>
      <p:pic>
        <p:nvPicPr>
          <p:cNvPr id="7170" name="Picture 2" descr="L:\Higher Education Editorial\Kaveney\Short, Human Geography, 2e\Supplements\Figure JPEGs\Chapter 01\Figure 1.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838201"/>
            <a:ext cx="6553175" cy="461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409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Extinction Events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52600" y="5638800"/>
            <a:ext cx="8686800" cy="609600"/>
          </a:xfrm>
        </p:spPr>
        <p:txBody>
          <a:bodyPr/>
          <a:lstStyle/>
          <a:p>
            <a:pPr algn="ctr"/>
            <a:r>
              <a:rPr lang="en-US" dirty="0" smtClean="0"/>
              <a:t>Details </a:t>
            </a:r>
            <a:r>
              <a:rPr lang="en-US" dirty="0"/>
              <a:t>the causes and consequences of the five extinction events.</a:t>
            </a:r>
          </a:p>
        </p:txBody>
      </p:sp>
      <p:pic>
        <p:nvPicPr>
          <p:cNvPr id="1026" name="Picture 2" descr="L:\Higher Education Editorial\Kaveney\Short, Human Geography, 2e\Supplements\Figure JPEGs\Chapter 01\Table 1.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71673"/>
            <a:ext cx="6553200" cy="409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38300" y="1051421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Table 1.1</a:t>
            </a:r>
          </a:p>
        </p:txBody>
      </p:sp>
    </p:spTree>
    <p:extLst>
      <p:ext uri="{BB962C8B-B14F-4D97-AF65-F5344CB8AC3E}">
        <p14:creationId xmlns:p14="http://schemas.microsoft.com/office/powerpoint/2010/main" val="1988684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lvl="0"/>
            <a:r>
              <a:rPr lang="en-US"/>
              <a:t>Recall the theories that describe the formation, size, and structure of the universe.</a:t>
            </a:r>
          </a:p>
          <a:p>
            <a:pPr lvl="0"/>
            <a:r>
              <a:rPr lang="en-US"/>
              <a:t>Recognize and describe the effects of Earth’s interactions with the Sun and Moon.</a:t>
            </a:r>
          </a:p>
          <a:p>
            <a:pPr lvl="0"/>
            <a:r>
              <a:rPr lang="en-US"/>
              <a:t>Summarize the complex tectonic history of Earth and relate its bearings on human populations.</a:t>
            </a:r>
          </a:p>
          <a:p>
            <a:pPr lvl="0"/>
            <a:r>
              <a:rPr lang="en-US"/>
              <a:t>Describe the developments that are associated with human life on Earth.</a:t>
            </a:r>
          </a:p>
          <a:p>
            <a:r>
              <a:rPr lang="en-US"/>
              <a:t>Relate the major anthropogenic changes that are impacting Earth.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Chapter Learning Objectives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647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371600" y="282219"/>
            <a:ext cx="13030200" cy="777875"/>
          </a:xfrm>
        </p:spPr>
        <p:txBody>
          <a:bodyPr/>
          <a:lstStyle/>
          <a:p>
            <a:r>
              <a:rPr lang="en-US" dirty="0"/>
              <a:t>A Humanized </a:t>
            </a:r>
            <a:r>
              <a:rPr lang="en-US" dirty="0" smtClean="0"/>
              <a:t>World - Migrations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3855" y="1042776"/>
            <a:ext cx="4253345" cy="5281824"/>
          </a:xfrm>
        </p:spPr>
        <p:txBody>
          <a:bodyPr>
            <a:normAutofit/>
          </a:bodyPr>
          <a:lstStyle/>
          <a:p>
            <a:r>
              <a:rPr lang="en-US" sz="2400" b="1" dirty="0"/>
              <a:t>Out of Africa</a:t>
            </a:r>
          </a:p>
          <a:p>
            <a:pPr lvl="1"/>
            <a:r>
              <a:rPr lang="en-US" sz="2600" dirty="0"/>
              <a:t>A rising consensus about human origins in Africa</a:t>
            </a:r>
          </a:p>
          <a:p>
            <a:pPr lvl="1"/>
            <a:r>
              <a:rPr lang="en-US" sz="2600" dirty="0"/>
              <a:t>Evidence of </a:t>
            </a:r>
            <a:r>
              <a:rPr lang="en-US" sz="2600" b="1" dirty="0"/>
              <a:t>genetic variation </a:t>
            </a:r>
            <a:r>
              <a:rPr lang="en-US" sz="2600" dirty="0"/>
              <a:t>and </a:t>
            </a:r>
            <a:r>
              <a:rPr lang="en-US" sz="2600" b="1" dirty="0"/>
              <a:t>distance-decay effect </a:t>
            </a:r>
          </a:p>
          <a:p>
            <a:pPr lvl="1"/>
            <a:r>
              <a:rPr lang="en-US" sz="2600" dirty="0"/>
              <a:t>Human diffusions took form of </a:t>
            </a:r>
            <a:r>
              <a:rPr lang="en-US" sz="2600" b="1" dirty="0"/>
              <a:t>budding</a:t>
            </a:r>
            <a:endParaRPr lang="en-US" sz="2600" dirty="0"/>
          </a:p>
          <a:p>
            <a:pPr lvl="1"/>
            <a:r>
              <a:rPr lang="en-US" sz="2600" dirty="0"/>
              <a:t>One migration during Ice Age occurred across the exposed </a:t>
            </a:r>
            <a:r>
              <a:rPr lang="en-US" sz="2600" b="1" dirty="0"/>
              <a:t>land bridge </a:t>
            </a:r>
            <a:r>
              <a:rPr lang="en-US" sz="2600" dirty="0"/>
              <a:t>to populate Americas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34000" y="5257800"/>
            <a:ext cx="5105400" cy="8382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first humans migrated out of Africa and established early human sites.</a:t>
            </a:r>
          </a:p>
        </p:txBody>
      </p:sp>
      <p:pic>
        <p:nvPicPr>
          <p:cNvPr id="8194" name="Picture 2" descr="L:\Higher Education Editorial\Kaveney\Short, Human Geography, 2e\Supplements\Figure JPEGs\Chapter 01\Figure 1.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029" y="1042776"/>
            <a:ext cx="7817172" cy="398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05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Wallace’s Line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76200" y="1219200"/>
            <a:ext cx="4343400" cy="4800600"/>
          </a:xfrm>
          <a:noFill/>
        </p:spPr>
        <p:txBody>
          <a:bodyPr>
            <a:normAutofit fontScale="85000" lnSpcReduction="10000"/>
          </a:bodyPr>
          <a:lstStyle/>
          <a:p>
            <a:r>
              <a:rPr lang="en-US" dirty="0"/>
              <a:t>Alfred Wallace, d.1913 collected samples across Malay Archipelago</a:t>
            </a:r>
          </a:p>
          <a:p>
            <a:r>
              <a:rPr lang="en-US" dirty="0"/>
              <a:t>Biogeographical zone of transition between Australian and Asian biotas	</a:t>
            </a:r>
          </a:p>
          <a:p>
            <a:pPr lvl="1"/>
            <a:r>
              <a:rPr lang="en-US" dirty="0"/>
              <a:t>Weber’s line to the east</a:t>
            </a:r>
          </a:p>
          <a:p>
            <a:pPr lvl="1"/>
            <a:r>
              <a:rPr lang="en-US" dirty="0"/>
              <a:t>Difference in mobility between flora and fauna</a:t>
            </a:r>
          </a:p>
          <a:p>
            <a:pPr lvl="1"/>
            <a:r>
              <a:rPr lang="en-US" dirty="0"/>
              <a:t>Result of </a:t>
            </a:r>
            <a:r>
              <a:rPr lang="en-US" b="1" dirty="0"/>
              <a:t>plate tectonics </a:t>
            </a:r>
            <a:r>
              <a:rPr lang="en-US" dirty="0"/>
              <a:t>bringing two separate biological realms in contact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439616" y="5334000"/>
            <a:ext cx="5106309" cy="1143000"/>
          </a:xfrm>
          <a:noFill/>
        </p:spPr>
        <p:txBody>
          <a:bodyPr/>
          <a:lstStyle/>
          <a:p>
            <a:r>
              <a:rPr lang="en-US" dirty="0" err="1" smtClean="0"/>
              <a:t>Biogeographical</a:t>
            </a:r>
            <a:r>
              <a:rPr lang="en-US" dirty="0" smtClean="0"/>
              <a:t> </a:t>
            </a:r>
            <a:r>
              <a:rPr lang="en-US" dirty="0"/>
              <a:t>zone of transition between Wallace and Weber’s lines.</a:t>
            </a:r>
            <a:endParaRPr lang="en-US" b="1" dirty="0"/>
          </a:p>
        </p:txBody>
      </p:sp>
      <p:pic>
        <p:nvPicPr>
          <p:cNvPr id="1026" name="Picture 2" descr="L:\Higher Education Editorial\Kaveney\Short, Human Geography, 2e\Supplements\Figure JPEGs\Chapter 01\Box 1.2 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88027"/>
            <a:ext cx="5943600" cy="414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95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365126"/>
            <a:ext cx="11582400" cy="53815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A Humanized World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52400" y="1219200"/>
            <a:ext cx="4343400" cy="5029200"/>
          </a:xfrm>
        </p:spPr>
        <p:txBody>
          <a:bodyPr>
            <a:normAutofit/>
          </a:bodyPr>
          <a:lstStyle/>
          <a:p>
            <a:r>
              <a:rPr lang="en-US" dirty="0"/>
              <a:t>Humans continually moved, settled new areas</a:t>
            </a:r>
          </a:p>
          <a:p>
            <a:r>
              <a:rPr lang="en-US" dirty="0"/>
              <a:t>Environmental impacts</a:t>
            </a:r>
          </a:p>
          <a:p>
            <a:pPr lvl="1"/>
            <a:r>
              <a:rPr lang="en-US" dirty="0"/>
              <a:t>Competition between hominid groups</a:t>
            </a:r>
          </a:p>
          <a:p>
            <a:pPr lvl="1"/>
            <a:r>
              <a:rPr lang="en-US" b="1" dirty="0"/>
              <a:t>Pleistocene Overkill, </a:t>
            </a:r>
            <a:r>
              <a:rPr lang="en-US" dirty="0"/>
              <a:t>extinction of </a:t>
            </a:r>
            <a:r>
              <a:rPr lang="en-US" b="1" dirty="0"/>
              <a:t>megafauna </a:t>
            </a:r>
            <a:r>
              <a:rPr lang="en-US" dirty="0"/>
              <a:t>and </a:t>
            </a:r>
            <a:r>
              <a:rPr lang="en-US" b="1" dirty="0"/>
              <a:t>overkill </a:t>
            </a:r>
            <a:r>
              <a:rPr lang="en-US" dirty="0"/>
              <a:t>in America</a:t>
            </a:r>
            <a:endParaRPr lang="en-US" b="1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97944" y="5334000"/>
            <a:ext cx="5791200" cy="1143000"/>
          </a:xfrm>
        </p:spPr>
        <p:txBody>
          <a:bodyPr/>
          <a:lstStyle/>
          <a:p>
            <a:r>
              <a:rPr lang="en-US" dirty="0" smtClean="0"/>
              <a:t>Humanization </a:t>
            </a:r>
            <a:r>
              <a:rPr lang="en-US" dirty="0"/>
              <a:t>of the Earth was marked by ecological changes and </a:t>
            </a:r>
            <a:r>
              <a:rPr lang="en-US" dirty="0" smtClean="0"/>
              <a:t>extinction. </a:t>
            </a:r>
            <a:endParaRPr lang="en-US" b="1" dirty="0"/>
          </a:p>
        </p:txBody>
      </p:sp>
      <p:pic>
        <p:nvPicPr>
          <p:cNvPr id="10242" name="Picture 2" descr="L:\Higher Education Editorial\Kaveney\Short, Human Geography, 2e\Supplements\Figure JPEGs\Chapter 01\Figure 1.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"/>
            <a:ext cx="6432932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28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Climate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9306" y="1143000"/>
            <a:ext cx="5791200" cy="5029200"/>
          </a:xfrm>
        </p:spPr>
        <p:txBody>
          <a:bodyPr>
            <a:normAutofit fontScale="92500"/>
          </a:bodyPr>
          <a:lstStyle/>
          <a:p>
            <a:r>
              <a:rPr lang="en-US" dirty="0"/>
              <a:t>Over Earth’s history, its climate has varied</a:t>
            </a:r>
          </a:p>
          <a:p>
            <a:pPr lvl="1"/>
            <a:r>
              <a:rPr lang="en-US" dirty="0"/>
              <a:t>Recent past </a:t>
            </a:r>
            <a:r>
              <a:rPr lang="en-US" dirty="0" smtClean="0"/>
              <a:t>1,000 years </a:t>
            </a:r>
            <a:r>
              <a:rPr lang="en-US" dirty="0"/>
              <a:t>has a Medieval Warm Period and Little Ice Age</a:t>
            </a:r>
          </a:p>
          <a:p>
            <a:r>
              <a:rPr lang="en-US" dirty="0"/>
              <a:t>Past 100 years, average temperatures increasing again due to anthropogenic </a:t>
            </a:r>
            <a:r>
              <a:rPr lang="en-US" b="1" dirty="0"/>
              <a:t>climate change</a:t>
            </a:r>
            <a:endParaRPr lang="en-US" dirty="0"/>
          </a:p>
          <a:p>
            <a:pPr lvl="1"/>
            <a:r>
              <a:rPr lang="en-US" dirty="0"/>
              <a:t>Humans contribute </a:t>
            </a:r>
            <a:r>
              <a:rPr lang="en-US" b="1" dirty="0"/>
              <a:t>greenhouse gases </a:t>
            </a:r>
            <a:r>
              <a:rPr lang="en-US" dirty="0"/>
              <a:t>like </a:t>
            </a:r>
            <a:r>
              <a:rPr lang="en-US" b="1" dirty="0"/>
              <a:t>carbon dioxide </a:t>
            </a:r>
            <a:r>
              <a:rPr lang="en-US" dirty="0"/>
              <a:t>that warm the atmosphere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0" y="4876800"/>
            <a:ext cx="6096000" cy="1563182"/>
          </a:xfrm>
        </p:spPr>
        <p:txBody>
          <a:bodyPr/>
          <a:lstStyle/>
          <a:p>
            <a:r>
              <a:rPr lang="en-US" spc="-50" dirty="0"/>
              <a:t>Global annual average temperature </a:t>
            </a:r>
            <a:r>
              <a:rPr lang="en-US" dirty="0"/>
              <a:t>and atmospheric carbon dioxide.</a:t>
            </a:r>
          </a:p>
          <a:p>
            <a:r>
              <a:rPr lang="en-US" sz="2000" dirty="0"/>
              <a:t>Source: © NOAA/NCDC on </a:t>
            </a:r>
            <a:r>
              <a:rPr lang="en-US" sz="2000" dirty="0">
                <a:hlinkClick r:id="rId3"/>
              </a:rPr>
              <a:t>Wikimedia Commons</a:t>
            </a:r>
            <a:r>
              <a:rPr lang="en-US" sz="2000" dirty="0"/>
              <a:t>.</a:t>
            </a:r>
          </a:p>
        </p:txBody>
      </p:sp>
      <p:pic>
        <p:nvPicPr>
          <p:cNvPr id="5122" name="Picture 2" descr="https://upload.wikimedia.org/wikipedia/commons/9/9e/Atmospheric_carbon_dioxide_concentrations_and_global_annual_average_temperatures_over_the_years_1880_to_2009.png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8622"/>
            <a:ext cx="6046694" cy="482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949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Climate Change Impacts and Responses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Current and Future Impacts</a:t>
            </a:r>
          </a:p>
          <a:p>
            <a:pPr lvl="1"/>
            <a:r>
              <a:rPr lang="en-US" dirty="0"/>
              <a:t>Melting glaciers </a:t>
            </a:r>
          </a:p>
          <a:p>
            <a:pPr lvl="1"/>
            <a:r>
              <a:rPr lang="en-US" dirty="0"/>
              <a:t>Thawing of </a:t>
            </a:r>
            <a:r>
              <a:rPr lang="en-US" b="1" dirty="0"/>
              <a:t>permafrost </a:t>
            </a:r>
            <a:endParaRPr lang="en-US" dirty="0"/>
          </a:p>
          <a:p>
            <a:pPr lvl="1"/>
            <a:r>
              <a:rPr lang="en-US" dirty="0"/>
              <a:t>Shifting ranges of flora and fauna </a:t>
            </a:r>
          </a:p>
          <a:p>
            <a:pPr lvl="1"/>
            <a:r>
              <a:rPr lang="en-US" dirty="0"/>
              <a:t>Possible 6</a:t>
            </a:r>
            <a:r>
              <a:rPr lang="en-US" baseline="30000" dirty="0"/>
              <a:t>th</a:t>
            </a:r>
            <a:r>
              <a:rPr lang="en-US" dirty="0"/>
              <a:t> extinction</a:t>
            </a:r>
          </a:p>
          <a:p>
            <a:pPr lvl="1"/>
            <a:r>
              <a:rPr lang="en-US" dirty="0"/>
              <a:t>More extreme weather like drought, flood, storms</a:t>
            </a:r>
          </a:p>
          <a:p>
            <a:pPr lvl="1"/>
            <a:r>
              <a:rPr lang="en-US" dirty="0"/>
              <a:t>Threatened ecosystems on land and in oceans</a:t>
            </a:r>
          </a:p>
          <a:p>
            <a:pPr lvl="1"/>
            <a:r>
              <a:rPr lang="en-US" dirty="0"/>
              <a:t>Arctic Amplitude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Adaptation</a:t>
            </a:r>
          </a:p>
          <a:p>
            <a:pPr lvl="1"/>
            <a:r>
              <a:rPr lang="en-US" dirty="0"/>
              <a:t>Engineered and technological solutions</a:t>
            </a:r>
          </a:p>
          <a:p>
            <a:pPr lvl="1"/>
            <a:r>
              <a:rPr lang="en-US" dirty="0"/>
              <a:t>Changing behaviors</a:t>
            </a:r>
          </a:p>
          <a:p>
            <a:r>
              <a:rPr lang="en-US" dirty="0"/>
              <a:t>Mitigation</a:t>
            </a:r>
          </a:p>
          <a:p>
            <a:pPr lvl="1"/>
            <a:r>
              <a:rPr lang="en-US" dirty="0"/>
              <a:t>Slow or alleviate expected changes</a:t>
            </a:r>
          </a:p>
          <a:p>
            <a:pPr lvl="1"/>
            <a:r>
              <a:rPr lang="en-US" b="1" dirty="0"/>
              <a:t>Carbon footprint </a:t>
            </a:r>
            <a:r>
              <a:rPr lang="en-US" dirty="0"/>
              <a:t>and individual</a:t>
            </a:r>
            <a:r>
              <a:rPr lang="en-US" b="1" dirty="0"/>
              <a:t> </a:t>
            </a:r>
            <a:r>
              <a:rPr lang="en-US" dirty="0"/>
              <a:t>emissions</a:t>
            </a:r>
          </a:p>
        </p:txBody>
      </p:sp>
    </p:spTree>
    <p:extLst>
      <p:ext uri="{BB962C8B-B14F-4D97-AF65-F5344CB8AC3E}">
        <p14:creationId xmlns:p14="http://schemas.microsoft.com/office/powerpoint/2010/main" val="38511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133600"/>
            <a:ext cx="10363200" cy="3711576"/>
          </a:xfrm>
        </p:spPr>
        <p:txBody>
          <a:bodyPr>
            <a:normAutofit/>
          </a:bodyPr>
          <a:lstStyle/>
          <a:p>
            <a:r>
              <a:rPr lang="en-US" dirty="0" smtClean="0"/>
              <a:t>Next: the four most important sentences you will ever contemplate. The survival of humanity may hinge on how seriously humans are willing to be guided by these laws.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81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9F1EF7-E6D4-4EB9-B31E-0048D9B5ED8C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smtClean="0">
                <a:solidFill>
                  <a:srgbClr val="663300"/>
                </a:solidFill>
              </a:rPr>
              <a:t>The Four Laws of Ecology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114800" y="4724400"/>
            <a:ext cx="6553200" cy="2133600"/>
          </a:xfrm>
        </p:spPr>
        <p:txBody>
          <a:bodyPr/>
          <a:lstStyle/>
          <a:p>
            <a:r>
              <a:rPr lang="en-US" altLang="en-US" sz="2500"/>
              <a:t>Human survival may depend on humans understanding and valuing these laws and in considering them whenever decisions affect the environment.</a:t>
            </a:r>
          </a:p>
        </p:txBody>
      </p:sp>
      <p:pic>
        <p:nvPicPr>
          <p:cNvPr id="40965" name="Picture 4" descr="earth you better treat me right"/>
          <p:cNvPicPr>
            <a:picLocks noGrp="1" noChangeAspect="1" noChangeArrowheads="1" noCrop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1017" y="1163040"/>
            <a:ext cx="5825818" cy="338257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6" name="Picture 5" descr="Domino_globe (everything is connected)"/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74" y="2127652"/>
            <a:ext cx="2930525" cy="277454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50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 loop="1">
            <p:snd r:embed="rId2" name="crossroads.wav"/>
          </p:stSnd>
        </p:sndAc>
      </p:transition>
    </mc:Choice>
    <mc:Fallback xmlns="">
      <p:transition spd="slow">
        <p:sndAc>
          <p:stSnd loop="1">
            <p:snd r:embed="rId5" name="crossroad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53579D7-7B3C-4C3C-BEB5-55FCE6F8C53F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228600"/>
            <a:ext cx="7772400" cy="1295400"/>
          </a:xfrm>
        </p:spPr>
        <p:txBody>
          <a:bodyPr/>
          <a:lstStyle/>
          <a:p>
            <a:r>
              <a:rPr lang="en-US" altLang="en-US" sz="3200"/>
              <a:t>Four Laws of Ecology: </a:t>
            </a:r>
            <a:r>
              <a:rPr lang="en-US" altLang="en-US" sz="2400"/>
              <a:t>From Barry Commoner’s book </a:t>
            </a:r>
            <a:r>
              <a:rPr lang="en-US" altLang="en-US" sz="2400" i="1"/>
              <a:t>The Closing Circle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00200"/>
            <a:ext cx="107442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600" b="1" dirty="0" smtClean="0">
                <a:solidFill>
                  <a:srgbClr val="FF0000"/>
                </a:solidFill>
              </a:rPr>
              <a:t>Everything is connected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Everything on earth is interconnected much like a huge spider web</a:t>
            </a:r>
          </a:p>
          <a:p>
            <a:pPr>
              <a:lnSpc>
                <a:spcPct val="90000"/>
              </a:lnSpc>
            </a:pPr>
            <a:r>
              <a:rPr lang="en-US" altLang="en-US" sz="3600" b="1" dirty="0" smtClean="0">
                <a:solidFill>
                  <a:srgbClr val="FF0000"/>
                </a:solidFill>
              </a:rPr>
              <a:t>Everything goes somewhere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Elements of the system may change but don’t cease to exist</a:t>
            </a:r>
          </a:p>
          <a:p>
            <a:pPr>
              <a:lnSpc>
                <a:spcPct val="90000"/>
              </a:lnSpc>
            </a:pPr>
            <a:r>
              <a:rPr lang="en-US" altLang="en-US" sz="3600" b="1" dirty="0" smtClean="0">
                <a:solidFill>
                  <a:srgbClr val="FF0000"/>
                </a:solidFill>
              </a:rPr>
              <a:t>Nature knows best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What nature creates is biodegradable</a:t>
            </a:r>
          </a:p>
          <a:p>
            <a:pPr>
              <a:lnSpc>
                <a:spcPct val="90000"/>
              </a:lnSpc>
            </a:pPr>
            <a:r>
              <a:rPr lang="en-US" altLang="en-US" sz="3600" b="1" dirty="0" smtClean="0">
                <a:solidFill>
                  <a:srgbClr val="FF0000"/>
                </a:solidFill>
              </a:rPr>
              <a:t>There’s no such thing as a free lunch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There are consequences (costs) for every action</a:t>
            </a:r>
          </a:p>
        </p:txBody>
      </p:sp>
    </p:spTree>
    <p:extLst>
      <p:ext uri="{BB962C8B-B14F-4D97-AF65-F5344CB8AC3E}">
        <p14:creationId xmlns:p14="http://schemas.microsoft.com/office/powerpoint/2010/main" val="224973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Summary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universe is thought to have been formed with the Big Bang. Forces, </a:t>
            </a:r>
            <a:r>
              <a:rPr lang="en-US" dirty="0" smtClean="0"/>
              <a:t>matter, </a:t>
            </a:r>
            <a:r>
              <a:rPr lang="en-US" dirty="0"/>
              <a:t>and energy interact to form galaxies, star systems, planetary bodies.</a:t>
            </a:r>
          </a:p>
          <a:p>
            <a:r>
              <a:rPr lang="en-US" dirty="0"/>
              <a:t>Earth revolves as it rotates around the Sun </a:t>
            </a:r>
            <a:r>
              <a:rPr lang="en-US" dirty="0" smtClean="0"/>
              <a:t>tilted </a:t>
            </a:r>
            <a:r>
              <a:rPr lang="en-US" dirty="0"/>
              <a:t>and wobbling. Basis for daily and yearly calendars.</a:t>
            </a:r>
          </a:p>
          <a:p>
            <a:r>
              <a:rPr lang="en-US" dirty="0"/>
              <a:t>Created out of an asteroid impact with Earth, the Moon influences the tides and is basis for the division of time into months.</a:t>
            </a:r>
          </a:p>
          <a:p>
            <a:r>
              <a:rPr lang="en-US" dirty="0"/>
              <a:t>Seasons and lunar cycle can </a:t>
            </a:r>
            <a:r>
              <a:rPr lang="en-US" dirty="0" smtClean="0"/>
              <a:t>affect </a:t>
            </a:r>
            <a:r>
              <a:rPr lang="en-US" dirty="0"/>
              <a:t>life in profound ways, such as Seasonal Affective Disorder (SAD).</a:t>
            </a:r>
          </a:p>
        </p:txBody>
      </p:sp>
    </p:spTree>
    <p:extLst>
      <p:ext uri="{BB962C8B-B14F-4D97-AF65-F5344CB8AC3E}">
        <p14:creationId xmlns:p14="http://schemas.microsoft.com/office/powerpoint/2010/main" val="27767861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Summary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Earth’s crust formed 4.5 million years ago. Crust is broken into several, moving tectonic plates. A variety of geologic features can be found at plate boundaries.</a:t>
            </a:r>
          </a:p>
          <a:p>
            <a:r>
              <a:rPr lang="en-US" sz="3000" dirty="0"/>
              <a:t>Configuration of landmasses has changed over Earth’s history, forming supercontinents and then breaking them apart.</a:t>
            </a:r>
          </a:p>
          <a:p>
            <a:r>
              <a:rPr lang="en-US" sz="3000" dirty="0"/>
              <a:t>Human movements and developments have been influenced by tectonic events, climate shifts, and resulting environmental stressors.</a:t>
            </a:r>
          </a:p>
        </p:txBody>
      </p:sp>
    </p:spTree>
    <p:extLst>
      <p:ext uri="{BB962C8B-B14F-4D97-AF65-F5344CB8AC3E}">
        <p14:creationId xmlns:p14="http://schemas.microsoft.com/office/powerpoint/2010/main" val="3139118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Big Picture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b="1" dirty="0"/>
              <a:t>Big Bang Theory</a:t>
            </a:r>
          </a:p>
          <a:p>
            <a:pPr lvl="1"/>
            <a:r>
              <a:rPr lang="en-US" dirty="0"/>
              <a:t>Energy and forces in motion that created the Universe</a:t>
            </a:r>
          </a:p>
          <a:p>
            <a:pPr lvl="1"/>
            <a:r>
              <a:rPr lang="en-US" b="1" dirty="0"/>
              <a:t>Dark energy </a:t>
            </a:r>
            <a:r>
              <a:rPr lang="en-US" dirty="0"/>
              <a:t>overcame gravity</a:t>
            </a:r>
          </a:p>
          <a:p>
            <a:r>
              <a:rPr lang="en-US" dirty="0"/>
              <a:t>Earth is in the Milky Way galaxy stretching across 100,000 </a:t>
            </a:r>
            <a:r>
              <a:rPr lang="en-US" b="1" dirty="0"/>
              <a:t>light years</a:t>
            </a:r>
          </a:p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96000" y="4136842"/>
            <a:ext cx="4343400" cy="2035358"/>
          </a:xfrm>
        </p:spPr>
        <p:txBody>
          <a:bodyPr/>
          <a:lstStyle/>
          <a:p>
            <a:r>
              <a:rPr lang="en-US" dirty="0"/>
              <a:t>The expansion of the universe that started with the Big Bang occurred 13.7 billion years ago.</a:t>
            </a:r>
          </a:p>
          <a:p>
            <a:r>
              <a:rPr lang="en-US" sz="2000" dirty="0"/>
              <a:t>Source: © NASA/WMAP Science Team on </a:t>
            </a:r>
            <a:r>
              <a:rPr lang="en-US" sz="2000" dirty="0">
                <a:hlinkClick r:id="rId3"/>
              </a:rPr>
              <a:t>Learner.org</a:t>
            </a:r>
            <a:r>
              <a:rPr lang="en-US" sz="2000" dirty="0"/>
              <a:t>.</a:t>
            </a:r>
            <a:r>
              <a:rPr lang="en-US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19201"/>
            <a:ext cx="4343400" cy="2832493"/>
          </a:xfrm>
        </p:spPr>
      </p:pic>
    </p:spTree>
    <p:extLst>
      <p:ext uri="{BB962C8B-B14F-4D97-AF65-F5344CB8AC3E}">
        <p14:creationId xmlns:p14="http://schemas.microsoft.com/office/powerpoint/2010/main" val="194668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Summary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Life on Earth began around 2.2 billion years ago. Several phases of evolution occurred and died out. At least five major mass extinctions have occurred.</a:t>
            </a:r>
          </a:p>
          <a:p>
            <a:r>
              <a:rPr lang="en-US" sz="3000" dirty="0"/>
              <a:t>First humans are thought to have migrated out of Africa, settled into subgroups, and continued to spread over the planet.</a:t>
            </a:r>
          </a:p>
          <a:p>
            <a:r>
              <a:rPr lang="en-US" sz="3000" dirty="0"/>
              <a:t>As human groups grew in number and expanse, their impact on other organisms and on the environment has grown precipitously.</a:t>
            </a:r>
          </a:p>
          <a:p>
            <a:r>
              <a:rPr lang="en-US" sz="3000" dirty="0"/>
              <a:t>Current warming associated with anthropogenic climate change will have widespread effects. Reponses will be in adaptation or mitigation.</a:t>
            </a:r>
          </a:p>
        </p:txBody>
      </p:sp>
    </p:spTree>
    <p:extLst>
      <p:ext uri="{BB962C8B-B14F-4D97-AF65-F5344CB8AC3E}">
        <p14:creationId xmlns:p14="http://schemas.microsoft.com/office/powerpoint/2010/main" val="3037724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4" descr="Geologic Tim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066800"/>
            <a:ext cx="5943600" cy="502395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DC71B92-EF74-49C3-81EE-B846D97DD3D7}" type="slidenum">
              <a:rPr lang="en-US" altLang="en-US" sz="975"/>
              <a:pPr/>
              <a:t>4</a:t>
            </a:fld>
            <a:endParaRPr lang="en-US" altLang="en-US" sz="975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460773"/>
            <a:ext cx="9067800" cy="846137"/>
          </a:xfrm>
        </p:spPr>
        <p:txBody>
          <a:bodyPr>
            <a:normAutofit/>
          </a:bodyPr>
          <a:lstStyle/>
          <a:p>
            <a:r>
              <a:rPr lang="en-US" altLang="en-US" b="0" dirty="0" smtClean="0">
                <a:solidFill>
                  <a:srgbClr val="800000"/>
                </a:solidFill>
              </a:rPr>
              <a:t>Geologic Time – in 24 hours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458200" y="1752600"/>
            <a:ext cx="1676400" cy="4076700"/>
          </a:xfrm>
        </p:spPr>
        <p:txBody>
          <a:bodyPr/>
          <a:lstStyle/>
          <a:p>
            <a:r>
              <a:rPr lang="en-US" altLang="en-US" sz="2475" dirty="0"/>
              <a:t>Humans have been  around for ½ of one minute on this scale.</a:t>
            </a:r>
          </a:p>
        </p:txBody>
      </p:sp>
    </p:spTree>
    <p:extLst>
      <p:ext uri="{BB962C8B-B14F-4D97-AF65-F5344CB8AC3E}">
        <p14:creationId xmlns:p14="http://schemas.microsoft.com/office/powerpoint/2010/main" val="334340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Poor Pluto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noFill/>
        </p:spPr>
        <p:txBody>
          <a:bodyPr/>
          <a:lstStyle/>
          <a:p>
            <a:r>
              <a:rPr lang="en-US" dirty="0"/>
              <a:t>From 1930 to 2006, Pluto was the ninth and farthest planet</a:t>
            </a:r>
          </a:p>
          <a:p>
            <a:r>
              <a:rPr lang="en-US" dirty="0"/>
              <a:t>Reclassified as dwarf planet or </a:t>
            </a:r>
            <a:r>
              <a:rPr lang="en-US" i="1" dirty="0"/>
              <a:t>plutoid</a:t>
            </a:r>
          </a:p>
          <a:p>
            <a:r>
              <a:rPr lang="en-US" dirty="0"/>
              <a:t>Maintains an eccentric orbit at the edge of the solar system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096000" y="3823692"/>
            <a:ext cx="4343400" cy="2119908"/>
          </a:xfrm>
          <a:noFill/>
        </p:spPr>
        <p:txBody>
          <a:bodyPr/>
          <a:lstStyle/>
          <a:p>
            <a:r>
              <a:rPr lang="en-US" dirty="0"/>
              <a:t>What is the difference between a “plant” and a “solar system body”? Does everyone agree?</a:t>
            </a:r>
          </a:p>
          <a:p>
            <a:r>
              <a:rPr lang="en-US" sz="2000" dirty="0"/>
              <a:t>Source: © International Astronomical Union on </a:t>
            </a:r>
            <a:r>
              <a:rPr lang="en-US" sz="2000" dirty="0">
                <a:hlinkClick r:id="rId3"/>
              </a:rPr>
              <a:t>Wikimedia Commons</a:t>
            </a:r>
            <a:r>
              <a:rPr lang="en-US" sz="2000" dirty="0"/>
              <a:t>.</a:t>
            </a:r>
          </a:p>
        </p:txBody>
      </p:sp>
      <p:pic>
        <p:nvPicPr>
          <p:cNvPr id="2052" name="Picture 4" descr="https://upload.wikimedia.org/wikipedia/commons/thumb/a/a0/The_IAU_draft_definition_of_planet_and_plutons.jpg/1280px-The_IAU_draft_definition_of_planet_and_plutons.jpg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43000"/>
            <a:ext cx="4343400" cy="26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72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Earth and Sun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Earth’s orbit</a:t>
            </a:r>
          </a:p>
          <a:p>
            <a:pPr lvl="1"/>
            <a:r>
              <a:rPr lang="en-US" dirty="0"/>
              <a:t>Revolution and the calendar year</a:t>
            </a:r>
          </a:p>
          <a:p>
            <a:pPr lvl="1"/>
            <a:r>
              <a:rPr lang="en-US" dirty="0"/>
              <a:t>Tilt and the seasons</a:t>
            </a:r>
          </a:p>
          <a:p>
            <a:pPr lvl="1"/>
            <a:r>
              <a:rPr lang="en-US" dirty="0" smtClean="0"/>
              <a:t>Rotations </a:t>
            </a:r>
            <a:r>
              <a:rPr lang="en-US" dirty="0"/>
              <a:t>and the </a:t>
            </a:r>
            <a:br>
              <a:rPr lang="en-US" dirty="0"/>
            </a:br>
            <a:r>
              <a:rPr lang="en-US" dirty="0"/>
              <a:t>diurnal cycle</a:t>
            </a:r>
          </a:p>
          <a:p>
            <a:r>
              <a:rPr lang="en-US" dirty="0"/>
              <a:t>Shifts in Earth’s orbit can account for long-term climate changes</a:t>
            </a:r>
          </a:p>
          <a:p>
            <a:pPr lvl="1"/>
            <a:r>
              <a:rPr lang="en-US" dirty="0"/>
              <a:t>Angle of tilt moves</a:t>
            </a:r>
          </a:p>
          <a:p>
            <a:pPr lvl="1"/>
            <a:r>
              <a:rPr lang="en-US" dirty="0"/>
              <a:t>Orbit shape varies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6000" y="3886200"/>
            <a:ext cx="4572000" cy="2286000"/>
          </a:xfrm>
        </p:spPr>
        <p:txBody>
          <a:bodyPr/>
          <a:lstStyle/>
          <a:p>
            <a:r>
              <a:rPr lang="en-US" dirty="0"/>
              <a:t>Earth’s revolution, rotation, and tilt influence the varying amount of </a:t>
            </a:r>
            <a:r>
              <a:rPr lang="en-US" dirty="0" smtClean="0"/>
              <a:t>the Sun’s </a:t>
            </a:r>
            <a:r>
              <a:rPr lang="en-US" dirty="0"/>
              <a:t>energy reaching Earth’s curved surface creating seasons.</a:t>
            </a:r>
          </a:p>
          <a:p>
            <a:r>
              <a:rPr lang="en-US" sz="2000" dirty="0"/>
              <a:t>Source: © Frank Horst on </a:t>
            </a:r>
            <a:r>
              <a:rPr lang="en-US" sz="2000" dirty="0">
                <a:hlinkClick r:id="rId3"/>
              </a:rPr>
              <a:t>Wikimedia Commons</a:t>
            </a:r>
            <a:r>
              <a:rPr lang="en-US" sz="2000" dirty="0"/>
              <a:t>.</a:t>
            </a:r>
          </a:p>
        </p:txBody>
      </p:sp>
      <p:pic>
        <p:nvPicPr>
          <p:cNvPr id="3074" name="Picture 2" descr="https://upload.wikimedia.org/wikipedia/commons/thumb/f/f0/Seasons1.svg/2000px-Seasons1.svg.png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172" y="1143000"/>
            <a:ext cx="468122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88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Rhythms to Life on Earth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Asteroid</a:t>
            </a:r>
            <a:r>
              <a:rPr lang="en-US" dirty="0"/>
              <a:t> impact created the Moon</a:t>
            </a:r>
          </a:p>
          <a:p>
            <a:r>
              <a:rPr lang="en-US" dirty="0"/>
              <a:t>Moon’s gravitational pull creates the </a:t>
            </a:r>
            <a:r>
              <a:rPr lang="en-US" b="1" dirty="0"/>
              <a:t>tides</a:t>
            </a:r>
          </a:p>
          <a:p>
            <a:r>
              <a:rPr lang="en-US" b="1" dirty="0"/>
              <a:t>Lunar cycle </a:t>
            </a:r>
            <a:r>
              <a:rPr lang="en-US" dirty="0"/>
              <a:t>and calendar months</a:t>
            </a:r>
          </a:p>
          <a:p>
            <a:r>
              <a:rPr lang="en-US" dirty="0" smtClean="0"/>
              <a:t>Effect </a:t>
            </a:r>
            <a:r>
              <a:rPr lang="en-US" dirty="0"/>
              <a:t>of yearly, monthly, daily cycles</a:t>
            </a:r>
          </a:p>
          <a:p>
            <a:pPr lvl="1"/>
            <a:r>
              <a:rPr lang="en-US" b="1" dirty="0"/>
              <a:t>Seasonal affective disorder (SAD)</a:t>
            </a:r>
          </a:p>
        </p:txBody>
      </p:sp>
      <p:pic>
        <p:nvPicPr>
          <p:cNvPr id="11" name="Picture 2" descr="https://upload.wikimedia.org/wikipedia/commons/5/54/Tidal_force.jpg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06685"/>
            <a:ext cx="4343400" cy="186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096000" y="3335192"/>
            <a:ext cx="4343400" cy="2837009"/>
          </a:xfrm>
        </p:spPr>
        <p:txBody>
          <a:bodyPr/>
          <a:lstStyle/>
          <a:p>
            <a:r>
              <a:rPr lang="en-US" dirty="0"/>
              <a:t>Tidal bulges result from the interaction of gravitational and centrifugal forces. Pull of gravity is shown in red arrows and centrifugal spinning shown in yellow arrows.</a:t>
            </a:r>
          </a:p>
          <a:p>
            <a:r>
              <a:rPr lang="en-US" sz="2000" dirty="0"/>
              <a:t>Source: © </a:t>
            </a:r>
            <a:r>
              <a:rPr lang="en-US" sz="2000" dirty="0">
                <a:hlinkClick r:id="rId4"/>
              </a:rPr>
              <a:t>Wikimedia Commons</a:t>
            </a:r>
            <a:r>
              <a:rPr lang="en-US" sz="200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38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DF1EA69-8190-41D1-B673-D1C03E0EE754}" type="slidenum">
              <a:rPr lang="en-US" altLang="en-US" sz="13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30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553633" y="0"/>
            <a:ext cx="9144000" cy="1524000"/>
          </a:xfrm>
        </p:spPr>
        <p:txBody>
          <a:bodyPr/>
          <a:lstStyle/>
          <a:p>
            <a:pPr algn="ctr"/>
            <a:r>
              <a:rPr lang="en-US" altLang="en-US" b="0" dirty="0" smtClean="0"/>
              <a:t>Conclusion from a healthy world view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53633" y="1268713"/>
            <a:ext cx="5685367" cy="55892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b="1" dirty="0" smtClean="0"/>
              <a:t>"The deeper we look into nature the more we recognize that it is full of life, and the more profoundly we know that all life is a secret, and we are all united to all this life."</a:t>
            </a:r>
            <a:r>
              <a:rPr lang="en-US" altLang="en-US" b="1" i="1" dirty="0" smtClean="0"/>
              <a:t> </a:t>
            </a:r>
            <a:endParaRPr lang="en-US" altLang="en-US" dirty="0" smtClean="0"/>
          </a:p>
          <a:p>
            <a:pPr>
              <a:lnSpc>
                <a:spcPct val="90000"/>
              </a:lnSpc>
            </a:pPr>
            <a:r>
              <a:rPr lang="en-US" altLang="en-US" sz="2500" b="1" i="1" dirty="0"/>
              <a:t>Albert Schweitzer</a:t>
            </a:r>
          </a:p>
        </p:txBody>
      </p:sp>
      <p:pic>
        <p:nvPicPr>
          <p:cNvPr id="4101" name="Picture 4" descr="as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5201" y="1268713"/>
            <a:ext cx="3505199" cy="4825702"/>
          </a:xfrm>
          <a:noFill/>
        </p:spPr>
      </p:pic>
    </p:spTree>
    <p:extLst>
      <p:ext uri="{BB962C8B-B14F-4D97-AF65-F5344CB8AC3E}">
        <p14:creationId xmlns:p14="http://schemas.microsoft.com/office/powerpoint/2010/main" val="274152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Plate Tectonics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b="1" dirty="0"/>
              <a:t>Tectonic plates </a:t>
            </a:r>
            <a:r>
              <a:rPr lang="en-US" dirty="0"/>
              <a:t>sit atop molten mantle currents</a:t>
            </a:r>
          </a:p>
          <a:p>
            <a:r>
              <a:rPr lang="en-US" dirty="0"/>
              <a:t>Plates are constantly moving</a:t>
            </a:r>
          </a:p>
          <a:p>
            <a:pPr lvl="1"/>
            <a:r>
              <a:rPr lang="en-US" dirty="0" smtClean="0"/>
              <a:t>Create </a:t>
            </a:r>
            <a:r>
              <a:rPr lang="en-US" dirty="0"/>
              <a:t>landforms, </a:t>
            </a:r>
            <a:r>
              <a:rPr lang="en-US" b="1" dirty="0"/>
              <a:t>earthquakes</a:t>
            </a:r>
            <a:r>
              <a:rPr lang="en-US" dirty="0"/>
              <a:t>, and volcanoes</a:t>
            </a:r>
          </a:p>
        </p:txBody>
      </p:sp>
      <p:pic>
        <p:nvPicPr>
          <p:cNvPr id="2050" name="Picture 2" descr="L:\Higher Education Editorial\Kaveney\Short, Human Geography, 2e\Supplements\Figure JPEGs\Chapter 01\Figure 1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130" y="1066800"/>
            <a:ext cx="449687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:\Higher Education Editorial\Kaveney\Short, Human Geography, 2e\Supplements\Figure JPEGs\Chapter 01\Figure 1.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130" y="3657600"/>
            <a:ext cx="4268269" cy="239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42337"/>
      </p:ext>
    </p:extLst>
  </p:cSld>
  <p:clrMapOvr>
    <a:masterClrMapping/>
  </p:clrMapOvr>
</p:sld>
</file>

<file path=ppt/theme/theme1.xml><?xml version="1.0" encoding="utf-8"?>
<a:theme xmlns:a="http://schemas.openxmlformats.org/drawingml/2006/main" name="OxfordLecture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65AC4F22-0D91-4A16-8D46-098FEE29BBCD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009A86B7-610B-45EA-8FF5-15789AF6B324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33ADAEF2-6638-4F00-8D9D-9BF0DFF9E4DB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C16B8728-2AB6-4754-A868-C3F6554BB5EF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79592723-6962-47F1-BD6C-D83C7D340DD1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B3E8380E-B047-47DE-ADE1-E06E43E33B60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22479</TotalTime>
  <Words>1516</Words>
  <Application>Microsoft Office PowerPoint</Application>
  <PresentationFormat>Widescreen</PresentationFormat>
  <Paragraphs>206</Paragraphs>
  <Slides>30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OxfordLecturePPT</vt:lpstr>
      <vt:lpstr>Chapter 1: The Home Planet</vt:lpstr>
      <vt:lpstr>Chapter Learning Objectives</vt:lpstr>
      <vt:lpstr>The Big Picture</vt:lpstr>
      <vt:lpstr>Geologic Time – in 24 hours</vt:lpstr>
      <vt:lpstr>Poor Pluto</vt:lpstr>
      <vt:lpstr>Earth and Sun</vt:lpstr>
      <vt:lpstr>Rhythms to Life on Earth</vt:lpstr>
      <vt:lpstr>Conclusion from a healthy world view</vt:lpstr>
      <vt:lpstr>Plate Tectonics</vt:lpstr>
      <vt:lpstr>Plate Boundaries</vt:lpstr>
      <vt:lpstr>Process of Continental Drift</vt:lpstr>
      <vt:lpstr>Types of Crustal Forces</vt:lpstr>
      <vt:lpstr>Earthquakes and Volcanos</vt:lpstr>
      <vt:lpstr>Earth’s Past Tectonic Configurations</vt:lpstr>
      <vt:lpstr>Indo-Australian/Eurasian Plate Boundary</vt:lpstr>
      <vt:lpstr>Life on Earth</vt:lpstr>
      <vt:lpstr>Life on Earth</vt:lpstr>
      <vt:lpstr>Five Extinction Events</vt:lpstr>
      <vt:lpstr>Mass Extinction Events</vt:lpstr>
      <vt:lpstr>A Humanized World - Migrations</vt:lpstr>
      <vt:lpstr>Wallace’s Line</vt:lpstr>
      <vt:lpstr>A Humanized World</vt:lpstr>
      <vt:lpstr>Climate Change</vt:lpstr>
      <vt:lpstr>Climate Change Impacts and Responses</vt:lpstr>
      <vt:lpstr>Next: the four most important sentences you will ever contemplate. The survival of humanity may hinge on how seriously humans are willing to be guided by these laws.</vt:lpstr>
      <vt:lpstr>The Four Laws of Ecology</vt:lpstr>
      <vt:lpstr>Four Laws of Ecology: From Barry Commoner’s book The Closing Circle</vt:lpstr>
      <vt:lpstr>Chapter Summary</vt:lpstr>
      <vt:lpstr>Chapter Summary</vt:lpstr>
      <vt:lpstr>Chapter 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Joseph Naumann</cp:lastModifiedBy>
  <cp:revision>155</cp:revision>
  <dcterms:created xsi:type="dcterms:W3CDTF">2012-09-25T05:19:13Z</dcterms:created>
  <dcterms:modified xsi:type="dcterms:W3CDTF">2018-06-19T18:10:50Z</dcterms:modified>
</cp:coreProperties>
</file>