
<file path=[Content_Types].xml><?xml version="1.0" encoding="utf-8"?>
<Types xmlns="http://schemas.openxmlformats.org/package/2006/content-types">
  <Default Extension="png" ContentType="image/png"/>
  <Default Extension="jpeg" ContentType="image/jpeg"/>
  <Default Extension="jpe"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9" r:id="rId43"/>
    <p:sldId id="298" r:id="rId44"/>
    <p:sldId id="300" r:id="rId45"/>
    <p:sldId id="301" r:id="rId46"/>
    <p:sldId id="302" r:id="rId47"/>
    <p:sldId id="303" r:id="rId48"/>
    <p:sldId id="304" r:id="rId49"/>
    <p:sldId id="305" r:id="rId50"/>
    <p:sldId id="306" r:id="rId51"/>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06666"/>
    <a:srgbClr val="54381C"/>
    <a:srgbClr val="A50021"/>
    <a:srgbClr val="FFFFA3"/>
    <a:srgbClr val="E6E6C4"/>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4652" autoAdjust="0"/>
  </p:normalViewPr>
  <p:slideViewPr>
    <p:cSldViewPr>
      <p:cViewPr varScale="1">
        <p:scale>
          <a:sx n="68" d="100"/>
          <a:sy n="68" d="100"/>
        </p:scale>
        <p:origin x="78" y="4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1A1EAC92-8075-4A0B-8575-3E5C3D214CD8}" type="slidenum">
              <a:rPr lang="es-ES" altLang="en-US" smtClean="0"/>
              <a:pPr/>
              <a:t>‹#›</a:t>
            </a:fld>
            <a:endParaRPr lang="es-ES" altLang="en-US"/>
          </a:p>
        </p:txBody>
      </p:sp>
    </p:spTree>
    <p:extLst>
      <p:ext uri="{BB962C8B-B14F-4D97-AF65-F5344CB8AC3E}">
        <p14:creationId xmlns:p14="http://schemas.microsoft.com/office/powerpoint/2010/main" val="3562862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74ED7B14-6E44-497D-99B4-82AD3E37CB1D}" type="slidenum">
              <a:rPr lang="es-ES" altLang="en-US" smtClean="0"/>
              <a:pPr/>
              <a:t>‹#›</a:t>
            </a:fld>
            <a:endParaRPr lang="es-ES" altLang="en-US"/>
          </a:p>
        </p:txBody>
      </p:sp>
    </p:spTree>
    <p:extLst>
      <p:ext uri="{BB962C8B-B14F-4D97-AF65-F5344CB8AC3E}">
        <p14:creationId xmlns:p14="http://schemas.microsoft.com/office/powerpoint/2010/main" val="345846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556BAD84-7DD9-4D46-A1C2-AA11322D63AE}" type="slidenum">
              <a:rPr lang="es-ES" altLang="en-US" smtClean="0"/>
              <a:pPr/>
              <a:t>‹#›</a:t>
            </a:fld>
            <a:endParaRPr lang="es-ES" altLang="en-US"/>
          </a:p>
        </p:txBody>
      </p:sp>
    </p:spTree>
    <p:extLst>
      <p:ext uri="{BB962C8B-B14F-4D97-AF65-F5344CB8AC3E}">
        <p14:creationId xmlns:p14="http://schemas.microsoft.com/office/powerpoint/2010/main" val="186843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B0FEC727-8ECB-45AD-BF03-38115118F6D3}" type="slidenum">
              <a:rPr lang="es-ES" altLang="en-US" smtClean="0"/>
              <a:pPr/>
              <a:t>‹#›</a:t>
            </a:fld>
            <a:endParaRPr lang="es-ES" altLang="en-US"/>
          </a:p>
        </p:txBody>
      </p:sp>
    </p:spTree>
    <p:extLst>
      <p:ext uri="{BB962C8B-B14F-4D97-AF65-F5344CB8AC3E}">
        <p14:creationId xmlns:p14="http://schemas.microsoft.com/office/powerpoint/2010/main" val="395361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endParaRPr lang="es-ES" altLang="en-US"/>
          </a:p>
        </p:txBody>
      </p:sp>
      <p:sp>
        <p:nvSpPr>
          <p:cNvPr id="6" name="Slide Number Placeholder 5"/>
          <p:cNvSpPr>
            <a:spLocks noGrp="1"/>
          </p:cNvSpPr>
          <p:nvPr>
            <p:ph type="sldNum" sz="quarter" idx="12"/>
          </p:nvPr>
        </p:nvSpPr>
        <p:spPr/>
        <p:txBody>
          <a:bodyPr/>
          <a:lstStyle/>
          <a:p>
            <a:fld id="{5DA6FB3E-29AE-4D79-8042-41F9825FE19D}" type="slidenum">
              <a:rPr lang="es-ES" altLang="en-US" smtClean="0"/>
              <a:pPr/>
              <a:t>‹#›</a:t>
            </a:fld>
            <a:endParaRPr lang="es-ES" altLang="en-US"/>
          </a:p>
        </p:txBody>
      </p:sp>
    </p:spTree>
    <p:extLst>
      <p:ext uri="{BB962C8B-B14F-4D97-AF65-F5344CB8AC3E}">
        <p14:creationId xmlns:p14="http://schemas.microsoft.com/office/powerpoint/2010/main" val="424648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endParaRPr lang="es-ES" altLang="en-US"/>
          </a:p>
        </p:txBody>
      </p:sp>
      <p:sp>
        <p:nvSpPr>
          <p:cNvPr id="7" name="Slide Number Placeholder 6"/>
          <p:cNvSpPr>
            <a:spLocks noGrp="1"/>
          </p:cNvSpPr>
          <p:nvPr>
            <p:ph type="sldNum" sz="quarter" idx="12"/>
          </p:nvPr>
        </p:nvSpPr>
        <p:spPr/>
        <p:txBody>
          <a:bodyPr/>
          <a:lstStyle/>
          <a:p>
            <a:fld id="{46DB172C-F65C-409F-9213-168F29A0A89B}" type="slidenum">
              <a:rPr lang="es-ES" altLang="en-US" smtClean="0"/>
              <a:pPr/>
              <a:t>‹#›</a:t>
            </a:fld>
            <a:endParaRPr lang="es-ES" altLang="en-US"/>
          </a:p>
        </p:txBody>
      </p:sp>
    </p:spTree>
    <p:extLst>
      <p:ext uri="{BB962C8B-B14F-4D97-AF65-F5344CB8AC3E}">
        <p14:creationId xmlns:p14="http://schemas.microsoft.com/office/powerpoint/2010/main" val="306503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s-ES" altLang="en-US"/>
          </a:p>
        </p:txBody>
      </p:sp>
      <p:sp>
        <p:nvSpPr>
          <p:cNvPr id="8" name="Footer Placeholder 7"/>
          <p:cNvSpPr>
            <a:spLocks noGrp="1"/>
          </p:cNvSpPr>
          <p:nvPr>
            <p:ph type="ftr" sz="quarter" idx="11"/>
          </p:nvPr>
        </p:nvSpPr>
        <p:spPr/>
        <p:txBody>
          <a:bodyPr/>
          <a:lstStyle/>
          <a:p>
            <a:endParaRPr lang="es-ES" altLang="en-US"/>
          </a:p>
        </p:txBody>
      </p:sp>
      <p:sp>
        <p:nvSpPr>
          <p:cNvPr id="9" name="Slide Number Placeholder 8"/>
          <p:cNvSpPr>
            <a:spLocks noGrp="1"/>
          </p:cNvSpPr>
          <p:nvPr>
            <p:ph type="sldNum" sz="quarter" idx="12"/>
          </p:nvPr>
        </p:nvSpPr>
        <p:spPr/>
        <p:txBody>
          <a:bodyPr/>
          <a:lstStyle/>
          <a:p>
            <a:fld id="{AAE50B94-A66A-42C6-A5FE-2E094B9516F4}" type="slidenum">
              <a:rPr lang="es-ES" altLang="en-US" smtClean="0"/>
              <a:pPr/>
              <a:t>‹#›</a:t>
            </a:fld>
            <a:endParaRPr lang="es-ES" altLang="en-US"/>
          </a:p>
        </p:txBody>
      </p:sp>
    </p:spTree>
    <p:extLst>
      <p:ext uri="{BB962C8B-B14F-4D97-AF65-F5344CB8AC3E}">
        <p14:creationId xmlns:p14="http://schemas.microsoft.com/office/powerpoint/2010/main" val="3922803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endParaRPr lang="es-ES" altLang="en-US"/>
          </a:p>
        </p:txBody>
      </p:sp>
      <p:sp>
        <p:nvSpPr>
          <p:cNvPr id="5" name="Slide Number Placeholder 4"/>
          <p:cNvSpPr>
            <a:spLocks noGrp="1"/>
          </p:cNvSpPr>
          <p:nvPr>
            <p:ph type="sldNum" sz="quarter" idx="12"/>
          </p:nvPr>
        </p:nvSpPr>
        <p:spPr/>
        <p:txBody>
          <a:bodyPr/>
          <a:lstStyle/>
          <a:p>
            <a:fld id="{C65D4D8B-A604-484B-807D-7D7E2ADFB1B7}" type="slidenum">
              <a:rPr lang="es-ES" altLang="en-US" smtClean="0"/>
              <a:pPr/>
              <a:t>‹#›</a:t>
            </a:fld>
            <a:endParaRPr lang="es-ES" altLang="en-US"/>
          </a:p>
        </p:txBody>
      </p:sp>
    </p:spTree>
    <p:extLst>
      <p:ext uri="{BB962C8B-B14F-4D97-AF65-F5344CB8AC3E}">
        <p14:creationId xmlns:p14="http://schemas.microsoft.com/office/powerpoint/2010/main" val="302818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ltLang="en-US"/>
          </a:p>
        </p:txBody>
      </p:sp>
      <p:sp>
        <p:nvSpPr>
          <p:cNvPr id="3" name="Footer Placeholder 2"/>
          <p:cNvSpPr>
            <a:spLocks noGrp="1"/>
          </p:cNvSpPr>
          <p:nvPr>
            <p:ph type="ftr" sz="quarter" idx="11"/>
          </p:nvPr>
        </p:nvSpPr>
        <p:spPr/>
        <p:txBody>
          <a:bodyPr/>
          <a:lstStyle/>
          <a:p>
            <a:endParaRPr lang="es-ES" altLang="en-US"/>
          </a:p>
        </p:txBody>
      </p:sp>
      <p:sp>
        <p:nvSpPr>
          <p:cNvPr id="4" name="Slide Number Placeholder 3"/>
          <p:cNvSpPr>
            <a:spLocks noGrp="1"/>
          </p:cNvSpPr>
          <p:nvPr>
            <p:ph type="sldNum" sz="quarter" idx="12"/>
          </p:nvPr>
        </p:nvSpPr>
        <p:spPr/>
        <p:txBody>
          <a:bodyPr/>
          <a:lstStyle/>
          <a:p>
            <a:fld id="{06A39F2E-A41B-4675-8D91-EB140DB0F5E3}" type="slidenum">
              <a:rPr lang="es-ES" altLang="en-US" smtClean="0"/>
              <a:pPr/>
              <a:t>‹#›</a:t>
            </a:fld>
            <a:endParaRPr lang="es-ES" altLang="en-US"/>
          </a:p>
        </p:txBody>
      </p:sp>
    </p:spTree>
    <p:extLst>
      <p:ext uri="{BB962C8B-B14F-4D97-AF65-F5344CB8AC3E}">
        <p14:creationId xmlns:p14="http://schemas.microsoft.com/office/powerpoint/2010/main" val="418027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endParaRPr lang="es-ES" altLang="en-US"/>
          </a:p>
        </p:txBody>
      </p:sp>
      <p:sp>
        <p:nvSpPr>
          <p:cNvPr id="7" name="Slide Number Placeholder 6"/>
          <p:cNvSpPr>
            <a:spLocks noGrp="1"/>
          </p:cNvSpPr>
          <p:nvPr>
            <p:ph type="sldNum" sz="quarter" idx="12"/>
          </p:nvPr>
        </p:nvSpPr>
        <p:spPr/>
        <p:txBody>
          <a:bodyPr/>
          <a:lstStyle/>
          <a:p>
            <a:fld id="{D2A678D5-ED39-42AB-A9AC-CBB4FD7C7F51}" type="slidenum">
              <a:rPr lang="es-ES" altLang="en-US" smtClean="0"/>
              <a:pPr/>
              <a:t>‹#›</a:t>
            </a:fld>
            <a:endParaRPr lang="es-ES" altLang="en-US"/>
          </a:p>
        </p:txBody>
      </p:sp>
    </p:spTree>
    <p:extLst>
      <p:ext uri="{BB962C8B-B14F-4D97-AF65-F5344CB8AC3E}">
        <p14:creationId xmlns:p14="http://schemas.microsoft.com/office/powerpoint/2010/main" val="352604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endParaRPr lang="es-ES" altLang="en-US"/>
          </a:p>
        </p:txBody>
      </p:sp>
      <p:sp>
        <p:nvSpPr>
          <p:cNvPr id="7" name="Slide Number Placeholder 6"/>
          <p:cNvSpPr>
            <a:spLocks noGrp="1"/>
          </p:cNvSpPr>
          <p:nvPr>
            <p:ph type="sldNum" sz="quarter" idx="12"/>
          </p:nvPr>
        </p:nvSpPr>
        <p:spPr/>
        <p:txBody>
          <a:bodyPr/>
          <a:lstStyle/>
          <a:p>
            <a:fld id="{F07B0DA9-1FCB-45B4-A401-8CB07A101462}" type="slidenum">
              <a:rPr lang="es-ES" altLang="en-US" smtClean="0"/>
              <a:pPr/>
              <a:t>‹#›</a:t>
            </a:fld>
            <a:endParaRPr lang="es-ES" altLang="en-US"/>
          </a:p>
        </p:txBody>
      </p:sp>
    </p:spTree>
    <p:extLst>
      <p:ext uri="{BB962C8B-B14F-4D97-AF65-F5344CB8AC3E}">
        <p14:creationId xmlns:p14="http://schemas.microsoft.com/office/powerpoint/2010/main" val="964685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3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C51B5-8588-4795-9091-C768C7581AE6}" type="slidenum">
              <a:rPr lang="es-ES" altLang="en-US" smtClean="0"/>
              <a:pPr/>
              <a:t>‹#›</a:t>
            </a:fld>
            <a:endParaRPr lang="es-ES" altLang="en-US"/>
          </a:p>
        </p:txBody>
      </p:sp>
    </p:spTree>
    <p:extLst>
      <p:ext uri="{BB962C8B-B14F-4D97-AF65-F5344CB8AC3E}">
        <p14:creationId xmlns:p14="http://schemas.microsoft.com/office/powerpoint/2010/main" val="240085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04800" y="692150"/>
            <a:ext cx="11430000" cy="1517650"/>
          </a:xfrm>
        </p:spPr>
        <p:txBody>
          <a:bodyPr anchor="ctr">
            <a:normAutofit/>
          </a:bodyPr>
          <a:lstStyle/>
          <a:p>
            <a:r>
              <a:rPr lang="en-US" altLang="en-US" sz="6600" b="1" dirty="0">
                <a:solidFill>
                  <a:schemeClr val="bg1"/>
                </a:solidFill>
                <a:effectLst>
                  <a:outerShdw blurRad="38100" dist="38100" dir="2700000" algn="tl">
                    <a:srgbClr val="000000">
                      <a:alpha val="43137"/>
                    </a:srgbClr>
                  </a:outerShdw>
                </a:effectLst>
              </a:rPr>
              <a:t>Safest Countries On The Planet!</a:t>
            </a:r>
            <a:endParaRPr lang="es-ES" altLang="en-US" sz="66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 y="24618"/>
            <a:ext cx="10428026" cy="6833382"/>
          </a:xfrm>
        </p:spPr>
      </p:pic>
      <p:sp>
        <p:nvSpPr>
          <p:cNvPr id="5" name="5-Point Star 4"/>
          <p:cNvSpPr/>
          <p:nvPr/>
        </p:nvSpPr>
        <p:spPr>
          <a:xfrm>
            <a:off x="8610600" y="5181600"/>
            <a:ext cx="6096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696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91"/>
            <a:ext cx="10515600" cy="863991"/>
          </a:xfrm>
        </p:spPr>
        <p:txBody>
          <a:bodyPr/>
          <a:lstStyle/>
          <a:p>
            <a:r>
              <a:rPr lang="en-US" dirty="0"/>
              <a:t>19. New Zealand </a:t>
            </a:r>
          </a:p>
        </p:txBody>
      </p:sp>
      <p:sp>
        <p:nvSpPr>
          <p:cNvPr id="3" name="Content Placeholder 2"/>
          <p:cNvSpPr>
            <a:spLocks noGrp="1"/>
          </p:cNvSpPr>
          <p:nvPr>
            <p:ph idx="1"/>
          </p:nvPr>
        </p:nvSpPr>
        <p:spPr>
          <a:xfrm>
            <a:off x="33997" y="832337"/>
            <a:ext cx="3135352" cy="6025663"/>
          </a:xfrm>
        </p:spPr>
        <p:txBody>
          <a:bodyPr>
            <a:normAutofit/>
          </a:bodyPr>
          <a:lstStyle/>
          <a:p>
            <a:r>
              <a:rPr lang="en-US" sz="3200" b="1" dirty="0"/>
              <a:t>Like Australia, New Zealand ranks lower in national security and personal safety than in any other sub-index. It tops the Legatum Institute's overall list, though.</a:t>
            </a:r>
          </a:p>
        </p:txBody>
      </p:sp>
      <p:pic>
        <p:nvPicPr>
          <p:cNvPr id="4" name="Picture 3"/>
          <p:cNvPicPr>
            <a:picLocks noChangeAspect="1"/>
          </p:cNvPicPr>
          <p:nvPr/>
        </p:nvPicPr>
        <p:blipFill>
          <a:blip r:embed="rId2"/>
          <a:stretch>
            <a:fillRect/>
          </a:stretch>
        </p:blipFill>
        <p:spPr>
          <a:xfrm>
            <a:off x="3169349" y="838201"/>
            <a:ext cx="9022651" cy="6019800"/>
          </a:xfrm>
          <a:prstGeom prst="rect">
            <a:avLst/>
          </a:prstGeom>
        </p:spPr>
      </p:pic>
    </p:spTree>
    <p:extLst>
      <p:ext uri="{BB962C8B-B14F-4D97-AF65-F5344CB8AC3E}">
        <p14:creationId xmlns:p14="http://schemas.microsoft.com/office/powerpoint/2010/main" val="2301222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4573" y="-28136"/>
            <a:ext cx="10508529" cy="6886135"/>
          </a:xfrm>
        </p:spPr>
      </p:pic>
      <p:sp>
        <p:nvSpPr>
          <p:cNvPr id="5" name="5-Point Star 4"/>
          <p:cNvSpPr/>
          <p:nvPr/>
        </p:nvSpPr>
        <p:spPr>
          <a:xfrm>
            <a:off x="11658600" y="5867400"/>
            <a:ext cx="304800" cy="381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717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0515600" cy="701675"/>
          </a:xfrm>
        </p:spPr>
        <p:txBody>
          <a:bodyPr/>
          <a:lstStyle/>
          <a:p>
            <a:r>
              <a:rPr lang="en-US" dirty="0"/>
              <a:t>18. Finland</a:t>
            </a:r>
          </a:p>
        </p:txBody>
      </p:sp>
      <p:sp>
        <p:nvSpPr>
          <p:cNvPr id="3" name="Content Placeholder 2"/>
          <p:cNvSpPr>
            <a:spLocks noGrp="1"/>
          </p:cNvSpPr>
          <p:nvPr>
            <p:ph idx="1"/>
          </p:nvPr>
        </p:nvSpPr>
        <p:spPr>
          <a:xfrm>
            <a:off x="0" y="914400"/>
            <a:ext cx="2964721" cy="5943600"/>
          </a:xfrm>
        </p:spPr>
        <p:txBody>
          <a:bodyPr>
            <a:normAutofit/>
          </a:bodyPr>
          <a:lstStyle/>
          <a:p>
            <a:r>
              <a:rPr lang="en-US" sz="3200" b="1" dirty="0"/>
              <a:t>Finland is the first Nordic state to appear in the 23 safest countries in the world. It is also ranked as the best-governed on Earth.</a:t>
            </a:r>
          </a:p>
        </p:txBody>
      </p:sp>
      <p:pic>
        <p:nvPicPr>
          <p:cNvPr id="4" name="Picture 3"/>
          <p:cNvPicPr>
            <a:picLocks noChangeAspect="1"/>
          </p:cNvPicPr>
          <p:nvPr/>
        </p:nvPicPr>
        <p:blipFill>
          <a:blip r:embed="rId2"/>
          <a:stretch>
            <a:fillRect/>
          </a:stretch>
        </p:blipFill>
        <p:spPr>
          <a:xfrm>
            <a:off x="2964721" y="701675"/>
            <a:ext cx="9227279" cy="6156325"/>
          </a:xfrm>
          <a:prstGeom prst="rect">
            <a:avLst/>
          </a:prstGeom>
        </p:spPr>
      </p:pic>
    </p:spTree>
    <p:extLst>
      <p:ext uri="{BB962C8B-B14F-4D97-AF65-F5344CB8AC3E}">
        <p14:creationId xmlns:p14="http://schemas.microsoft.com/office/powerpoint/2010/main" val="1842754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465594" cy="6858000"/>
          </a:xfrm>
        </p:spPr>
      </p:pic>
      <p:sp>
        <p:nvSpPr>
          <p:cNvPr id="5" name="5-Point Star 4"/>
          <p:cNvSpPr/>
          <p:nvPr/>
        </p:nvSpPr>
        <p:spPr>
          <a:xfrm>
            <a:off x="5638800" y="2133600"/>
            <a:ext cx="1524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451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308"/>
            <a:ext cx="10515600" cy="777875"/>
          </a:xfrm>
        </p:spPr>
        <p:txBody>
          <a:bodyPr/>
          <a:lstStyle/>
          <a:p>
            <a:r>
              <a:rPr lang="en-US" dirty="0"/>
              <a:t>17. Malta</a:t>
            </a:r>
          </a:p>
        </p:txBody>
      </p:sp>
      <p:sp>
        <p:nvSpPr>
          <p:cNvPr id="3" name="Content Placeholder 2"/>
          <p:cNvSpPr>
            <a:spLocks noGrp="1"/>
          </p:cNvSpPr>
          <p:nvPr>
            <p:ph idx="1"/>
          </p:nvPr>
        </p:nvSpPr>
        <p:spPr>
          <a:xfrm>
            <a:off x="8206" y="807182"/>
            <a:ext cx="3114654" cy="6050817"/>
          </a:xfrm>
        </p:spPr>
        <p:txBody>
          <a:bodyPr>
            <a:normAutofit/>
          </a:bodyPr>
          <a:lstStyle/>
          <a:p>
            <a:r>
              <a:rPr lang="en-US" sz="3600" b="1" dirty="0"/>
              <a:t>The small island in the Mediterranean is not just one of the world's most picturesque countries, but safest too.</a:t>
            </a:r>
          </a:p>
        </p:txBody>
      </p:sp>
      <p:pic>
        <p:nvPicPr>
          <p:cNvPr id="4" name="Picture 3"/>
          <p:cNvPicPr>
            <a:picLocks noChangeAspect="1"/>
          </p:cNvPicPr>
          <p:nvPr/>
        </p:nvPicPr>
        <p:blipFill>
          <a:blip r:embed="rId2"/>
          <a:stretch>
            <a:fillRect/>
          </a:stretch>
        </p:blipFill>
        <p:spPr>
          <a:xfrm>
            <a:off x="3122860" y="807183"/>
            <a:ext cx="9069140" cy="6050817"/>
          </a:xfrm>
          <a:prstGeom prst="rect">
            <a:avLst/>
          </a:prstGeom>
        </p:spPr>
      </p:pic>
    </p:spTree>
    <p:extLst>
      <p:ext uri="{BB962C8B-B14F-4D97-AF65-F5344CB8AC3E}">
        <p14:creationId xmlns:p14="http://schemas.microsoft.com/office/powerpoint/2010/main" val="1520643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6407" y="0"/>
            <a:ext cx="10465594" cy="6858000"/>
          </a:xfrm>
        </p:spPr>
      </p:pic>
      <p:sp>
        <p:nvSpPr>
          <p:cNvPr id="5" name="5-Point Star 4"/>
          <p:cNvSpPr/>
          <p:nvPr/>
        </p:nvSpPr>
        <p:spPr>
          <a:xfrm>
            <a:off x="6781800" y="3429000"/>
            <a:ext cx="76200" cy="762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6781800" y="3352800"/>
            <a:ext cx="152400" cy="762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894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85800"/>
          </a:xfrm>
        </p:spPr>
        <p:txBody>
          <a:bodyPr>
            <a:normAutofit fontScale="90000"/>
          </a:bodyPr>
          <a:lstStyle/>
          <a:p>
            <a:r>
              <a:rPr lang="en-US" dirty="0"/>
              <a:t>16. Ireland</a:t>
            </a:r>
          </a:p>
        </p:txBody>
      </p:sp>
      <p:sp>
        <p:nvSpPr>
          <p:cNvPr id="3" name="Content Placeholder 2"/>
          <p:cNvSpPr>
            <a:spLocks noGrp="1"/>
          </p:cNvSpPr>
          <p:nvPr>
            <p:ph idx="1"/>
          </p:nvPr>
        </p:nvSpPr>
        <p:spPr>
          <a:xfrm>
            <a:off x="-7034" y="838200"/>
            <a:ext cx="2947963" cy="6019800"/>
          </a:xfrm>
        </p:spPr>
        <p:txBody>
          <a:bodyPr>
            <a:normAutofit/>
          </a:bodyPr>
          <a:lstStyle/>
          <a:p>
            <a:r>
              <a:rPr lang="en-US" sz="3200" b="1" dirty="0"/>
              <a:t>Ireland has dropped 12 places since last year's index but remains one of the best places in the world for national security and the personal safety of its people.</a:t>
            </a:r>
          </a:p>
        </p:txBody>
      </p:sp>
      <p:pic>
        <p:nvPicPr>
          <p:cNvPr id="4" name="Picture 3"/>
          <p:cNvPicPr>
            <a:picLocks noChangeAspect="1"/>
          </p:cNvPicPr>
          <p:nvPr/>
        </p:nvPicPr>
        <p:blipFill>
          <a:blip r:embed="rId2"/>
          <a:stretch>
            <a:fillRect/>
          </a:stretch>
        </p:blipFill>
        <p:spPr>
          <a:xfrm>
            <a:off x="2940929" y="685801"/>
            <a:ext cx="9251071" cy="6172199"/>
          </a:xfrm>
          <a:prstGeom prst="rect">
            <a:avLst/>
          </a:prstGeom>
        </p:spPr>
      </p:pic>
    </p:spTree>
    <p:extLst>
      <p:ext uri="{BB962C8B-B14F-4D97-AF65-F5344CB8AC3E}">
        <p14:creationId xmlns:p14="http://schemas.microsoft.com/office/powerpoint/2010/main" val="3893347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14" y="0"/>
            <a:ext cx="10465594" cy="6858000"/>
          </a:xfrm>
        </p:spPr>
      </p:pic>
      <p:sp>
        <p:nvSpPr>
          <p:cNvPr id="5" name="5-Point Star 4"/>
          <p:cNvSpPr/>
          <p:nvPr/>
        </p:nvSpPr>
        <p:spPr>
          <a:xfrm>
            <a:off x="4648200" y="2743200"/>
            <a:ext cx="1524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795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10515600" cy="701675"/>
          </a:xfrm>
        </p:spPr>
        <p:txBody>
          <a:bodyPr/>
          <a:lstStyle/>
          <a:p>
            <a:r>
              <a:rPr lang="en-US" dirty="0"/>
              <a:t>15. Spain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0632" y="990601"/>
            <a:ext cx="9411368" cy="5867400"/>
          </a:xfrm>
        </p:spPr>
      </p:pic>
      <p:sp>
        <p:nvSpPr>
          <p:cNvPr id="5" name="Rectangle 4"/>
          <p:cNvSpPr/>
          <p:nvPr/>
        </p:nvSpPr>
        <p:spPr>
          <a:xfrm>
            <a:off x="-25791" y="1143000"/>
            <a:ext cx="2806423" cy="3046988"/>
          </a:xfrm>
          <a:prstGeom prst="rect">
            <a:avLst/>
          </a:prstGeom>
        </p:spPr>
        <p:txBody>
          <a:bodyPr wrap="square">
            <a:spAutoFit/>
          </a:bodyPr>
          <a:lstStyle/>
          <a:p>
            <a:r>
              <a:rPr lang="en-US" sz="3200" b="1" dirty="0"/>
              <a:t>Spain ranks higher in safety and security than in any other sub-index.</a:t>
            </a:r>
          </a:p>
        </p:txBody>
      </p:sp>
    </p:spTree>
    <p:extLst>
      <p:ext uri="{BB962C8B-B14F-4D97-AF65-F5344CB8AC3E}">
        <p14:creationId xmlns:p14="http://schemas.microsoft.com/office/powerpoint/2010/main" val="294667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838200" y="-21336"/>
            <a:ext cx="10515600" cy="1325563"/>
          </a:xfrm>
        </p:spPr>
        <p:txBody>
          <a:bodyPr/>
          <a:lstStyle/>
          <a:p>
            <a:endParaRPr lang="en-US" altLang="en-US">
              <a:solidFill>
                <a:schemeClr val="bg1"/>
              </a:solidFill>
            </a:endParaRPr>
          </a:p>
        </p:txBody>
      </p:sp>
      <p:sp>
        <p:nvSpPr>
          <p:cNvPr id="144387" name="Rectangle 3"/>
          <p:cNvSpPr>
            <a:spLocks noGrp="1" noChangeArrowheads="1"/>
          </p:cNvSpPr>
          <p:nvPr>
            <p:ph idx="1"/>
          </p:nvPr>
        </p:nvSpPr>
        <p:spPr>
          <a:xfrm>
            <a:off x="835152" y="1143000"/>
            <a:ext cx="10515600" cy="4351338"/>
          </a:xfrm>
        </p:spPr>
        <p:txBody>
          <a:bodyPr>
            <a:normAutofit/>
          </a:bodyPr>
          <a:lstStyle/>
          <a:p>
            <a:r>
              <a:rPr lang="en-US" altLang="en-US" sz="4400" b="1" dirty="0"/>
              <a:t>Global Prosperity Index survey ranked the most prosperous countries in the world where safety and security was the most important issue. Here are the countries that take personal safety of the people living there very seriously.</a:t>
            </a:r>
            <a:endParaRPr lang="en-US" altLang="en-US" sz="4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1789" y="0"/>
            <a:ext cx="10465594" cy="6858000"/>
          </a:xfrm>
        </p:spPr>
      </p:pic>
      <p:sp>
        <p:nvSpPr>
          <p:cNvPr id="6" name="5-Point Star 5"/>
          <p:cNvSpPr/>
          <p:nvPr/>
        </p:nvSpPr>
        <p:spPr>
          <a:xfrm>
            <a:off x="6400800" y="3276600"/>
            <a:ext cx="381386"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1649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76200"/>
            <a:ext cx="10515600" cy="854075"/>
          </a:xfrm>
        </p:spPr>
        <p:txBody>
          <a:bodyPr/>
          <a:lstStyle/>
          <a:p>
            <a:r>
              <a:rPr lang="en-US" dirty="0"/>
              <a:t>14. Slovenia</a:t>
            </a:r>
          </a:p>
        </p:txBody>
      </p:sp>
      <p:sp>
        <p:nvSpPr>
          <p:cNvPr id="3" name="Content Placeholder 2"/>
          <p:cNvSpPr>
            <a:spLocks noGrp="1"/>
          </p:cNvSpPr>
          <p:nvPr>
            <p:ph idx="1"/>
          </p:nvPr>
        </p:nvSpPr>
        <p:spPr>
          <a:xfrm>
            <a:off x="60960" y="930274"/>
            <a:ext cx="2913298" cy="5919519"/>
          </a:xfrm>
        </p:spPr>
        <p:txBody>
          <a:bodyPr>
            <a:normAutofit/>
          </a:bodyPr>
          <a:lstStyle/>
          <a:p>
            <a:r>
              <a:rPr lang="en-US" sz="3200" b="1" dirty="0"/>
              <a:t>Not only is Slovenia ranked as having the best natural environment of any nation on Earth, but as one of safest places to live, too.</a:t>
            </a:r>
          </a:p>
        </p:txBody>
      </p:sp>
      <p:pic>
        <p:nvPicPr>
          <p:cNvPr id="4" name="Picture 3"/>
          <p:cNvPicPr>
            <a:picLocks noChangeAspect="1"/>
          </p:cNvPicPr>
          <p:nvPr/>
        </p:nvPicPr>
        <p:blipFill>
          <a:blip r:embed="rId2"/>
          <a:stretch>
            <a:fillRect/>
          </a:stretch>
        </p:blipFill>
        <p:spPr>
          <a:xfrm>
            <a:off x="2974258" y="930275"/>
            <a:ext cx="9217742" cy="5919519"/>
          </a:xfrm>
          <a:prstGeom prst="rect">
            <a:avLst/>
          </a:prstGeom>
        </p:spPr>
      </p:pic>
    </p:spTree>
    <p:extLst>
      <p:ext uri="{BB962C8B-B14F-4D97-AF65-F5344CB8AC3E}">
        <p14:creationId xmlns:p14="http://schemas.microsoft.com/office/powerpoint/2010/main" val="2622071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25" y="0"/>
            <a:ext cx="10465594" cy="6858000"/>
          </a:xfrm>
        </p:spPr>
      </p:pic>
      <p:sp>
        <p:nvSpPr>
          <p:cNvPr id="5" name="5-Point Star 4"/>
          <p:cNvSpPr/>
          <p:nvPr/>
        </p:nvSpPr>
        <p:spPr>
          <a:xfrm>
            <a:off x="5257800" y="3124200"/>
            <a:ext cx="304800" cy="152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1071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p>
            <a:r>
              <a:rPr lang="en-US" dirty="0" smtClean="0"/>
              <a:t>13</a:t>
            </a:r>
            <a:r>
              <a:rPr lang="en-US" dirty="0"/>
              <a:t>. United Kingdom</a:t>
            </a:r>
          </a:p>
        </p:txBody>
      </p:sp>
      <p:sp>
        <p:nvSpPr>
          <p:cNvPr id="3" name="Content Placeholder 2"/>
          <p:cNvSpPr>
            <a:spLocks noGrp="1"/>
          </p:cNvSpPr>
          <p:nvPr>
            <p:ph idx="1"/>
          </p:nvPr>
        </p:nvSpPr>
        <p:spPr>
          <a:xfrm>
            <a:off x="0" y="914400"/>
            <a:ext cx="2438400" cy="5943600"/>
          </a:xfrm>
        </p:spPr>
        <p:txBody>
          <a:bodyPr>
            <a:normAutofit/>
          </a:bodyPr>
          <a:lstStyle/>
          <a:p>
            <a:r>
              <a:rPr lang="en-US" sz="3200" b="1" dirty="0"/>
              <a:t>Theresa May's UK has improved its ranking by 10 places compared to the Legatum Institute's last index.</a:t>
            </a:r>
          </a:p>
        </p:txBody>
      </p:sp>
      <p:pic>
        <p:nvPicPr>
          <p:cNvPr id="4" name="Picture 3"/>
          <p:cNvPicPr>
            <a:picLocks noChangeAspect="1"/>
          </p:cNvPicPr>
          <p:nvPr/>
        </p:nvPicPr>
        <p:blipFill>
          <a:blip r:embed="rId2"/>
          <a:stretch>
            <a:fillRect/>
          </a:stretch>
        </p:blipFill>
        <p:spPr>
          <a:xfrm>
            <a:off x="2590800" y="1598129"/>
            <a:ext cx="9590649" cy="5259872"/>
          </a:xfrm>
          <a:prstGeom prst="rect">
            <a:avLst/>
          </a:prstGeom>
        </p:spPr>
      </p:pic>
    </p:spTree>
    <p:extLst>
      <p:ext uri="{BB962C8B-B14F-4D97-AF65-F5344CB8AC3E}">
        <p14:creationId xmlns:p14="http://schemas.microsoft.com/office/powerpoint/2010/main" val="1496196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7509" y="0"/>
            <a:ext cx="10465594" cy="6858000"/>
          </a:xfrm>
        </p:spPr>
      </p:pic>
      <p:sp>
        <p:nvSpPr>
          <p:cNvPr id="5" name="5-Point Star 4"/>
          <p:cNvSpPr/>
          <p:nvPr/>
        </p:nvSpPr>
        <p:spPr>
          <a:xfrm>
            <a:off x="6629400" y="2743200"/>
            <a:ext cx="2286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1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169"/>
            <a:ext cx="10515600" cy="854075"/>
          </a:xfrm>
        </p:spPr>
        <p:txBody>
          <a:bodyPr/>
          <a:lstStyle/>
          <a:p>
            <a:r>
              <a:rPr lang="en-US" dirty="0"/>
              <a:t>12. Netherlands</a:t>
            </a:r>
          </a:p>
        </p:txBody>
      </p:sp>
      <p:sp>
        <p:nvSpPr>
          <p:cNvPr id="3" name="Content Placeholder 2"/>
          <p:cNvSpPr>
            <a:spLocks noGrp="1"/>
          </p:cNvSpPr>
          <p:nvPr>
            <p:ph idx="1"/>
          </p:nvPr>
        </p:nvSpPr>
        <p:spPr>
          <a:xfrm>
            <a:off x="37514" y="914400"/>
            <a:ext cx="2521602" cy="5943600"/>
          </a:xfrm>
        </p:spPr>
        <p:txBody>
          <a:bodyPr>
            <a:normAutofit/>
          </a:bodyPr>
          <a:lstStyle/>
          <a:p>
            <a:r>
              <a:rPr lang="en-US" sz="3200" b="1" dirty="0"/>
              <a:t> Located in the northwest reaches of Europe, the Netherlands just misses out on the world's top 10 safest countries.</a:t>
            </a:r>
          </a:p>
        </p:txBody>
      </p:sp>
      <p:pic>
        <p:nvPicPr>
          <p:cNvPr id="4" name="Picture 3"/>
          <p:cNvPicPr>
            <a:picLocks noChangeAspect="1"/>
          </p:cNvPicPr>
          <p:nvPr/>
        </p:nvPicPr>
        <p:blipFill>
          <a:blip r:embed="rId2"/>
          <a:stretch>
            <a:fillRect/>
          </a:stretch>
        </p:blipFill>
        <p:spPr>
          <a:xfrm>
            <a:off x="2559116" y="1371601"/>
            <a:ext cx="9619989" cy="5486400"/>
          </a:xfrm>
          <a:prstGeom prst="rect">
            <a:avLst/>
          </a:prstGeom>
        </p:spPr>
      </p:pic>
    </p:spTree>
    <p:extLst>
      <p:ext uri="{BB962C8B-B14F-4D97-AF65-F5344CB8AC3E}">
        <p14:creationId xmlns:p14="http://schemas.microsoft.com/office/powerpoint/2010/main" val="2069745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465594" cy="6858000"/>
          </a:xfrm>
        </p:spPr>
      </p:pic>
      <p:sp>
        <p:nvSpPr>
          <p:cNvPr id="5" name="5-Point Star 4"/>
          <p:cNvSpPr/>
          <p:nvPr/>
        </p:nvSpPr>
        <p:spPr>
          <a:xfrm>
            <a:off x="5105400" y="2819400"/>
            <a:ext cx="228600" cy="152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382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
            <a:ext cx="10515600" cy="914400"/>
          </a:xfrm>
        </p:spPr>
        <p:txBody>
          <a:bodyPr/>
          <a:lstStyle/>
          <a:p>
            <a:r>
              <a:rPr lang="en-US" dirty="0"/>
              <a:t>11. Hong Kong</a:t>
            </a:r>
          </a:p>
        </p:txBody>
      </p:sp>
      <p:sp>
        <p:nvSpPr>
          <p:cNvPr id="3" name="Content Placeholder 2"/>
          <p:cNvSpPr>
            <a:spLocks noGrp="1"/>
          </p:cNvSpPr>
          <p:nvPr>
            <p:ph idx="1"/>
          </p:nvPr>
        </p:nvSpPr>
        <p:spPr>
          <a:xfrm>
            <a:off x="36342" y="990600"/>
            <a:ext cx="2859258" cy="5867400"/>
          </a:xfrm>
        </p:spPr>
        <p:txBody>
          <a:bodyPr>
            <a:noAutofit/>
          </a:bodyPr>
          <a:lstStyle/>
          <a:p>
            <a:r>
              <a:rPr lang="en-US" b="1" dirty="0"/>
              <a:t>The United Nations doesn't </a:t>
            </a:r>
            <a:r>
              <a:rPr lang="en-US" b="1" dirty="0" err="1"/>
              <a:t>recognise</a:t>
            </a:r>
            <a:r>
              <a:rPr lang="en-US" b="1" dirty="0"/>
              <a:t> Hong Kong as an independent state but it is still one of the safest places in the world. It was ranked the safest place in the world last year, though.</a:t>
            </a:r>
          </a:p>
        </p:txBody>
      </p:sp>
      <p:pic>
        <p:nvPicPr>
          <p:cNvPr id="5" name="Picture 4"/>
          <p:cNvPicPr>
            <a:picLocks noChangeAspect="1"/>
          </p:cNvPicPr>
          <p:nvPr/>
        </p:nvPicPr>
        <p:blipFill>
          <a:blip r:embed="rId2"/>
          <a:stretch>
            <a:fillRect/>
          </a:stretch>
        </p:blipFill>
        <p:spPr>
          <a:xfrm>
            <a:off x="2895600" y="1447338"/>
            <a:ext cx="9258886" cy="5410662"/>
          </a:xfrm>
          <a:prstGeom prst="rect">
            <a:avLst/>
          </a:prstGeom>
        </p:spPr>
      </p:pic>
    </p:spTree>
    <p:extLst>
      <p:ext uri="{BB962C8B-B14F-4D97-AF65-F5344CB8AC3E}">
        <p14:creationId xmlns:p14="http://schemas.microsoft.com/office/powerpoint/2010/main" val="1254444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6406" y="342851"/>
            <a:ext cx="10465594" cy="6858000"/>
          </a:xfrm>
        </p:spPr>
      </p:pic>
      <p:sp>
        <p:nvSpPr>
          <p:cNvPr id="5" name="5-Point Star 4"/>
          <p:cNvSpPr/>
          <p:nvPr/>
        </p:nvSpPr>
        <p:spPr>
          <a:xfrm>
            <a:off x="10058400" y="4114800"/>
            <a:ext cx="45719" cy="152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9906000" y="4267200"/>
            <a:ext cx="1524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403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10515600" cy="685800"/>
          </a:xfrm>
        </p:spPr>
        <p:txBody>
          <a:bodyPr>
            <a:normAutofit fontScale="90000"/>
          </a:bodyPr>
          <a:lstStyle/>
          <a:p>
            <a:r>
              <a:rPr lang="en-US" dirty="0"/>
              <a:t>10. Sweden</a:t>
            </a:r>
          </a:p>
        </p:txBody>
      </p:sp>
      <p:sp>
        <p:nvSpPr>
          <p:cNvPr id="3" name="Content Placeholder 2"/>
          <p:cNvSpPr>
            <a:spLocks noGrp="1"/>
          </p:cNvSpPr>
          <p:nvPr>
            <p:ph idx="1"/>
          </p:nvPr>
        </p:nvSpPr>
        <p:spPr>
          <a:xfrm>
            <a:off x="0" y="914400"/>
            <a:ext cx="2897394" cy="5943600"/>
          </a:xfrm>
        </p:spPr>
        <p:txBody>
          <a:bodyPr>
            <a:normAutofit/>
          </a:bodyPr>
          <a:lstStyle/>
          <a:p>
            <a:r>
              <a:rPr lang="en-US" sz="3200" b="1" dirty="0"/>
              <a:t>frequently listed as one of the happiest places on Earth, Sweden continues to be one of the safest, too. It has dropped 5 places since last year, though.</a:t>
            </a:r>
          </a:p>
        </p:txBody>
      </p:sp>
      <p:pic>
        <p:nvPicPr>
          <p:cNvPr id="4" name="Picture 3"/>
          <p:cNvPicPr>
            <a:picLocks noChangeAspect="1"/>
          </p:cNvPicPr>
          <p:nvPr/>
        </p:nvPicPr>
        <p:blipFill>
          <a:blip r:embed="rId2"/>
          <a:stretch>
            <a:fillRect/>
          </a:stretch>
        </p:blipFill>
        <p:spPr>
          <a:xfrm>
            <a:off x="2897394" y="685801"/>
            <a:ext cx="9294606" cy="6172199"/>
          </a:xfrm>
          <a:prstGeom prst="rect">
            <a:avLst/>
          </a:prstGeom>
        </p:spPr>
      </p:pic>
    </p:spTree>
    <p:extLst>
      <p:ext uri="{BB962C8B-B14F-4D97-AF65-F5344CB8AC3E}">
        <p14:creationId xmlns:p14="http://schemas.microsoft.com/office/powerpoint/2010/main" val="1709513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45"/>
            <a:ext cx="10515600" cy="835855"/>
          </a:xfrm>
        </p:spPr>
        <p:txBody>
          <a:bodyPr/>
          <a:lstStyle/>
          <a:p>
            <a:r>
              <a:rPr lang="en-US" dirty="0"/>
              <a:t>23. Slovakia</a:t>
            </a:r>
          </a:p>
        </p:txBody>
      </p:sp>
      <p:sp>
        <p:nvSpPr>
          <p:cNvPr id="3" name="Content Placeholder 2"/>
          <p:cNvSpPr>
            <a:spLocks noGrp="1"/>
          </p:cNvSpPr>
          <p:nvPr>
            <p:ph idx="1"/>
          </p:nvPr>
        </p:nvSpPr>
        <p:spPr>
          <a:xfrm>
            <a:off x="32825" y="852268"/>
            <a:ext cx="3212675" cy="6005732"/>
          </a:xfrm>
        </p:spPr>
        <p:txBody>
          <a:bodyPr>
            <a:normAutofit/>
          </a:bodyPr>
          <a:lstStyle/>
          <a:p>
            <a:r>
              <a:rPr lang="en-US" sz="3600" dirty="0" smtClean="0"/>
              <a:t>Kicking </a:t>
            </a:r>
            <a:r>
              <a:rPr lang="en-US" sz="3600" dirty="0"/>
              <a:t>off the list is Slovakia. The central European state ranks higher in safety than in any other sub-index.</a:t>
            </a:r>
          </a:p>
        </p:txBody>
      </p:sp>
      <p:pic>
        <p:nvPicPr>
          <p:cNvPr id="4" name="Picture 3"/>
          <p:cNvPicPr>
            <a:picLocks noChangeAspect="1"/>
          </p:cNvPicPr>
          <p:nvPr/>
        </p:nvPicPr>
        <p:blipFill>
          <a:blip r:embed="rId2"/>
          <a:stretch>
            <a:fillRect/>
          </a:stretch>
        </p:blipFill>
        <p:spPr>
          <a:xfrm>
            <a:off x="3245500" y="685800"/>
            <a:ext cx="8937122" cy="6172200"/>
          </a:xfrm>
          <a:prstGeom prst="rect">
            <a:avLst/>
          </a:prstGeom>
        </p:spPr>
      </p:pic>
    </p:spTree>
    <p:extLst>
      <p:ext uri="{BB962C8B-B14F-4D97-AF65-F5344CB8AC3E}">
        <p14:creationId xmlns:p14="http://schemas.microsoft.com/office/powerpoint/2010/main" val="1279555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465594" cy="6858000"/>
          </a:xfrm>
        </p:spPr>
      </p:pic>
      <p:sp>
        <p:nvSpPr>
          <p:cNvPr id="5" name="5-Point Star 4"/>
          <p:cNvSpPr/>
          <p:nvPr/>
        </p:nvSpPr>
        <p:spPr>
          <a:xfrm>
            <a:off x="5334000" y="2438400"/>
            <a:ext cx="152400" cy="152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248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446"/>
            <a:ext cx="10515600" cy="854075"/>
          </a:xfrm>
        </p:spPr>
        <p:txBody>
          <a:bodyPr/>
          <a:lstStyle/>
          <a:p>
            <a:r>
              <a:rPr lang="en-US" dirty="0"/>
              <a:t>9. Austria</a:t>
            </a:r>
          </a:p>
        </p:txBody>
      </p:sp>
      <p:sp>
        <p:nvSpPr>
          <p:cNvPr id="3" name="Content Placeholder 2"/>
          <p:cNvSpPr>
            <a:spLocks noGrp="1"/>
          </p:cNvSpPr>
          <p:nvPr>
            <p:ph idx="1"/>
          </p:nvPr>
        </p:nvSpPr>
        <p:spPr>
          <a:xfrm>
            <a:off x="3517" y="1143000"/>
            <a:ext cx="3328130" cy="5650732"/>
          </a:xfrm>
        </p:spPr>
        <p:txBody>
          <a:bodyPr>
            <a:normAutofit/>
          </a:bodyPr>
          <a:lstStyle/>
          <a:p>
            <a:r>
              <a:rPr lang="en-US" sz="3200" b="1" dirty="0"/>
              <a:t>The small central European nation has squeezed into the top 10 safest countries in the world, having come in at 15 in last year's Legatum Institute index.</a:t>
            </a:r>
          </a:p>
        </p:txBody>
      </p:sp>
      <p:pic>
        <p:nvPicPr>
          <p:cNvPr id="4" name="Picture 3"/>
          <p:cNvPicPr>
            <a:picLocks noChangeAspect="1"/>
          </p:cNvPicPr>
          <p:nvPr/>
        </p:nvPicPr>
        <p:blipFill>
          <a:blip r:embed="rId2"/>
          <a:stretch>
            <a:fillRect/>
          </a:stretch>
        </p:blipFill>
        <p:spPr>
          <a:xfrm>
            <a:off x="3331647" y="877522"/>
            <a:ext cx="8867387" cy="5916210"/>
          </a:xfrm>
          <a:prstGeom prst="rect">
            <a:avLst/>
          </a:prstGeom>
        </p:spPr>
      </p:pic>
    </p:spTree>
    <p:extLst>
      <p:ext uri="{BB962C8B-B14F-4D97-AF65-F5344CB8AC3E}">
        <p14:creationId xmlns:p14="http://schemas.microsoft.com/office/powerpoint/2010/main" val="49228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7850" y="-33998"/>
            <a:ext cx="10517474" cy="6891997"/>
          </a:xfrm>
        </p:spPr>
      </p:pic>
      <p:sp>
        <p:nvSpPr>
          <p:cNvPr id="6" name="5-Point Star 5"/>
          <p:cNvSpPr/>
          <p:nvPr/>
        </p:nvSpPr>
        <p:spPr>
          <a:xfrm>
            <a:off x="7162800" y="2895600"/>
            <a:ext cx="1524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767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825"/>
            <a:ext cx="10515600" cy="701675"/>
          </a:xfrm>
        </p:spPr>
        <p:txBody>
          <a:bodyPr/>
          <a:lstStyle/>
          <a:p>
            <a:r>
              <a:rPr lang="en-US" dirty="0"/>
              <a:t>8. Switzerland </a:t>
            </a:r>
          </a:p>
        </p:txBody>
      </p:sp>
      <p:sp>
        <p:nvSpPr>
          <p:cNvPr id="3" name="Content Placeholder 2"/>
          <p:cNvSpPr>
            <a:spLocks noGrp="1"/>
          </p:cNvSpPr>
          <p:nvPr>
            <p:ph idx="1"/>
          </p:nvPr>
        </p:nvSpPr>
        <p:spPr>
          <a:xfrm>
            <a:off x="11723" y="790134"/>
            <a:ext cx="3232020" cy="6067865"/>
          </a:xfrm>
        </p:spPr>
        <p:txBody>
          <a:bodyPr>
            <a:normAutofit/>
          </a:bodyPr>
          <a:lstStyle/>
          <a:p>
            <a:r>
              <a:rPr lang="en-US" sz="3200" b="1" dirty="0"/>
              <a:t>Continuing its tradition of topping lists like the Prosperity Index, Switzerland is one of the safest places for people to live.</a:t>
            </a:r>
          </a:p>
        </p:txBody>
      </p:sp>
      <p:pic>
        <p:nvPicPr>
          <p:cNvPr id="4" name="Picture 3"/>
          <p:cNvPicPr>
            <a:picLocks noChangeAspect="1"/>
          </p:cNvPicPr>
          <p:nvPr/>
        </p:nvPicPr>
        <p:blipFill>
          <a:blip r:embed="rId2"/>
          <a:stretch>
            <a:fillRect/>
          </a:stretch>
        </p:blipFill>
        <p:spPr>
          <a:xfrm>
            <a:off x="3243743" y="762000"/>
            <a:ext cx="8948257" cy="6096000"/>
          </a:xfrm>
          <a:prstGeom prst="rect">
            <a:avLst/>
          </a:prstGeom>
        </p:spPr>
      </p:pic>
    </p:spTree>
    <p:extLst>
      <p:ext uri="{BB962C8B-B14F-4D97-AF65-F5344CB8AC3E}">
        <p14:creationId xmlns:p14="http://schemas.microsoft.com/office/powerpoint/2010/main" val="58263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410134" cy="6821658"/>
          </a:xfrm>
        </p:spPr>
      </p:pic>
      <p:sp>
        <p:nvSpPr>
          <p:cNvPr id="5" name="5-Point Star 4"/>
          <p:cNvSpPr/>
          <p:nvPr/>
        </p:nvSpPr>
        <p:spPr>
          <a:xfrm>
            <a:off x="5105400" y="3048000"/>
            <a:ext cx="152400" cy="152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099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991" y="0"/>
            <a:ext cx="10515600" cy="701675"/>
          </a:xfrm>
        </p:spPr>
        <p:txBody>
          <a:bodyPr/>
          <a:lstStyle/>
          <a:p>
            <a:r>
              <a:rPr lang="en-US" dirty="0" smtClean="0"/>
              <a:t>7</a:t>
            </a:r>
            <a:r>
              <a:rPr lang="en-US" dirty="0"/>
              <a:t>. Germany</a:t>
            </a:r>
          </a:p>
        </p:txBody>
      </p:sp>
      <p:sp>
        <p:nvSpPr>
          <p:cNvPr id="3" name="Content Placeholder 2"/>
          <p:cNvSpPr>
            <a:spLocks noGrp="1"/>
          </p:cNvSpPr>
          <p:nvPr>
            <p:ph idx="1"/>
          </p:nvPr>
        </p:nvSpPr>
        <p:spPr>
          <a:xfrm>
            <a:off x="-21102" y="1143000"/>
            <a:ext cx="3526302" cy="5677486"/>
          </a:xfrm>
        </p:spPr>
        <p:txBody>
          <a:bodyPr>
            <a:normAutofit/>
          </a:bodyPr>
          <a:lstStyle/>
          <a:p>
            <a:r>
              <a:rPr lang="en-US" sz="3200" b="1" dirty="0"/>
              <a:t>Germany is one of the safest places on Earth, climbing 15 places since last year's index. This is despite a high terror threat in mainland western Europe.</a:t>
            </a:r>
          </a:p>
        </p:txBody>
      </p:sp>
      <p:pic>
        <p:nvPicPr>
          <p:cNvPr id="4" name="Picture 3"/>
          <p:cNvPicPr>
            <a:picLocks noChangeAspect="1"/>
          </p:cNvPicPr>
          <p:nvPr/>
        </p:nvPicPr>
        <p:blipFill>
          <a:blip r:embed="rId2"/>
          <a:stretch>
            <a:fillRect/>
          </a:stretch>
        </p:blipFill>
        <p:spPr>
          <a:xfrm>
            <a:off x="3505200" y="600236"/>
            <a:ext cx="8730176" cy="6220250"/>
          </a:xfrm>
          <a:prstGeom prst="rect">
            <a:avLst/>
          </a:prstGeom>
        </p:spPr>
      </p:pic>
    </p:spTree>
    <p:extLst>
      <p:ext uri="{BB962C8B-B14F-4D97-AF65-F5344CB8AC3E}">
        <p14:creationId xmlns:p14="http://schemas.microsoft.com/office/powerpoint/2010/main" val="944954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0123" y="-76200"/>
            <a:ext cx="10581878" cy="6934200"/>
          </a:xfrm>
        </p:spPr>
      </p:pic>
      <p:sp>
        <p:nvSpPr>
          <p:cNvPr id="7" name="5-Point Star 6"/>
          <p:cNvSpPr/>
          <p:nvPr/>
        </p:nvSpPr>
        <p:spPr>
          <a:xfrm>
            <a:off x="6858000" y="2819400"/>
            <a:ext cx="228600" cy="152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092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10515600" cy="1325563"/>
          </a:xfrm>
        </p:spPr>
        <p:txBody>
          <a:bodyPr/>
          <a:lstStyle/>
          <a:p>
            <a:r>
              <a:rPr lang="en-US" dirty="0"/>
              <a:t>6. Norway</a:t>
            </a:r>
          </a:p>
        </p:txBody>
      </p:sp>
      <p:sp>
        <p:nvSpPr>
          <p:cNvPr id="3" name="Content Placeholder 2"/>
          <p:cNvSpPr>
            <a:spLocks noGrp="1"/>
          </p:cNvSpPr>
          <p:nvPr>
            <p:ph idx="1"/>
          </p:nvPr>
        </p:nvSpPr>
        <p:spPr>
          <a:xfrm>
            <a:off x="0" y="1143000"/>
            <a:ext cx="3048000" cy="6019800"/>
          </a:xfrm>
        </p:spPr>
        <p:txBody>
          <a:bodyPr>
            <a:normAutofit/>
          </a:bodyPr>
          <a:lstStyle/>
          <a:p>
            <a:r>
              <a:rPr lang="en-US" sz="3200" dirty="0"/>
              <a:t>Norway ranks highly in security and safety like it does in every sub-index. The Legatum Institute ranks the Scandinavian state in the top 10 for every category.</a:t>
            </a:r>
          </a:p>
        </p:txBody>
      </p:sp>
      <p:pic>
        <p:nvPicPr>
          <p:cNvPr id="4" name="Picture 3"/>
          <p:cNvPicPr>
            <a:picLocks noChangeAspect="1"/>
          </p:cNvPicPr>
          <p:nvPr/>
        </p:nvPicPr>
        <p:blipFill>
          <a:blip r:embed="rId2"/>
          <a:stretch>
            <a:fillRect/>
          </a:stretch>
        </p:blipFill>
        <p:spPr>
          <a:xfrm>
            <a:off x="3048000" y="1713439"/>
            <a:ext cx="9120554" cy="5144562"/>
          </a:xfrm>
          <a:prstGeom prst="rect">
            <a:avLst/>
          </a:prstGeom>
        </p:spPr>
      </p:pic>
    </p:spTree>
    <p:extLst>
      <p:ext uri="{BB962C8B-B14F-4D97-AF65-F5344CB8AC3E}">
        <p14:creationId xmlns:p14="http://schemas.microsoft.com/office/powerpoint/2010/main" val="763683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499584" cy="6880274"/>
          </a:xfrm>
        </p:spPr>
      </p:pic>
      <p:sp>
        <p:nvSpPr>
          <p:cNvPr id="6" name="5-Point Star 5"/>
          <p:cNvSpPr/>
          <p:nvPr/>
        </p:nvSpPr>
        <p:spPr>
          <a:xfrm>
            <a:off x="5334000" y="3962400"/>
            <a:ext cx="1524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392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545" y="152400"/>
            <a:ext cx="10515600" cy="625475"/>
          </a:xfrm>
        </p:spPr>
        <p:txBody>
          <a:bodyPr>
            <a:normAutofit fontScale="90000"/>
          </a:bodyPr>
          <a:lstStyle/>
          <a:p>
            <a:r>
              <a:rPr lang="en-US" dirty="0"/>
              <a:t>5. Denmark </a:t>
            </a:r>
          </a:p>
        </p:txBody>
      </p:sp>
      <p:sp>
        <p:nvSpPr>
          <p:cNvPr id="3" name="Content Placeholder 2"/>
          <p:cNvSpPr>
            <a:spLocks noGrp="1"/>
          </p:cNvSpPr>
          <p:nvPr>
            <p:ph idx="1"/>
          </p:nvPr>
        </p:nvSpPr>
        <p:spPr>
          <a:xfrm>
            <a:off x="0" y="990601"/>
            <a:ext cx="3441698" cy="5838092"/>
          </a:xfrm>
        </p:spPr>
        <p:txBody>
          <a:bodyPr>
            <a:normAutofit/>
          </a:bodyPr>
          <a:lstStyle/>
          <a:p>
            <a:r>
              <a:rPr lang="en-US" sz="3600" b="1" dirty="0"/>
              <a:t> Denmark's position has improved by 2 places compared to the Legatum Institute's last index.</a:t>
            </a:r>
          </a:p>
        </p:txBody>
      </p:sp>
      <p:pic>
        <p:nvPicPr>
          <p:cNvPr id="4" name="Picture 3"/>
          <p:cNvPicPr>
            <a:picLocks noChangeAspect="1"/>
          </p:cNvPicPr>
          <p:nvPr/>
        </p:nvPicPr>
        <p:blipFill>
          <a:blip r:embed="rId2"/>
          <a:stretch>
            <a:fillRect/>
          </a:stretch>
        </p:blipFill>
        <p:spPr>
          <a:xfrm>
            <a:off x="3441698" y="990601"/>
            <a:ext cx="8750302" cy="5838092"/>
          </a:xfrm>
          <a:prstGeom prst="rect">
            <a:avLst/>
          </a:prstGeom>
        </p:spPr>
      </p:pic>
    </p:spTree>
    <p:extLst>
      <p:ext uri="{BB962C8B-B14F-4D97-AF65-F5344CB8AC3E}">
        <p14:creationId xmlns:p14="http://schemas.microsoft.com/office/powerpoint/2010/main" val="445119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42" y="0"/>
            <a:ext cx="10465594" cy="6858000"/>
          </a:xfrm>
        </p:spPr>
      </p:pic>
      <p:sp>
        <p:nvSpPr>
          <p:cNvPr id="5" name="5-Point Star 4"/>
          <p:cNvSpPr/>
          <p:nvPr/>
        </p:nvSpPr>
        <p:spPr>
          <a:xfrm>
            <a:off x="5486400" y="3048000"/>
            <a:ext cx="152400" cy="152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768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6407" y="0"/>
            <a:ext cx="10465594" cy="6858000"/>
          </a:xfrm>
        </p:spPr>
      </p:pic>
      <p:sp>
        <p:nvSpPr>
          <p:cNvPr id="5" name="5-Point Star 4"/>
          <p:cNvSpPr/>
          <p:nvPr/>
        </p:nvSpPr>
        <p:spPr>
          <a:xfrm>
            <a:off x="7010400" y="2667000"/>
            <a:ext cx="1524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6934200" y="2590800"/>
            <a:ext cx="2286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729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701675"/>
          </a:xfrm>
        </p:spPr>
        <p:txBody>
          <a:bodyPr/>
          <a:lstStyle/>
          <a:p>
            <a:r>
              <a:rPr lang="en-US" dirty="0"/>
              <a:t>4. Iceland </a:t>
            </a:r>
          </a:p>
        </p:txBody>
      </p:sp>
      <p:sp>
        <p:nvSpPr>
          <p:cNvPr id="3" name="Content Placeholder 2"/>
          <p:cNvSpPr>
            <a:spLocks noGrp="1"/>
          </p:cNvSpPr>
          <p:nvPr>
            <p:ph idx="1"/>
          </p:nvPr>
        </p:nvSpPr>
        <p:spPr>
          <a:xfrm>
            <a:off x="0" y="990600"/>
            <a:ext cx="3203686" cy="5860366"/>
          </a:xfrm>
        </p:spPr>
        <p:txBody>
          <a:bodyPr>
            <a:normAutofit/>
          </a:bodyPr>
          <a:lstStyle/>
          <a:p>
            <a:r>
              <a:rPr lang="en-US" sz="3200" b="1" dirty="0"/>
              <a:t>The Nordic island nation is once again ranked highly for security and safety after coming in at number two in last year's index.</a:t>
            </a:r>
          </a:p>
        </p:txBody>
      </p:sp>
      <p:pic>
        <p:nvPicPr>
          <p:cNvPr id="4" name="Picture 3"/>
          <p:cNvPicPr>
            <a:picLocks noChangeAspect="1"/>
          </p:cNvPicPr>
          <p:nvPr/>
        </p:nvPicPr>
        <p:blipFill>
          <a:blip r:embed="rId2"/>
          <a:stretch>
            <a:fillRect/>
          </a:stretch>
        </p:blipFill>
        <p:spPr>
          <a:xfrm>
            <a:off x="3203686" y="854075"/>
            <a:ext cx="8988314" cy="5996891"/>
          </a:xfrm>
          <a:prstGeom prst="rect">
            <a:avLst/>
          </a:prstGeom>
        </p:spPr>
      </p:pic>
    </p:spTree>
    <p:extLst>
      <p:ext uri="{BB962C8B-B14F-4D97-AF65-F5344CB8AC3E}">
        <p14:creationId xmlns:p14="http://schemas.microsoft.com/office/powerpoint/2010/main" val="3950280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91" y="-5862"/>
            <a:ext cx="10474539" cy="6863862"/>
          </a:xfrm>
        </p:spPr>
      </p:pic>
      <p:sp>
        <p:nvSpPr>
          <p:cNvPr id="5" name="5-Point Star 4"/>
          <p:cNvSpPr/>
          <p:nvPr/>
        </p:nvSpPr>
        <p:spPr>
          <a:xfrm>
            <a:off x="4343400" y="2133600"/>
            <a:ext cx="1524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724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Japan</a:t>
            </a:r>
            <a:endParaRPr lang="en-US" dirty="0"/>
          </a:p>
        </p:txBody>
      </p:sp>
      <p:sp>
        <p:nvSpPr>
          <p:cNvPr id="3" name="Content Placeholder 2"/>
          <p:cNvSpPr>
            <a:spLocks noGrp="1"/>
          </p:cNvSpPr>
          <p:nvPr>
            <p:ph idx="1"/>
          </p:nvPr>
        </p:nvSpPr>
        <p:spPr>
          <a:xfrm>
            <a:off x="228600" y="1690688"/>
            <a:ext cx="2895600" cy="4351338"/>
          </a:xfrm>
        </p:spPr>
        <p:txBody>
          <a:bodyPr/>
          <a:lstStyle/>
          <a:p>
            <a:r>
              <a:rPr lang="en-US" dirty="0"/>
              <a:t>Japan was ranked at 22 in the Legatum Institute's last security and safety index, meaning it has jumped a huge 19 places.</a:t>
            </a:r>
          </a:p>
        </p:txBody>
      </p:sp>
      <p:pic>
        <p:nvPicPr>
          <p:cNvPr id="5" name="Picture 4"/>
          <p:cNvPicPr>
            <a:picLocks noChangeAspect="1"/>
          </p:cNvPicPr>
          <p:nvPr/>
        </p:nvPicPr>
        <p:blipFill>
          <a:blip r:embed="rId2"/>
          <a:stretch>
            <a:fillRect/>
          </a:stretch>
        </p:blipFill>
        <p:spPr>
          <a:xfrm>
            <a:off x="3048000" y="493892"/>
            <a:ext cx="9172135" cy="6291511"/>
          </a:xfrm>
          <a:prstGeom prst="rect">
            <a:avLst/>
          </a:prstGeom>
        </p:spPr>
      </p:pic>
    </p:spTree>
    <p:extLst>
      <p:ext uri="{BB962C8B-B14F-4D97-AF65-F5344CB8AC3E}">
        <p14:creationId xmlns:p14="http://schemas.microsoft.com/office/powerpoint/2010/main" val="632519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9302" y="0"/>
            <a:ext cx="10465594" cy="6858000"/>
          </a:xfrm>
        </p:spPr>
      </p:pic>
      <p:sp>
        <p:nvSpPr>
          <p:cNvPr id="5" name="5-Point Star 4"/>
          <p:cNvSpPr/>
          <p:nvPr/>
        </p:nvSpPr>
        <p:spPr>
          <a:xfrm>
            <a:off x="10668000" y="3352800"/>
            <a:ext cx="2286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730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777875"/>
          </a:xfrm>
        </p:spPr>
        <p:txBody>
          <a:bodyPr/>
          <a:lstStyle/>
          <a:p>
            <a:r>
              <a:rPr lang="en-US" dirty="0"/>
              <a:t>2. Luxembourg</a:t>
            </a:r>
          </a:p>
        </p:txBody>
      </p:sp>
      <p:sp>
        <p:nvSpPr>
          <p:cNvPr id="3" name="Content Placeholder 2"/>
          <p:cNvSpPr>
            <a:spLocks noGrp="1"/>
          </p:cNvSpPr>
          <p:nvPr>
            <p:ph idx="1"/>
          </p:nvPr>
        </p:nvSpPr>
        <p:spPr>
          <a:xfrm>
            <a:off x="1172" y="1143000"/>
            <a:ext cx="3306182" cy="5715000"/>
          </a:xfrm>
        </p:spPr>
        <p:txBody>
          <a:bodyPr>
            <a:normAutofit/>
          </a:bodyPr>
          <a:lstStyle/>
          <a:p>
            <a:r>
              <a:rPr lang="en-US" sz="3600" b="1" dirty="0"/>
              <a:t>At number two, Luxembourg is ranked as the safest country to live in Europe. It was ranked number 10 in last year's rankings.</a:t>
            </a:r>
          </a:p>
        </p:txBody>
      </p:sp>
      <p:pic>
        <p:nvPicPr>
          <p:cNvPr id="5" name="Picture 4"/>
          <p:cNvPicPr>
            <a:picLocks noChangeAspect="1"/>
          </p:cNvPicPr>
          <p:nvPr/>
        </p:nvPicPr>
        <p:blipFill>
          <a:blip r:embed="rId2"/>
          <a:stretch>
            <a:fillRect/>
          </a:stretch>
        </p:blipFill>
        <p:spPr>
          <a:xfrm>
            <a:off x="3307354" y="930275"/>
            <a:ext cx="8884646" cy="5927725"/>
          </a:xfrm>
          <a:prstGeom prst="rect">
            <a:avLst/>
          </a:prstGeom>
        </p:spPr>
      </p:pic>
    </p:spTree>
    <p:extLst>
      <p:ext uri="{BB962C8B-B14F-4D97-AF65-F5344CB8AC3E}">
        <p14:creationId xmlns:p14="http://schemas.microsoft.com/office/powerpoint/2010/main" val="4259792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465594" cy="6858000"/>
          </a:xfrm>
        </p:spPr>
      </p:pic>
      <p:sp>
        <p:nvSpPr>
          <p:cNvPr id="5" name="5-Point Star 4"/>
          <p:cNvSpPr/>
          <p:nvPr/>
        </p:nvSpPr>
        <p:spPr>
          <a:xfrm>
            <a:off x="5181600" y="2971800"/>
            <a:ext cx="76200" cy="152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174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777875"/>
          </a:xfrm>
        </p:spPr>
        <p:txBody>
          <a:bodyPr/>
          <a:lstStyle/>
          <a:p>
            <a:r>
              <a:rPr lang="en-US" dirty="0"/>
              <a:t>1. Singapore</a:t>
            </a:r>
          </a:p>
        </p:txBody>
      </p:sp>
      <p:sp>
        <p:nvSpPr>
          <p:cNvPr id="3" name="Content Placeholder 2"/>
          <p:cNvSpPr>
            <a:spLocks noGrp="1"/>
          </p:cNvSpPr>
          <p:nvPr>
            <p:ph idx="1"/>
          </p:nvPr>
        </p:nvSpPr>
        <p:spPr>
          <a:xfrm>
            <a:off x="0" y="969976"/>
            <a:ext cx="3352800" cy="5883336"/>
          </a:xfrm>
        </p:spPr>
        <p:txBody>
          <a:bodyPr>
            <a:normAutofit/>
          </a:bodyPr>
          <a:lstStyle/>
          <a:p>
            <a:r>
              <a:rPr lang="en-US" sz="3200" b="1" dirty="0"/>
              <a:t>The Asian city-state tops the 2016 ranking, having climbed 12 spots since last year. It is worth noting that it scored badly in the personal freedom sub-index, coming 97th.</a:t>
            </a:r>
          </a:p>
        </p:txBody>
      </p:sp>
      <p:pic>
        <p:nvPicPr>
          <p:cNvPr id="4" name="Picture 3"/>
          <p:cNvPicPr>
            <a:picLocks noChangeAspect="1"/>
          </p:cNvPicPr>
          <p:nvPr/>
        </p:nvPicPr>
        <p:blipFill>
          <a:blip r:embed="rId2"/>
          <a:stretch>
            <a:fillRect/>
          </a:stretch>
        </p:blipFill>
        <p:spPr>
          <a:xfrm>
            <a:off x="3352800" y="955908"/>
            <a:ext cx="8839200" cy="5897404"/>
          </a:xfrm>
          <a:prstGeom prst="rect">
            <a:avLst/>
          </a:prstGeom>
        </p:spPr>
      </p:pic>
    </p:spTree>
    <p:extLst>
      <p:ext uri="{BB962C8B-B14F-4D97-AF65-F5344CB8AC3E}">
        <p14:creationId xmlns:p14="http://schemas.microsoft.com/office/powerpoint/2010/main" val="3149801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9994" y="17585"/>
            <a:ext cx="10465594" cy="6858000"/>
          </a:xfrm>
        </p:spPr>
      </p:pic>
      <p:sp>
        <p:nvSpPr>
          <p:cNvPr id="5" name="5-Point Star 4"/>
          <p:cNvSpPr/>
          <p:nvPr/>
        </p:nvSpPr>
        <p:spPr>
          <a:xfrm>
            <a:off x="9601200" y="4572000"/>
            <a:ext cx="152400" cy="152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404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125" y="41569"/>
            <a:ext cx="10515600" cy="554366"/>
          </a:xfrm>
        </p:spPr>
        <p:txBody>
          <a:bodyPr>
            <a:normAutofit fontScale="90000"/>
          </a:bodyPr>
          <a:lstStyle/>
          <a:p>
            <a:pPr algn="ctr"/>
            <a:r>
              <a:rPr lang="en-US" dirty="0" smtClean="0"/>
              <a:t>Safe Non-European Countries</a:t>
            </a:r>
            <a:endParaRPr lang="en-US" dirty="0"/>
          </a:p>
        </p:txBody>
      </p:sp>
      <p:pic>
        <p:nvPicPr>
          <p:cNvPr id="4" name="Content Placeholder 3"/>
          <p:cNvPicPr>
            <a:picLocks noGrp="1" noChangeAspect="1"/>
          </p:cNvPicPr>
          <p:nvPr>
            <p:ph idx="1"/>
          </p:nvPr>
        </p:nvPicPr>
        <p:blipFill>
          <a:blip r:embed="rId2"/>
          <a:stretch>
            <a:fillRect/>
          </a:stretch>
        </p:blipFill>
        <p:spPr>
          <a:xfrm>
            <a:off x="32825" y="595934"/>
            <a:ext cx="12268200" cy="6262066"/>
          </a:xfrm>
          <a:prstGeom prst="rect">
            <a:avLst/>
          </a:prstGeom>
        </p:spPr>
      </p:pic>
    </p:spTree>
    <p:extLst>
      <p:ext uri="{BB962C8B-B14F-4D97-AF65-F5344CB8AC3E}">
        <p14:creationId xmlns:p14="http://schemas.microsoft.com/office/powerpoint/2010/main" val="474821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73"/>
            <a:ext cx="10515600" cy="760828"/>
          </a:xfrm>
        </p:spPr>
        <p:txBody>
          <a:bodyPr/>
          <a:lstStyle/>
          <a:p>
            <a:r>
              <a:rPr lang="en-US" dirty="0" smtClean="0"/>
              <a:t>22</a:t>
            </a:r>
            <a:r>
              <a:rPr lang="en-US" dirty="0"/>
              <a:t>. Canada</a:t>
            </a:r>
          </a:p>
        </p:txBody>
      </p:sp>
      <p:sp>
        <p:nvSpPr>
          <p:cNvPr id="3" name="Content Placeholder 2"/>
          <p:cNvSpPr>
            <a:spLocks noGrp="1"/>
          </p:cNvSpPr>
          <p:nvPr>
            <p:ph idx="1"/>
          </p:nvPr>
        </p:nvSpPr>
        <p:spPr>
          <a:xfrm>
            <a:off x="10551" y="936674"/>
            <a:ext cx="3165901" cy="5907258"/>
          </a:xfrm>
        </p:spPr>
        <p:txBody>
          <a:bodyPr>
            <a:normAutofit/>
          </a:bodyPr>
          <a:lstStyle/>
          <a:p>
            <a:r>
              <a:rPr lang="en-US" sz="3200" b="1" dirty="0"/>
              <a:t>Canada is one of six non-European states to feature in the top 23. It has dropped 13 places since coming ninth in the Legatum Institute's last security ranking.</a:t>
            </a:r>
          </a:p>
        </p:txBody>
      </p:sp>
      <p:pic>
        <p:nvPicPr>
          <p:cNvPr id="4" name="Picture 3"/>
          <p:cNvPicPr>
            <a:picLocks noChangeAspect="1"/>
          </p:cNvPicPr>
          <p:nvPr/>
        </p:nvPicPr>
        <p:blipFill>
          <a:blip r:embed="rId2"/>
          <a:stretch>
            <a:fillRect/>
          </a:stretch>
        </p:blipFill>
        <p:spPr>
          <a:xfrm>
            <a:off x="3176452" y="914400"/>
            <a:ext cx="9035477" cy="5929532"/>
          </a:xfrm>
          <a:prstGeom prst="rect">
            <a:avLst/>
          </a:prstGeom>
        </p:spPr>
      </p:pic>
    </p:spTree>
    <p:extLst>
      <p:ext uri="{BB962C8B-B14F-4D97-AF65-F5344CB8AC3E}">
        <p14:creationId xmlns:p14="http://schemas.microsoft.com/office/powerpoint/2010/main" val="1279434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07709" y="0"/>
            <a:ext cx="6835713" cy="6858000"/>
          </a:xfrm>
          <a:prstGeom prst="rect">
            <a:avLst/>
          </a:prstGeom>
        </p:spPr>
      </p:pic>
    </p:spTree>
    <p:extLst>
      <p:ext uri="{BB962C8B-B14F-4D97-AF65-F5344CB8AC3E}">
        <p14:creationId xmlns:p14="http://schemas.microsoft.com/office/powerpoint/2010/main" val="767701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465594" cy="6858000"/>
          </a:xfrm>
        </p:spPr>
      </p:pic>
      <p:sp>
        <p:nvSpPr>
          <p:cNvPr id="5" name="5-Point Star 4"/>
          <p:cNvSpPr/>
          <p:nvPr/>
        </p:nvSpPr>
        <p:spPr>
          <a:xfrm>
            <a:off x="1600200" y="2286000"/>
            <a:ext cx="533400" cy="609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5172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
            <a:ext cx="10515600" cy="777875"/>
          </a:xfrm>
        </p:spPr>
        <p:txBody>
          <a:bodyPr/>
          <a:lstStyle/>
          <a:p>
            <a:r>
              <a:rPr lang="en-US" dirty="0"/>
              <a:t>21. Poland</a:t>
            </a:r>
          </a:p>
        </p:txBody>
      </p:sp>
      <p:sp>
        <p:nvSpPr>
          <p:cNvPr id="3" name="Content Placeholder 2"/>
          <p:cNvSpPr>
            <a:spLocks noGrp="1"/>
          </p:cNvSpPr>
          <p:nvPr>
            <p:ph idx="1"/>
          </p:nvPr>
        </p:nvSpPr>
        <p:spPr>
          <a:xfrm>
            <a:off x="0" y="793114"/>
            <a:ext cx="2776396" cy="6064885"/>
          </a:xfrm>
        </p:spPr>
        <p:txBody>
          <a:bodyPr>
            <a:normAutofit/>
          </a:bodyPr>
          <a:lstStyle/>
          <a:p>
            <a:r>
              <a:rPr lang="en-US" sz="3600" b="1" dirty="0"/>
              <a:t>The eastern European state is ranked higher in security than any other sub-index.</a:t>
            </a:r>
          </a:p>
        </p:txBody>
      </p:sp>
      <p:pic>
        <p:nvPicPr>
          <p:cNvPr id="5" name="Picture 4"/>
          <p:cNvPicPr>
            <a:picLocks noChangeAspect="1"/>
          </p:cNvPicPr>
          <p:nvPr/>
        </p:nvPicPr>
        <p:blipFill>
          <a:blip r:embed="rId2"/>
          <a:stretch>
            <a:fillRect/>
          </a:stretch>
        </p:blipFill>
        <p:spPr>
          <a:xfrm>
            <a:off x="2776396" y="914400"/>
            <a:ext cx="9415604" cy="5943600"/>
          </a:xfrm>
          <a:prstGeom prst="rect">
            <a:avLst/>
          </a:prstGeom>
        </p:spPr>
      </p:pic>
    </p:spTree>
    <p:extLst>
      <p:ext uri="{BB962C8B-B14F-4D97-AF65-F5344CB8AC3E}">
        <p14:creationId xmlns:p14="http://schemas.microsoft.com/office/powerpoint/2010/main" val="3437335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1008" y="0"/>
            <a:ext cx="10478116" cy="6866206"/>
          </a:xfrm>
        </p:spPr>
      </p:pic>
      <p:sp>
        <p:nvSpPr>
          <p:cNvPr id="5" name="5-Point Star 4"/>
          <p:cNvSpPr/>
          <p:nvPr/>
        </p:nvSpPr>
        <p:spPr>
          <a:xfrm>
            <a:off x="7162800" y="2743200"/>
            <a:ext cx="2286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992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2"/>
            <a:ext cx="10515600" cy="854075"/>
          </a:xfrm>
        </p:spPr>
        <p:txBody>
          <a:bodyPr/>
          <a:lstStyle/>
          <a:p>
            <a:r>
              <a:rPr lang="en-US" dirty="0"/>
              <a:t>20. Australia</a:t>
            </a:r>
          </a:p>
        </p:txBody>
      </p:sp>
      <p:sp>
        <p:nvSpPr>
          <p:cNvPr id="3" name="Content Placeholder 2"/>
          <p:cNvSpPr>
            <a:spLocks noGrp="1"/>
          </p:cNvSpPr>
          <p:nvPr>
            <p:ph idx="1"/>
          </p:nvPr>
        </p:nvSpPr>
        <p:spPr>
          <a:xfrm>
            <a:off x="0" y="855246"/>
            <a:ext cx="3179659" cy="6002753"/>
          </a:xfrm>
        </p:spPr>
        <p:txBody>
          <a:bodyPr>
            <a:normAutofit/>
          </a:bodyPr>
          <a:lstStyle/>
          <a:p>
            <a:r>
              <a:rPr lang="en-US" sz="3200" b="1" dirty="0"/>
              <a:t>Australia's lowest ranking comes in the national security and personal safety sub-index, having fallen five places since last year. It remains of the safest countries in the world.</a:t>
            </a:r>
          </a:p>
        </p:txBody>
      </p:sp>
      <p:pic>
        <p:nvPicPr>
          <p:cNvPr id="5" name="Picture 4"/>
          <p:cNvPicPr>
            <a:picLocks noChangeAspect="1"/>
          </p:cNvPicPr>
          <p:nvPr/>
        </p:nvPicPr>
        <p:blipFill>
          <a:blip r:embed="rId2"/>
          <a:stretch>
            <a:fillRect/>
          </a:stretch>
        </p:blipFill>
        <p:spPr>
          <a:xfrm>
            <a:off x="3179659" y="855247"/>
            <a:ext cx="8997101" cy="6002753"/>
          </a:xfrm>
          <a:prstGeom prst="rect">
            <a:avLst/>
          </a:prstGeom>
        </p:spPr>
      </p:pic>
    </p:spTree>
    <p:extLst>
      <p:ext uri="{BB962C8B-B14F-4D97-AF65-F5344CB8AC3E}">
        <p14:creationId xmlns:p14="http://schemas.microsoft.com/office/powerpoint/2010/main" val="3610258032"/>
      </p:ext>
    </p:extLst>
  </p:cSld>
  <p:clrMapOvr>
    <a:masterClrMapping/>
  </p:clrMapOvr>
</p:sld>
</file>

<file path=ppt/theme/theme1.xml><?xml version="1.0" encoding="utf-8"?>
<a:theme xmlns:a="http://schemas.openxmlformats.org/drawingml/2006/main" name="Diseño predeterminad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97 [Read-Only] [Compatibility Mode]" id="{678DFED8-5473-4D9B-8B8A-9E16FA3E35B4}" vid="{F4EE62AE-D9D0-4195-98F3-383FD7566D3D}"/>
    </a:ext>
  </a:extLst>
</a:theme>
</file>

<file path=docProps/app.xml><?xml version="1.0" encoding="utf-8"?>
<Properties xmlns="http://schemas.openxmlformats.org/officeDocument/2006/extended-properties" xmlns:vt="http://schemas.openxmlformats.org/officeDocument/2006/docPropsVTypes">
  <Template>world map atlas</Template>
  <TotalTime>2910</TotalTime>
  <Words>708</Words>
  <Application>Microsoft Office PowerPoint</Application>
  <PresentationFormat>Widescreen</PresentationFormat>
  <Paragraphs>49</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Diseño predeterminado</vt:lpstr>
      <vt:lpstr>Safest Countries On The Planet!</vt:lpstr>
      <vt:lpstr>PowerPoint Presentation</vt:lpstr>
      <vt:lpstr>23. Slovakia</vt:lpstr>
      <vt:lpstr>PowerPoint Presentation</vt:lpstr>
      <vt:lpstr>22. Canada</vt:lpstr>
      <vt:lpstr>PowerPoint Presentation</vt:lpstr>
      <vt:lpstr>21. Poland</vt:lpstr>
      <vt:lpstr>PowerPoint Presentation</vt:lpstr>
      <vt:lpstr>20. Australia</vt:lpstr>
      <vt:lpstr>PowerPoint Presentation</vt:lpstr>
      <vt:lpstr>19. New Zealand </vt:lpstr>
      <vt:lpstr>PowerPoint Presentation</vt:lpstr>
      <vt:lpstr>18. Finland</vt:lpstr>
      <vt:lpstr>PowerPoint Presentation</vt:lpstr>
      <vt:lpstr>17. Malta</vt:lpstr>
      <vt:lpstr>PowerPoint Presentation</vt:lpstr>
      <vt:lpstr>16. Ireland</vt:lpstr>
      <vt:lpstr>PowerPoint Presentation</vt:lpstr>
      <vt:lpstr>15. Spain</vt:lpstr>
      <vt:lpstr>PowerPoint Presentation</vt:lpstr>
      <vt:lpstr>14. Slovenia</vt:lpstr>
      <vt:lpstr>PowerPoint Presentation</vt:lpstr>
      <vt:lpstr>13. United Kingdom</vt:lpstr>
      <vt:lpstr>PowerPoint Presentation</vt:lpstr>
      <vt:lpstr>12. Netherlands</vt:lpstr>
      <vt:lpstr>PowerPoint Presentation</vt:lpstr>
      <vt:lpstr>11. Hong Kong</vt:lpstr>
      <vt:lpstr>PowerPoint Presentation</vt:lpstr>
      <vt:lpstr>10. Sweden</vt:lpstr>
      <vt:lpstr>PowerPoint Presentation</vt:lpstr>
      <vt:lpstr>9. Austria</vt:lpstr>
      <vt:lpstr>PowerPoint Presentation</vt:lpstr>
      <vt:lpstr>8. Switzerland </vt:lpstr>
      <vt:lpstr>PowerPoint Presentation</vt:lpstr>
      <vt:lpstr>7. Germany</vt:lpstr>
      <vt:lpstr>PowerPoint Presentation</vt:lpstr>
      <vt:lpstr>6. Norway</vt:lpstr>
      <vt:lpstr>PowerPoint Presentation</vt:lpstr>
      <vt:lpstr>5. Denmark </vt:lpstr>
      <vt:lpstr>PowerPoint Presentation</vt:lpstr>
      <vt:lpstr>4. Iceland </vt:lpstr>
      <vt:lpstr>PowerPoint Presentation</vt:lpstr>
      <vt:lpstr>3. Japan</vt:lpstr>
      <vt:lpstr>PowerPoint Presentation</vt:lpstr>
      <vt:lpstr>2. Luxembourg</vt:lpstr>
      <vt:lpstr>PowerPoint Presentation</vt:lpstr>
      <vt:lpstr>1. Singapore</vt:lpstr>
      <vt:lpstr>PowerPoint Presentation</vt:lpstr>
      <vt:lpstr>Safe Non-European Countries</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Safest Countries On The Planet!</dc:title>
  <dc:creator>Joseph Naumann</dc:creator>
  <cp:lastModifiedBy>Joseph Naumann</cp:lastModifiedBy>
  <cp:revision>20</cp:revision>
  <dcterms:created xsi:type="dcterms:W3CDTF">2018-04-07T04:12:57Z</dcterms:created>
  <dcterms:modified xsi:type="dcterms:W3CDTF">2018-04-09T04:43:05Z</dcterms:modified>
</cp:coreProperties>
</file>