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100" d="100"/>
          <a:sy n="100" d="100"/>
        </p:scale>
        <p:origin x="9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096963"/>
            <a:ext cx="7772400" cy="1470025"/>
          </a:xfrm>
        </p:spPr>
        <p:txBody>
          <a:bodyPr/>
          <a:lstStyle>
            <a:lvl1pPr algn="ctr">
              <a:defRPr/>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1371600" y="2852738"/>
            <a:ext cx="6400800" cy="1752600"/>
          </a:xfrm>
        </p:spPr>
        <p:txBody>
          <a:bodyPr/>
          <a:lstStyle>
            <a:lvl1pPr marL="0" indent="0" algn="ctr">
              <a:buFontTx/>
              <a:buNone/>
              <a:defRPr/>
            </a:lvl1pPr>
          </a:lstStyle>
          <a:p>
            <a:pPr lvl="0"/>
            <a:r>
              <a:rPr lang="en-US" noProof="0" smtClean="0"/>
              <a:t>Click to edit Master subtitle style</a:t>
            </a:r>
          </a:p>
        </p:txBody>
      </p:sp>
      <p:sp>
        <p:nvSpPr>
          <p:cNvPr id="13316" name="Rectangle 4"/>
          <p:cNvSpPr>
            <a:spLocks noGrp="1" noChangeArrowheads="1"/>
          </p:cNvSpPr>
          <p:nvPr>
            <p:ph type="dt" sz="half" idx="2"/>
          </p:nvPr>
        </p:nvSpPr>
        <p:spPr/>
        <p:txBody>
          <a:bodyPr/>
          <a:lstStyle>
            <a:lvl1pPr>
              <a:defRPr/>
            </a:lvl1pPr>
          </a:lstStyle>
          <a:p>
            <a:endParaRPr lang="en-US"/>
          </a:p>
        </p:txBody>
      </p:sp>
      <p:sp>
        <p:nvSpPr>
          <p:cNvPr id="13317" name="Rectangle 5"/>
          <p:cNvSpPr>
            <a:spLocks noGrp="1" noChangeArrowheads="1"/>
          </p:cNvSpPr>
          <p:nvPr>
            <p:ph type="ftr" sz="quarter" idx="3"/>
          </p:nvPr>
        </p:nvSpPr>
        <p:spPr/>
        <p:txBody>
          <a:bodyPr/>
          <a:lstStyle>
            <a:lvl1pPr>
              <a:defRPr/>
            </a:lvl1pPr>
          </a:lstStyle>
          <a:p>
            <a:endParaRPr lang="en-US"/>
          </a:p>
        </p:txBody>
      </p:sp>
      <p:sp>
        <p:nvSpPr>
          <p:cNvPr id="13318" name="Rectangle 6"/>
          <p:cNvSpPr>
            <a:spLocks noGrp="1" noChangeArrowheads="1"/>
          </p:cNvSpPr>
          <p:nvPr>
            <p:ph type="sldNum" sz="quarter" idx="4"/>
          </p:nvPr>
        </p:nvSpPr>
        <p:spPr/>
        <p:txBody>
          <a:bodyPr/>
          <a:lstStyle>
            <a:lvl1pPr>
              <a:defRPr/>
            </a:lvl1pPr>
          </a:lstStyle>
          <a:p>
            <a:fld id="{2BB3C999-0E2F-4992-AD6C-322B7ED7493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994985-FEA0-4D61-AE2C-4856FCFFBF90}" type="slidenum">
              <a:rPr lang="en-US"/>
              <a:pPr/>
              <a:t>‹#›</a:t>
            </a:fld>
            <a:endParaRPr lang="en-US"/>
          </a:p>
        </p:txBody>
      </p:sp>
    </p:spTree>
    <p:extLst>
      <p:ext uri="{BB962C8B-B14F-4D97-AF65-F5344CB8AC3E}">
        <p14:creationId xmlns:p14="http://schemas.microsoft.com/office/powerpoint/2010/main" val="664307897"/>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888"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88"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97EBDC-E355-493F-ABE3-CCD5613B607E}" type="slidenum">
              <a:rPr lang="en-US"/>
              <a:pPr/>
              <a:t>‹#›</a:t>
            </a:fld>
            <a:endParaRPr lang="en-US"/>
          </a:p>
        </p:txBody>
      </p:sp>
    </p:spTree>
    <p:extLst>
      <p:ext uri="{BB962C8B-B14F-4D97-AF65-F5344CB8AC3E}">
        <p14:creationId xmlns:p14="http://schemas.microsoft.com/office/powerpoint/2010/main" val="314663102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4C8E91-502E-4927-9D2F-940AA735FE59}" type="slidenum">
              <a:rPr lang="en-US"/>
              <a:pPr/>
              <a:t>‹#›</a:t>
            </a:fld>
            <a:endParaRPr lang="en-US"/>
          </a:p>
        </p:txBody>
      </p:sp>
    </p:spTree>
    <p:extLst>
      <p:ext uri="{BB962C8B-B14F-4D97-AF65-F5344CB8AC3E}">
        <p14:creationId xmlns:p14="http://schemas.microsoft.com/office/powerpoint/2010/main" val="118981786"/>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F42B9F-4466-4B63-8904-AEB9139628B9}" type="slidenum">
              <a:rPr lang="en-US"/>
              <a:pPr/>
              <a:t>‹#›</a:t>
            </a:fld>
            <a:endParaRPr lang="en-US"/>
          </a:p>
        </p:txBody>
      </p:sp>
    </p:spTree>
    <p:extLst>
      <p:ext uri="{BB962C8B-B14F-4D97-AF65-F5344CB8AC3E}">
        <p14:creationId xmlns:p14="http://schemas.microsoft.com/office/powerpoint/2010/main" val="233379641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26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F1A5C4-58F1-42BC-BE2C-C9682B282D05}" type="slidenum">
              <a:rPr lang="en-US"/>
              <a:pPr/>
              <a:t>‹#›</a:t>
            </a:fld>
            <a:endParaRPr lang="en-US"/>
          </a:p>
        </p:txBody>
      </p:sp>
    </p:spTree>
    <p:extLst>
      <p:ext uri="{BB962C8B-B14F-4D97-AF65-F5344CB8AC3E}">
        <p14:creationId xmlns:p14="http://schemas.microsoft.com/office/powerpoint/2010/main" val="1630031502"/>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F1A5D0-4EA8-406A-AA33-16FD3F9CA928}" type="slidenum">
              <a:rPr lang="en-US"/>
              <a:pPr/>
              <a:t>‹#›</a:t>
            </a:fld>
            <a:endParaRPr lang="en-US"/>
          </a:p>
        </p:txBody>
      </p:sp>
    </p:spTree>
    <p:extLst>
      <p:ext uri="{BB962C8B-B14F-4D97-AF65-F5344CB8AC3E}">
        <p14:creationId xmlns:p14="http://schemas.microsoft.com/office/powerpoint/2010/main" val="217559229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8F60AB-103D-4531-8400-B24862D968F5}" type="slidenum">
              <a:rPr lang="en-US"/>
              <a:pPr/>
              <a:t>‹#›</a:t>
            </a:fld>
            <a:endParaRPr lang="en-US"/>
          </a:p>
        </p:txBody>
      </p:sp>
    </p:spTree>
    <p:extLst>
      <p:ext uri="{BB962C8B-B14F-4D97-AF65-F5344CB8AC3E}">
        <p14:creationId xmlns:p14="http://schemas.microsoft.com/office/powerpoint/2010/main" val="2818879386"/>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05782C-BC3F-415D-8DFD-D5CA31897B03}" type="slidenum">
              <a:rPr lang="en-US"/>
              <a:pPr/>
              <a:t>‹#›</a:t>
            </a:fld>
            <a:endParaRPr lang="en-US"/>
          </a:p>
        </p:txBody>
      </p:sp>
    </p:spTree>
    <p:extLst>
      <p:ext uri="{BB962C8B-B14F-4D97-AF65-F5344CB8AC3E}">
        <p14:creationId xmlns:p14="http://schemas.microsoft.com/office/powerpoint/2010/main" val="189365356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BA7A44-4A62-4E67-9870-96A0731A4919}" type="slidenum">
              <a:rPr lang="en-US"/>
              <a:pPr/>
              <a:t>‹#›</a:t>
            </a:fld>
            <a:endParaRPr lang="en-US"/>
          </a:p>
        </p:txBody>
      </p:sp>
    </p:spTree>
    <p:extLst>
      <p:ext uri="{BB962C8B-B14F-4D97-AF65-F5344CB8AC3E}">
        <p14:creationId xmlns:p14="http://schemas.microsoft.com/office/powerpoint/2010/main" val="7864919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381D4E-618F-4DCD-A32D-FDDA88B8F102}" type="slidenum">
              <a:rPr lang="en-US"/>
              <a:pPr/>
              <a:t>‹#›</a:t>
            </a:fld>
            <a:endParaRPr lang="en-US"/>
          </a:p>
        </p:txBody>
      </p:sp>
    </p:spTree>
    <p:extLst>
      <p:ext uri="{BB962C8B-B14F-4D97-AF65-F5344CB8AC3E}">
        <p14:creationId xmlns:p14="http://schemas.microsoft.com/office/powerpoint/2010/main" val="73851531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1688"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01688"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86F4A2B-38D5-4397-8DF7-30BD08329E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8.wdp"/><Relationship Id="rId7" Type="http://schemas.microsoft.com/office/2007/relationships/hdphoto" Target="../media/hdphoto20.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9.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21.wdp"/><Relationship Id="rId7" Type="http://schemas.microsoft.com/office/2007/relationships/hdphoto" Target="../media/hdphoto23.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22.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microsoft.com/office/2007/relationships/hdphoto" Target="../media/hdphoto24.wdp"/><Relationship Id="rId7" Type="http://schemas.microsoft.com/office/2007/relationships/hdphoto" Target="../media/hdphoto26.wdp"/><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25.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microsoft.com/office/2007/relationships/hdphoto" Target="../media/hdphoto27.wdp"/><Relationship Id="rId7" Type="http://schemas.microsoft.com/office/2007/relationships/hdphoto" Target="../media/hdphoto29.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8.wd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31.wdp"/><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33.wdp"/><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microsoft.com/office/2007/relationships/hdphoto" Target="../media/hdphoto34.wdp"/><Relationship Id="rId7" Type="http://schemas.microsoft.com/office/2007/relationships/hdphoto" Target="../media/hdphoto36.wdp"/><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35.wdp"/><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microsoft.com/office/2007/relationships/hdphoto" Target="../media/hdphoto37.wdp"/><Relationship Id="rId7" Type="http://schemas.microsoft.com/office/2007/relationships/hdphoto" Target="../media/hdphoto39.wd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38.wdp"/><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microsoft.com/office/2007/relationships/hdphoto" Target="../media/hdphoto40.wdp"/><Relationship Id="rId2" Type="http://schemas.openxmlformats.org/officeDocument/2006/relationships/image" Target="../media/image42.png"/><Relationship Id="rId1" Type="http://schemas.openxmlformats.org/officeDocument/2006/relationships/slideLayout" Target="../slideLayouts/slideLayout2.xml"/><Relationship Id="rId5" Type="http://schemas.microsoft.com/office/2007/relationships/hdphoto" Target="../media/hdphoto41.wdp"/><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microsoft.com/office/2007/relationships/hdphoto" Target="../media/hdphoto42.wdp"/><Relationship Id="rId7" Type="http://schemas.microsoft.com/office/2007/relationships/hdphoto" Target="../media/hdphoto44.wdp"/><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43.wdp"/><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5.wdp"/><Relationship Id="rId7" Type="http://schemas.microsoft.com/office/2007/relationships/hdphoto" Target="../media/hdphoto47.wdp"/><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46.wdp"/><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microsoft.com/office/2007/relationships/hdphoto" Target="../media/hdphoto48.wdp"/><Relationship Id="rId7" Type="http://schemas.microsoft.com/office/2007/relationships/hdphoto" Target="../media/hdphoto50.wdp"/><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49.wdp"/><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6.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0.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3.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15.wdp"/><Relationship Id="rId7" Type="http://schemas.microsoft.com/office/2007/relationships/hdphoto" Target="../media/hdphoto17.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6.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r>
              <a:rPr lang="en-US" b="1" dirty="0"/>
              <a:t>Hunger is a 'silent crisis' in the </a:t>
            </a:r>
            <a:r>
              <a:rPr lang="en-US" b="1" dirty="0" smtClean="0"/>
              <a:t>USA</a:t>
            </a:r>
            <a:endParaRPr lang="en-US" b="1" dirty="0"/>
          </a:p>
        </p:txBody>
      </p:sp>
      <p:sp>
        <p:nvSpPr>
          <p:cNvPr id="24579" name="Rectangle 3"/>
          <p:cNvSpPr>
            <a:spLocks noGrp="1" noChangeArrowheads="1"/>
          </p:cNvSpPr>
          <p:nvPr>
            <p:ph type="subTitle" idx="1"/>
          </p:nvPr>
        </p:nvSpPr>
        <p:spPr/>
        <p:txBody>
          <a:bodyPr/>
          <a:lstStyle/>
          <a:p>
            <a:r>
              <a:rPr lang="en-US" dirty="0"/>
              <a:t>Marisol Bello, USA TODAY </a:t>
            </a:r>
            <a:r>
              <a:rPr lang="en-US" dirty="0" smtClean="0"/>
              <a:t>April 16 &amp; 17, </a:t>
            </a:r>
            <a:r>
              <a:rPr lang="en-US" dirty="0"/>
              <a:t>2014</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1288" cy="1143000"/>
          </a:xfrm>
        </p:spPr>
        <p:txBody>
          <a:bodyPr/>
          <a:lstStyle/>
          <a:p>
            <a:r>
              <a:rPr lang="en-US" dirty="0" smtClean="0"/>
              <a:t>Louisiana		Maine  	Michigan</a:t>
            </a:r>
            <a:endParaRPr lang="en-US" dirty="0"/>
          </a:p>
        </p:txBody>
      </p:sp>
      <p:sp>
        <p:nvSpPr>
          <p:cNvPr id="3" name="Content Placeholder 2"/>
          <p:cNvSpPr>
            <a:spLocks noGrp="1"/>
          </p:cNvSpPr>
          <p:nvPr>
            <p:ph idx="1"/>
          </p:nvPr>
        </p:nvSpPr>
        <p:spPr>
          <a:xfrm>
            <a:off x="380144" y="1600200"/>
            <a:ext cx="8651144" cy="4525963"/>
          </a:xfrm>
        </p:spPr>
        <p:txBody>
          <a:bodyPr/>
          <a:lstStyle/>
          <a:p>
            <a:r>
              <a:rPr lang="en-US" dirty="0" smtClean="0"/>
              <a:t>16.9%			15.5%		16.8%</a:t>
            </a:r>
            <a:endParaRPr lang="en-US"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89844" l="391" r="89844">
                        <a14:foregroundMark x1="33984" y1="42188" x2="33984" y2="42188"/>
                        <a14:foregroundMark x1="33008" y1="62109" x2="33008" y2="62109"/>
                        <a14:foregroundMark x1="33984" y1="52539" x2="33984" y2="52539"/>
                        <a14:foregroundMark x1="42383" y1="61523" x2="42383" y2="61523"/>
                        <a14:foregroundMark x1="29297" y1="58984" x2="29297" y2="58984"/>
                        <a14:foregroundMark x1="36133" y1="61523" x2="36133" y2="61523"/>
                        <a14:foregroundMark x1="42578" y1="43164" x2="42578" y2="43164"/>
                        <a14:foregroundMark x1="54102" y1="64258" x2="54102" y2="64258"/>
                        <a14:foregroundMark x1="50977" y1="68945" x2="50977" y2="68945"/>
                        <a14:foregroundMark x1="17578" y1="62891" x2="17578" y2="62891"/>
                      </a14:backgroundRemoval>
                    </a14:imgEffect>
                  </a14:imgLayer>
                </a14:imgProps>
              </a:ext>
              <a:ext uri="{28A0092B-C50C-407E-A947-70E740481C1C}">
                <a14:useLocalDpi xmlns:a14="http://schemas.microsoft.com/office/drawing/2010/main" val="0"/>
              </a:ext>
            </a:extLst>
          </a:blip>
          <a:srcRect/>
          <a:stretch>
            <a:fillRect/>
          </a:stretch>
        </p:blipFill>
        <p:spPr bwMode="auto">
          <a:xfrm>
            <a:off x="0" y="3991510"/>
            <a:ext cx="2866490" cy="286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5833" l="9581" r="89222"/>
                    </a14:imgEffect>
                  </a14:imgLayer>
                </a14:imgProps>
              </a:ext>
              <a:ext uri="{28A0092B-C50C-407E-A947-70E740481C1C}">
                <a14:useLocalDpi xmlns:a14="http://schemas.microsoft.com/office/drawing/2010/main" val="0"/>
              </a:ext>
            </a:extLst>
          </a:blip>
          <a:srcRect/>
          <a:stretch>
            <a:fillRect/>
          </a:stretch>
        </p:blipFill>
        <p:spPr bwMode="auto">
          <a:xfrm>
            <a:off x="2866490" y="3812228"/>
            <a:ext cx="2702103" cy="271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3711" r="93945"/>
                    </a14:imgEffect>
                  </a14:imgLayer>
                </a14:imgProps>
              </a:ext>
              <a:ext uri="{28A0092B-C50C-407E-A947-70E740481C1C}">
                <a14:useLocalDpi xmlns:a14="http://schemas.microsoft.com/office/drawing/2010/main" val="0"/>
              </a:ext>
            </a:extLst>
          </a:blip>
          <a:srcRect/>
          <a:stretch>
            <a:fillRect/>
          </a:stretch>
        </p:blipFill>
        <p:spPr bwMode="auto">
          <a:xfrm>
            <a:off x="5743254" y="3597711"/>
            <a:ext cx="3147316" cy="314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89302"/>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dirty="0" smtClean="0"/>
              <a:t>Maryland	 Massachusetts     Mississippi</a:t>
            </a:r>
            <a:endParaRPr lang="en-US" sz="3600" dirty="0"/>
          </a:p>
        </p:txBody>
      </p:sp>
      <p:sp>
        <p:nvSpPr>
          <p:cNvPr id="3" name="Content Placeholder 2"/>
          <p:cNvSpPr>
            <a:spLocks noGrp="1"/>
          </p:cNvSpPr>
          <p:nvPr>
            <p:ph idx="1"/>
          </p:nvPr>
        </p:nvSpPr>
        <p:spPr>
          <a:xfrm>
            <a:off x="339047" y="1600200"/>
            <a:ext cx="8692241" cy="4525963"/>
          </a:xfrm>
        </p:spPr>
        <p:txBody>
          <a:bodyPr/>
          <a:lstStyle/>
          <a:p>
            <a:r>
              <a:rPr lang="en-US" dirty="0" smtClean="0"/>
              <a:t>12.1%			11.9%		22.3%</a:t>
            </a:r>
            <a:endParaRPr lang="en-US" dirty="0"/>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211" r="100000"/>
                    </a14:imgEffect>
                  </a14:imgLayer>
                </a14:imgProps>
              </a:ext>
              <a:ext uri="{28A0092B-C50C-407E-A947-70E740481C1C}">
                <a14:useLocalDpi xmlns:a14="http://schemas.microsoft.com/office/drawing/2010/main" val="0"/>
              </a:ext>
            </a:extLst>
          </a:blip>
          <a:srcRect/>
          <a:stretch>
            <a:fillRect/>
          </a:stretch>
        </p:blipFill>
        <p:spPr bwMode="auto">
          <a:xfrm>
            <a:off x="0" y="5042578"/>
            <a:ext cx="28956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333" b="100000" l="625" r="100000"/>
                    </a14:imgEffect>
                  </a14:imgLayer>
                </a14:imgProps>
              </a:ext>
              <a:ext uri="{28A0092B-C50C-407E-A947-70E740481C1C}">
                <a14:useLocalDpi xmlns:a14="http://schemas.microsoft.com/office/drawing/2010/main" val="0"/>
              </a:ext>
            </a:extLst>
          </a:blip>
          <a:srcRect/>
          <a:stretch>
            <a:fillRect/>
          </a:stretch>
        </p:blipFill>
        <p:spPr bwMode="auto">
          <a:xfrm>
            <a:off x="3061699" y="4716877"/>
            <a:ext cx="3011453" cy="206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778" r="89778">
                        <a14:backgroundMark x1="53778" y1="2667" x2="53778" y2="2667"/>
                        <a14:backgroundMark x1="35556" y1="40667" x2="35556" y2="40667"/>
                        <a14:backgroundMark x1="41333" y1="17333" x2="41333" y2="17333"/>
                        <a14:backgroundMark x1="70222" y1="97333" x2="70222" y2="97333"/>
                      </a14:backgroundRemoval>
                    </a14:imgEffect>
                  </a14:imgLayer>
                </a14:imgProps>
              </a:ext>
              <a:ext uri="{28A0092B-C50C-407E-A947-70E740481C1C}">
                <a14:useLocalDpi xmlns:a14="http://schemas.microsoft.com/office/drawing/2010/main" val="0"/>
              </a:ext>
            </a:extLst>
          </a:blip>
          <a:srcRect/>
          <a:stretch>
            <a:fillRect/>
          </a:stretch>
        </p:blipFill>
        <p:spPr bwMode="auto">
          <a:xfrm>
            <a:off x="5921773" y="4613098"/>
            <a:ext cx="3376340" cy="225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86668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Minnesota		Missouri	Montana</a:t>
            </a:r>
            <a:endParaRPr lang="en-US" dirty="0"/>
          </a:p>
        </p:txBody>
      </p:sp>
      <p:sp>
        <p:nvSpPr>
          <p:cNvPr id="3" name="Content Placeholder 2"/>
          <p:cNvSpPr>
            <a:spLocks noGrp="1"/>
          </p:cNvSpPr>
          <p:nvPr>
            <p:ph idx="1"/>
          </p:nvPr>
        </p:nvSpPr>
        <p:spPr>
          <a:xfrm>
            <a:off x="441789" y="1600200"/>
            <a:ext cx="8589499" cy="4525963"/>
          </a:xfrm>
        </p:spPr>
        <p:txBody>
          <a:bodyPr/>
          <a:lstStyle/>
          <a:p>
            <a:r>
              <a:rPr lang="en-US" dirty="0" smtClean="0"/>
              <a:t>10.7%			17.1%		14.6%</a:t>
            </a:r>
            <a:endParaRPr lang="en-US" dirty="0"/>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25" b="95089" l="9778" r="89778"/>
                    </a14:imgEffect>
                  </a14:imgLayer>
                </a14:imgProps>
              </a:ext>
              <a:ext uri="{28A0092B-C50C-407E-A947-70E740481C1C}">
                <a14:useLocalDpi xmlns:a14="http://schemas.microsoft.com/office/drawing/2010/main" val="0"/>
              </a:ext>
            </a:extLst>
          </a:blip>
          <a:srcRect/>
          <a:stretch>
            <a:fillRect/>
          </a:stretch>
        </p:blipFill>
        <p:spPr bwMode="auto">
          <a:xfrm>
            <a:off x="79144" y="4622515"/>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1" b="89844" l="23047" r="77539">
                        <a14:foregroundMark x1="33789" y1="46484" x2="33789" y2="46484"/>
                        <a14:foregroundMark x1="33984" y1="50000" x2="33984" y2="50000"/>
                        <a14:foregroundMark x1="34180" y1="53906" x2="34180" y2="53906"/>
                        <a14:foregroundMark x1="65039" y1="46289" x2="65039" y2="46289"/>
                        <a14:foregroundMark x1="64258" y1="50977" x2="64258" y2="50977"/>
                        <a14:foregroundMark x1="65430" y1="54492" x2="65430" y2="54492"/>
                      </a14:backgroundRemoval>
                    </a14:imgEffect>
                  </a14:imgLayer>
                </a14:imgProps>
              </a:ext>
              <a:ext uri="{28A0092B-C50C-407E-A947-70E740481C1C}">
                <a14:useLocalDpi xmlns:a14="http://schemas.microsoft.com/office/drawing/2010/main" val="0"/>
              </a:ext>
            </a:extLst>
          </a:blip>
          <a:srcRect/>
          <a:stretch>
            <a:fillRect/>
          </a:stretch>
        </p:blipFill>
        <p:spPr bwMode="auto">
          <a:xfrm>
            <a:off x="1958939" y="3178995"/>
            <a:ext cx="487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61" b="89844" l="3516" r="93945"/>
                    </a14:imgEffect>
                  </a14:imgLayer>
                </a14:imgProps>
              </a:ext>
              <a:ext uri="{28A0092B-C50C-407E-A947-70E740481C1C}">
                <a14:useLocalDpi xmlns:a14="http://schemas.microsoft.com/office/drawing/2010/main" val="0"/>
              </a:ext>
            </a:extLst>
          </a:blip>
          <a:srcRect/>
          <a:stretch>
            <a:fillRect/>
          </a:stretch>
        </p:blipFill>
        <p:spPr bwMode="auto">
          <a:xfrm>
            <a:off x="5917058" y="3729519"/>
            <a:ext cx="3226942" cy="322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20756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30" y="274638"/>
            <a:ext cx="8805257" cy="1143000"/>
          </a:xfrm>
        </p:spPr>
        <p:txBody>
          <a:bodyPr/>
          <a:lstStyle/>
          <a:p>
            <a:r>
              <a:rPr lang="en-US" sz="4000" dirty="0" smtClean="0"/>
              <a:t>Nebraska	Nevada	  New Hampshire</a:t>
            </a:r>
            <a:endParaRPr lang="en-US" sz="4000" dirty="0"/>
          </a:p>
        </p:txBody>
      </p:sp>
      <p:sp>
        <p:nvSpPr>
          <p:cNvPr id="3" name="Content Placeholder 2"/>
          <p:cNvSpPr>
            <a:spLocks noGrp="1"/>
          </p:cNvSpPr>
          <p:nvPr>
            <p:ph idx="1"/>
          </p:nvPr>
        </p:nvSpPr>
        <p:spPr>
          <a:xfrm>
            <a:off x="472611" y="1600200"/>
            <a:ext cx="8558677" cy="4525963"/>
          </a:xfrm>
        </p:spPr>
        <p:txBody>
          <a:bodyPr/>
          <a:lstStyle/>
          <a:p>
            <a:r>
              <a:rPr lang="en-US" dirty="0" smtClean="0"/>
              <a:t>13.4%		16.8%		10.9%</a:t>
            </a:r>
            <a:endParaRPr lang="en-US" dirty="0"/>
          </a:p>
        </p:txBody>
      </p:sp>
      <p:pic>
        <p:nvPicPr>
          <p:cNvPr id="1024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1" b="89941" l="1037" r="100000"/>
                    </a14:imgEffect>
                  </a14:imgLayer>
                </a14:imgProps>
              </a:ext>
              <a:ext uri="{28A0092B-C50C-407E-A947-70E740481C1C}">
                <a14:useLocalDpi xmlns:a14="http://schemas.microsoft.com/office/drawing/2010/main" val="0"/>
              </a:ext>
            </a:extLst>
          </a:blip>
          <a:srcRect/>
          <a:stretch>
            <a:fillRect/>
          </a:stretch>
        </p:blipFill>
        <p:spPr bwMode="auto">
          <a:xfrm>
            <a:off x="-84119" y="4514422"/>
            <a:ext cx="3120148" cy="2343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7" b="94000" l="9155" r="85915"/>
                    </a14:imgEffect>
                  </a14:imgLayer>
                </a14:imgProps>
              </a:ext>
              <a:ext uri="{28A0092B-C50C-407E-A947-70E740481C1C}">
                <a14:useLocalDpi xmlns:a14="http://schemas.microsoft.com/office/drawing/2010/main" val="0"/>
              </a:ext>
            </a:extLst>
          </a:blip>
          <a:srcRect/>
          <a:stretch>
            <a:fillRect/>
          </a:stretch>
        </p:blipFill>
        <p:spPr bwMode="auto">
          <a:xfrm>
            <a:off x="2714196" y="3336212"/>
            <a:ext cx="3333959" cy="352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44" b="97468" l="9906" r="89623"/>
                    </a14:imgEffect>
                  </a14:imgLayer>
                </a14:imgProps>
              </a:ext>
              <a:ext uri="{28A0092B-C50C-407E-A947-70E740481C1C}">
                <a14:useLocalDpi xmlns:a14="http://schemas.microsoft.com/office/drawing/2010/main" val="0"/>
              </a:ext>
            </a:extLst>
          </a:blip>
          <a:srcRect/>
          <a:stretch>
            <a:fillRect/>
          </a:stretch>
        </p:blipFill>
        <p:spPr bwMode="auto">
          <a:xfrm>
            <a:off x="5771294" y="3195264"/>
            <a:ext cx="2946524" cy="329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240122"/>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Jersey 	New Mexico</a:t>
            </a:r>
            <a:endParaRPr lang="en-US" dirty="0"/>
          </a:p>
        </p:txBody>
      </p:sp>
      <p:sp>
        <p:nvSpPr>
          <p:cNvPr id="3" name="Content Placeholder 2"/>
          <p:cNvSpPr>
            <a:spLocks noGrp="1"/>
          </p:cNvSpPr>
          <p:nvPr>
            <p:ph idx="1"/>
          </p:nvPr>
        </p:nvSpPr>
        <p:spPr/>
        <p:txBody>
          <a:bodyPr/>
          <a:lstStyle/>
          <a:p>
            <a:r>
              <a:rPr lang="en-US" dirty="0" smtClean="0"/>
              <a:t>13%				18.6%</a:t>
            </a:r>
            <a:endParaRPr lang="en-US" dirty="0"/>
          </a:p>
        </p:txBody>
      </p:sp>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961" r="89844"/>
                    </a14:imgEffect>
                  </a14:imgLayer>
                </a14:imgProps>
              </a:ext>
              <a:ext uri="{28A0092B-C50C-407E-A947-70E740481C1C}">
                <a14:useLocalDpi xmlns:a14="http://schemas.microsoft.com/office/drawing/2010/main" val="0"/>
              </a:ext>
            </a:extLst>
          </a:blip>
          <a:srcRect/>
          <a:stretch>
            <a:fillRect/>
          </a:stretch>
        </p:blipFill>
        <p:spPr bwMode="auto">
          <a:xfrm>
            <a:off x="181510" y="3328826"/>
            <a:ext cx="3529173" cy="352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8828" y1="44531" x2="48828" y2="44531"/>
                        <a14:foregroundMark x1="51172" y1="36719" x2="51172" y2="36719"/>
                        <a14:foregroundMark x1="48242" y1="33008" x2="48242" y2="33008"/>
                        <a14:foregroundMark x1="46484" y1="35352" x2="46484" y2="35352"/>
                        <a14:foregroundMark x1="48242" y1="38672" x2="48242" y2="38672"/>
                        <a14:foregroundMark x1="48242" y1="28320" x2="48242" y2="28320"/>
                        <a14:foregroundMark x1="45898" y1="39844" x2="45898" y2="39844"/>
                        <a14:foregroundMark x1="53320" y1="39258" x2="53320" y2="39258"/>
                        <a14:foregroundMark x1="63672" y1="42188" x2="63672" y2="42188"/>
                        <a14:foregroundMark x1="68750" y1="44727" x2="68750" y2="44727"/>
                        <a14:foregroundMark x1="61914" y1="44727" x2="61914" y2="44727"/>
                        <a14:foregroundMark x1="67383" y1="47461" x2="67383" y2="47461"/>
                        <a14:foregroundMark x1="59961" y1="46875" x2="59961" y2="46875"/>
                        <a14:foregroundMark x1="63477" y1="49023" x2="63477" y2="49023"/>
                        <a14:foregroundMark x1="36914" y1="41602" x2="36914" y2="41602"/>
                        <a14:foregroundMark x1="38086" y1="43945" x2="38086" y2="43945"/>
                        <a14:foregroundMark x1="41406" y1="44336" x2="41406" y2="44336"/>
                        <a14:foregroundMark x1="38867" y1="46875" x2="38867" y2="46875"/>
                        <a14:foregroundMark x1="42578" y1="48828" x2="42578" y2="48828"/>
                        <a14:foregroundMark x1="37695" y1="49609" x2="37695" y2="49609"/>
                        <a14:foregroundMark x1="49023" y1="60352" x2="49023" y2="60352"/>
                        <a14:foregroundMark x1="48438" y1="52344" x2="48438" y2="52344"/>
                      </a14:backgroundRemoval>
                    </a14:imgEffect>
                  </a14:imgLayer>
                </a14:imgProps>
              </a:ext>
              <a:ext uri="{28A0092B-C50C-407E-A947-70E740481C1C}">
                <a14:useLocalDpi xmlns:a14="http://schemas.microsoft.com/office/drawing/2010/main" val="0"/>
              </a:ext>
            </a:extLst>
          </a:blip>
          <a:srcRect/>
          <a:stretch>
            <a:fillRect/>
          </a:stretch>
        </p:blipFill>
        <p:spPr bwMode="auto">
          <a:xfrm>
            <a:off x="4510354" y="2940120"/>
            <a:ext cx="3917879" cy="391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940598"/>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North Carolina</a:t>
            </a:r>
            <a:endParaRPr lang="en-US" dirty="0"/>
          </a:p>
        </p:txBody>
      </p:sp>
      <p:sp>
        <p:nvSpPr>
          <p:cNvPr id="3" name="Content Placeholder 2"/>
          <p:cNvSpPr>
            <a:spLocks noGrp="1"/>
          </p:cNvSpPr>
          <p:nvPr>
            <p:ph idx="1"/>
          </p:nvPr>
        </p:nvSpPr>
        <p:spPr>
          <a:xfrm>
            <a:off x="801688" y="1631023"/>
            <a:ext cx="8229600" cy="4525963"/>
          </a:xfrm>
        </p:spPr>
        <p:txBody>
          <a:bodyPr/>
          <a:lstStyle/>
          <a:p>
            <a:r>
              <a:rPr lang="en-US" dirty="0" smtClean="0"/>
              <a:t>14.1%				18.6%</a:t>
            </a:r>
            <a:endParaRPr lang="en-US" dirty="0"/>
          </a:p>
        </p:txBody>
      </p:sp>
      <p:pic>
        <p:nvPicPr>
          <p:cNvPr id="1229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720" b="96252" l="3852" r="96963"/>
                    </a14:imgEffect>
                  </a14:imgLayer>
                </a14:imgProps>
              </a:ext>
              <a:ext uri="{28A0092B-C50C-407E-A947-70E740481C1C}">
                <a14:useLocalDpi xmlns:a14="http://schemas.microsoft.com/office/drawing/2010/main" val="0"/>
              </a:ext>
            </a:extLst>
          </a:blip>
          <a:srcRect/>
          <a:stretch>
            <a:fillRect/>
          </a:stretch>
        </p:blipFill>
        <p:spPr bwMode="auto">
          <a:xfrm>
            <a:off x="285750" y="3606228"/>
            <a:ext cx="4050294" cy="304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84" b="89535" l="4369" r="91262">
                        <a14:foregroundMark x1="52427" y1="50581" x2="52427" y2="50581"/>
                        <a14:foregroundMark x1="50971" y1="47093" x2="50971" y2="47093"/>
                        <a14:foregroundMark x1="56311" y1="46512" x2="56311" y2="46512"/>
                      </a14:backgroundRemoval>
                    </a14:imgEffect>
                  </a14:imgLayer>
                </a14:imgProps>
              </a:ext>
              <a:ext uri="{28A0092B-C50C-407E-A947-70E740481C1C}">
                <a14:useLocalDpi xmlns:a14="http://schemas.microsoft.com/office/drawing/2010/main" val="0"/>
              </a:ext>
            </a:extLst>
          </a:blip>
          <a:srcRect/>
          <a:stretch>
            <a:fillRect/>
          </a:stretch>
        </p:blipFill>
        <p:spPr bwMode="auto">
          <a:xfrm>
            <a:off x="4597792" y="3103008"/>
            <a:ext cx="3974290" cy="331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104924"/>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99" y="274638"/>
            <a:ext cx="8712789" cy="1143000"/>
          </a:xfrm>
        </p:spPr>
        <p:txBody>
          <a:bodyPr/>
          <a:lstStyle/>
          <a:p>
            <a:r>
              <a:rPr lang="en-US" dirty="0" smtClean="0"/>
              <a:t>North Dakota   Ohio   Oklahoma</a:t>
            </a:r>
            <a:endParaRPr lang="en-US" dirty="0"/>
          </a:p>
        </p:txBody>
      </p:sp>
      <p:sp>
        <p:nvSpPr>
          <p:cNvPr id="3" name="Content Placeholder 2"/>
          <p:cNvSpPr>
            <a:spLocks noGrp="1"/>
          </p:cNvSpPr>
          <p:nvPr>
            <p:ph idx="1"/>
          </p:nvPr>
        </p:nvSpPr>
        <p:spPr>
          <a:xfrm>
            <a:off x="164387" y="1600200"/>
            <a:ext cx="8866901" cy="4525963"/>
          </a:xfrm>
        </p:spPr>
        <p:txBody>
          <a:bodyPr/>
          <a:lstStyle/>
          <a:p>
            <a:r>
              <a:rPr lang="en-US" dirty="0" smtClean="0"/>
              <a:t>7.7%			  17.2%		17.2%</a:t>
            </a:r>
            <a:endParaRPr lang="en-US" dirty="0"/>
          </a:p>
        </p:txBody>
      </p:sp>
      <p:pic>
        <p:nvPicPr>
          <p:cNvPr id="1331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44" b="89944" l="741" r="95259"/>
                    </a14:imgEffect>
                  </a14:imgLayer>
                </a14:imgProps>
              </a:ext>
              <a:ext uri="{28A0092B-C50C-407E-A947-70E740481C1C}">
                <a14:useLocalDpi xmlns:a14="http://schemas.microsoft.com/office/drawing/2010/main" val="0"/>
              </a:ext>
            </a:extLst>
          </a:blip>
          <a:srcRect/>
          <a:stretch>
            <a:fillRect/>
          </a:stretch>
        </p:blipFill>
        <p:spPr bwMode="auto">
          <a:xfrm>
            <a:off x="0" y="4633644"/>
            <a:ext cx="2903157" cy="190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 b="97719" l="10000" r="90000">
                        <a14:foregroundMark x1="22571" y1="13688" x2="22571" y2="13688"/>
                        <a14:foregroundMark x1="32000" y1="22053" x2="32000" y2="22053"/>
                        <a14:foregroundMark x1="28000" y1="37643" x2="28000" y2="37643"/>
                        <a14:foregroundMark x1="39143" y1="46008" x2="39143" y2="46008"/>
                        <a14:foregroundMark x1="21143" y1="54753" x2="21143" y2="54753"/>
                        <a14:foregroundMark x1="18000" y1="28137" x2="18000" y2="28137"/>
                        <a14:foregroundMark x1="18000" y1="32700" x2="18000" y2="32700"/>
                        <a14:foregroundMark x1="39714" y1="76426" x2="39714" y2="76426"/>
                      </a14:backgroundRemoval>
                    </a14:imgEffect>
                  </a14:imgLayer>
                </a14:imgProps>
              </a:ext>
              <a:ext uri="{28A0092B-C50C-407E-A947-70E740481C1C}">
                <a14:useLocalDpi xmlns:a14="http://schemas.microsoft.com/office/drawing/2010/main" val="0"/>
              </a:ext>
            </a:extLst>
          </a:blip>
          <a:srcRect/>
          <a:stretch>
            <a:fillRect/>
          </a:stretch>
        </p:blipFill>
        <p:spPr bwMode="auto">
          <a:xfrm>
            <a:off x="2740738" y="4241569"/>
            <a:ext cx="33337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61" b="97070" l="0" r="100000"/>
                    </a14:imgEffect>
                  </a14:imgLayer>
                </a14:imgProps>
              </a:ext>
              <a:ext uri="{28A0092B-C50C-407E-A947-70E740481C1C}">
                <a14:useLocalDpi xmlns:a14="http://schemas.microsoft.com/office/drawing/2010/main" val="0"/>
              </a:ext>
            </a:extLst>
          </a:blip>
          <a:srcRect/>
          <a:stretch>
            <a:fillRect/>
          </a:stretch>
        </p:blipFill>
        <p:spPr bwMode="auto">
          <a:xfrm>
            <a:off x="5910208" y="3731124"/>
            <a:ext cx="2805701" cy="280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455072"/>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1288" cy="1143000"/>
          </a:xfrm>
        </p:spPr>
        <p:txBody>
          <a:bodyPr/>
          <a:lstStyle/>
          <a:p>
            <a:r>
              <a:rPr lang="en-US" sz="4000" dirty="0" smtClean="0"/>
              <a:t>Oregon   Pennsylvania   Rhode Island </a:t>
            </a:r>
            <a:endParaRPr lang="en-US" sz="4000" dirty="0"/>
          </a:p>
        </p:txBody>
      </p:sp>
      <p:sp>
        <p:nvSpPr>
          <p:cNvPr id="3" name="Content Placeholder 2"/>
          <p:cNvSpPr>
            <a:spLocks noGrp="1"/>
          </p:cNvSpPr>
          <p:nvPr>
            <p:ph idx="1"/>
          </p:nvPr>
        </p:nvSpPr>
        <p:spPr>
          <a:xfrm>
            <a:off x="359596" y="1600200"/>
            <a:ext cx="8671692" cy="4525963"/>
          </a:xfrm>
        </p:spPr>
        <p:txBody>
          <a:bodyPr/>
          <a:lstStyle/>
          <a:p>
            <a:r>
              <a:rPr lang="en-US" dirty="0" smtClean="0"/>
              <a:t>16.7%		14.3%		14.7%</a:t>
            </a:r>
            <a:endParaRPr lang="en-US" dirty="0"/>
          </a:p>
        </p:txBody>
      </p:sp>
      <p:pic>
        <p:nvPicPr>
          <p:cNvPr id="1433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667" b="90000" l="5750" r="93000"/>
                    </a14:imgEffect>
                  </a14:imgLayer>
                </a14:imgProps>
              </a:ext>
              <a:ext uri="{28A0092B-C50C-407E-A947-70E740481C1C}">
                <a14:useLocalDpi xmlns:a14="http://schemas.microsoft.com/office/drawing/2010/main" val="0"/>
              </a:ext>
            </a:extLst>
          </a:blip>
          <a:srcRect/>
          <a:stretch>
            <a:fillRect/>
          </a:stretch>
        </p:blipFill>
        <p:spPr bwMode="auto">
          <a:xfrm>
            <a:off x="-96748" y="4643919"/>
            <a:ext cx="2627615" cy="197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67" b="89941" l="4000" r="100000"/>
                    </a14:imgEffect>
                  </a14:imgLayer>
                </a14:imgProps>
              </a:ext>
              <a:ext uri="{28A0092B-C50C-407E-A947-70E740481C1C}">
                <a14:useLocalDpi xmlns:a14="http://schemas.microsoft.com/office/drawing/2010/main" val="0"/>
              </a:ext>
            </a:extLst>
          </a:blip>
          <a:srcRect/>
          <a:stretch>
            <a:fillRect/>
          </a:stretch>
        </p:blipFill>
        <p:spPr bwMode="auto">
          <a:xfrm>
            <a:off x="2530867" y="4430269"/>
            <a:ext cx="3232186" cy="242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717" b="97976" l="9804" r="89706">
                        <a14:foregroundMark x1="43627" y1="93522" x2="43627" y2="93522"/>
                      </a14:backgroundRemoval>
                    </a14:imgEffect>
                  </a14:imgLayer>
                </a14:imgProps>
              </a:ext>
              <a:ext uri="{28A0092B-C50C-407E-A947-70E740481C1C}">
                <a14:useLocalDpi xmlns:a14="http://schemas.microsoft.com/office/drawing/2010/main" val="0"/>
              </a:ext>
            </a:extLst>
          </a:blip>
          <a:srcRect/>
          <a:stretch>
            <a:fillRect/>
          </a:stretch>
        </p:blipFill>
        <p:spPr bwMode="auto">
          <a:xfrm>
            <a:off x="6497762" y="3384935"/>
            <a:ext cx="2533221" cy="306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866347"/>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Carolina	South Dakota</a:t>
            </a:r>
            <a:endParaRPr lang="en-US" dirty="0"/>
          </a:p>
        </p:txBody>
      </p:sp>
      <p:sp>
        <p:nvSpPr>
          <p:cNvPr id="3" name="Content Placeholder 2"/>
          <p:cNvSpPr>
            <a:spLocks noGrp="1"/>
          </p:cNvSpPr>
          <p:nvPr>
            <p:ph idx="1"/>
          </p:nvPr>
        </p:nvSpPr>
        <p:spPr/>
        <p:txBody>
          <a:bodyPr/>
          <a:lstStyle/>
          <a:p>
            <a:r>
              <a:rPr lang="en-US" dirty="0" smtClean="0"/>
              <a:t>18%				12.3%</a:t>
            </a:r>
            <a:endParaRPr lang="en-US" dirty="0"/>
          </a:p>
        </p:txBody>
      </p:sp>
      <p:pic>
        <p:nvPicPr>
          <p:cNvPr id="1536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170" b="95069" l="2519" r="89333">
                        <a14:foregroundMark x1="30000" y1="30375" x2="30000" y2="30375"/>
                        <a14:foregroundMark x1="31185" y1="25444" x2="31185" y2="25444"/>
                        <a14:foregroundMark x1="52296" y1="32643" x2="52296" y2="32643"/>
                        <a14:foregroundMark x1="55481" y1="29684" x2="55481" y2="29684"/>
                        <a14:foregroundMark x1="59926" y1="31361" x2="59926" y2="31361"/>
                        <a14:foregroundMark x1="54741" y1="58185" x2="54741" y2="58185"/>
                        <a14:foregroundMark x1="51556" y1="62722" x2="51556" y2="62722"/>
                      </a14:backgroundRemoval>
                    </a14:imgEffect>
                  </a14:imgLayer>
                </a14:imgProps>
              </a:ext>
              <a:ext uri="{28A0092B-C50C-407E-A947-70E740481C1C}">
                <a14:useLocalDpi xmlns:a14="http://schemas.microsoft.com/office/drawing/2010/main" val="0"/>
              </a:ext>
            </a:extLst>
          </a:blip>
          <a:srcRect/>
          <a:stretch>
            <a:fillRect/>
          </a:stretch>
        </p:blipFill>
        <p:spPr bwMode="auto">
          <a:xfrm>
            <a:off x="285750" y="3503488"/>
            <a:ext cx="4187080" cy="314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94" b="89691" l="1931" r="97683"/>
                    </a14:imgEffect>
                  </a14:imgLayer>
                </a14:imgProps>
              </a:ext>
              <a:ext uri="{28A0092B-C50C-407E-A947-70E740481C1C}">
                <a14:useLocalDpi xmlns:a14="http://schemas.microsoft.com/office/drawing/2010/main" val="0"/>
              </a:ext>
            </a:extLst>
          </a:blip>
          <a:srcRect/>
          <a:stretch>
            <a:fillRect/>
          </a:stretch>
        </p:blipFill>
        <p:spPr bwMode="auto">
          <a:xfrm>
            <a:off x="4057704" y="3029057"/>
            <a:ext cx="4940380" cy="370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645112"/>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28" y="274638"/>
            <a:ext cx="8764160" cy="1143000"/>
          </a:xfrm>
        </p:spPr>
        <p:txBody>
          <a:bodyPr/>
          <a:lstStyle/>
          <a:p>
            <a:r>
              <a:rPr lang="en-US" dirty="0" smtClean="0"/>
              <a:t>Tennessee	Texas		Utah</a:t>
            </a:r>
            <a:endParaRPr lang="en-US" dirty="0"/>
          </a:p>
        </p:txBody>
      </p:sp>
      <p:sp>
        <p:nvSpPr>
          <p:cNvPr id="3" name="Content Placeholder 2"/>
          <p:cNvSpPr>
            <a:spLocks noGrp="1"/>
          </p:cNvSpPr>
          <p:nvPr>
            <p:ph idx="1"/>
          </p:nvPr>
        </p:nvSpPr>
        <p:spPr>
          <a:xfrm>
            <a:off x="452063" y="1600200"/>
            <a:ext cx="8579225" cy="4525963"/>
          </a:xfrm>
        </p:spPr>
        <p:txBody>
          <a:bodyPr/>
          <a:lstStyle/>
          <a:p>
            <a:r>
              <a:rPr lang="en-US" dirty="0" smtClean="0"/>
              <a:t>17.1%			18.3%		15.5%</a:t>
            </a:r>
            <a:endParaRPr lang="en-US" dirty="0"/>
          </a:p>
        </p:txBody>
      </p:sp>
      <p:pic>
        <p:nvPicPr>
          <p:cNvPr id="1638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85" b="89824" l="4985" r="98143">
                        <a14:foregroundMark x1="50342" y1="36986" x2="50342" y2="36986"/>
                        <a14:foregroundMark x1="59531" y1="45793" x2="59531" y2="45793"/>
                        <a14:foregroundMark x1="52884" y1="61644" x2="52884" y2="61644"/>
                      </a14:backgroundRemoval>
                    </a14:imgEffect>
                  </a14:imgLayer>
                </a14:imgProps>
              </a:ext>
              <a:ext uri="{28A0092B-C50C-407E-A947-70E740481C1C}">
                <a14:useLocalDpi xmlns:a14="http://schemas.microsoft.com/office/drawing/2010/main" val="0"/>
              </a:ext>
            </a:extLst>
          </a:blip>
          <a:srcRect/>
          <a:stretch>
            <a:fillRect/>
          </a:stretch>
        </p:blipFill>
        <p:spPr bwMode="auto">
          <a:xfrm>
            <a:off x="-73310" y="5051424"/>
            <a:ext cx="3248025" cy="162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5625" r="95000"/>
                    </a14:imgEffect>
                  </a14:imgLayer>
                </a14:imgProps>
              </a:ext>
              <a:ext uri="{28A0092B-C50C-407E-A947-70E740481C1C}">
                <a14:useLocalDpi xmlns:a14="http://schemas.microsoft.com/office/drawing/2010/main" val="0"/>
              </a:ext>
            </a:extLst>
          </a:blip>
          <a:srcRect/>
          <a:stretch>
            <a:fillRect/>
          </a:stretch>
        </p:blipFill>
        <p:spPr bwMode="auto">
          <a:xfrm>
            <a:off x="2839093" y="4056506"/>
            <a:ext cx="3489789" cy="2617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611" b="100000" l="10000" r="90000"/>
                    </a14:imgEffect>
                  </a14:imgLayer>
                </a14:imgProps>
              </a:ext>
              <a:ext uri="{28A0092B-C50C-407E-A947-70E740481C1C}">
                <a14:useLocalDpi xmlns:a14="http://schemas.microsoft.com/office/drawing/2010/main" val="0"/>
              </a:ext>
            </a:extLst>
          </a:blip>
          <a:srcRect/>
          <a:stretch>
            <a:fillRect/>
          </a:stretch>
        </p:blipFill>
        <p:spPr bwMode="auto">
          <a:xfrm>
            <a:off x="6051479" y="4267769"/>
            <a:ext cx="2743521" cy="219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107716"/>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43838" y="256854"/>
            <a:ext cx="8897420" cy="6493266"/>
          </a:xfrm>
        </p:spPr>
        <p:txBody>
          <a:bodyPr/>
          <a:lstStyle/>
          <a:p>
            <a:r>
              <a:rPr lang="en-US" sz="2800" dirty="0"/>
              <a:t>Poverty, which contributes to hunger, has remained stubbornly high, he says. The poverty rate — defined by the federal government as annual income of $23,550 for a family of four — is 15</a:t>
            </a:r>
            <a:r>
              <a:rPr lang="en-US" sz="2800" dirty="0" smtClean="0"/>
              <a:t>%. "</a:t>
            </a:r>
            <a:r>
              <a:rPr lang="en-US" sz="2800" dirty="0"/>
              <a:t>This shows tens of millions of Americans are still struggling," he says. She says reductions in government programs such as food stamps coupled with rising costs of food, housing and utilities force poor families to choose between buying food and paying bills</a:t>
            </a:r>
            <a:r>
              <a:rPr lang="en-US" sz="2800" dirty="0" smtClean="0"/>
              <a:t>. "</a:t>
            </a:r>
            <a:r>
              <a:rPr lang="en-US" sz="2800" dirty="0"/>
              <a:t>This is a massive public health crisis, and it is a silent crisis," she says</a:t>
            </a:r>
            <a:r>
              <a:rPr lang="en-US" sz="2800" dirty="0" smtClean="0"/>
              <a:t>. In </a:t>
            </a:r>
            <a:r>
              <a:rPr lang="en-US" sz="2800" dirty="0"/>
              <a:t>November, Congress reduced food stamp benefits to 47 million people. On average, a family of four receiving $668 a month saw that allotment drop by $36.</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5000">
        <p:sndAc>
          <p:stSnd loop="1">
            <p:snd r:embed="rId2" name="AMAZINg instrumental intro.WAV"/>
          </p:stSnd>
        </p:sndAc>
      </p:transition>
    </mc:Choice>
    <mc:Fallback xmlns="">
      <p:transition spd="slow" advTm="25000">
        <p:sndAc>
          <p:stSnd loop="1">
            <p:snd r:embed="rId3" name="AMAZINg instrumental intro.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1288" cy="1143000"/>
          </a:xfrm>
        </p:spPr>
        <p:txBody>
          <a:bodyPr/>
          <a:lstStyle/>
          <a:p>
            <a:r>
              <a:rPr lang="en-US" dirty="0" smtClean="0"/>
              <a:t>Vermont	Virginia	Washington</a:t>
            </a:r>
            <a:endParaRPr lang="en-US" dirty="0"/>
          </a:p>
        </p:txBody>
      </p:sp>
      <p:sp>
        <p:nvSpPr>
          <p:cNvPr id="3" name="Content Placeholder 2"/>
          <p:cNvSpPr>
            <a:spLocks noGrp="1"/>
          </p:cNvSpPr>
          <p:nvPr>
            <p:ph idx="1"/>
          </p:nvPr>
        </p:nvSpPr>
        <p:spPr>
          <a:xfrm>
            <a:off x="256854" y="1600200"/>
            <a:ext cx="8774434" cy="4525963"/>
          </a:xfrm>
        </p:spPr>
        <p:txBody>
          <a:bodyPr/>
          <a:lstStyle/>
          <a:p>
            <a:r>
              <a:rPr lang="en-US" dirty="0" smtClean="0"/>
              <a:t>13.4%		12.1%		15%</a:t>
            </a:r>
            <a:endParaRPr lang="en-US" dirty="0"/>
          </a:p>
        </p:txBody>
      </p:sp>
      <p:pic>
        <p:nvPicPr>
          <p:cNvPr id="1741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00" b="94222" l="9615" r="89560"/>
                    </a14:imgEffect>
                  </a14:imgLayer>
                </a14:imgProps>
              </a:ext>
              <a:ext uri="{28A0092B-C50C-407E-A947-70E740481C1C}">
                <a14:useLocalDpi xmlns:a14="http://schemas.microsoft.com/office/drawing/2010/main" val="0"/>
              </a:ext>
            </a:extLst>
          </a:blip>
          <a:srcRect/>
          <a:stretch>
            <a:fillRect/>
          </a:stretch>
        </p:blipFill>
        <p:spPr bwMode="auto">
          <a:xfrm>
            <a:off x="0" y="4089114"/>
            <a:ext cx="2329839" cy="288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98" b="89420" l="1778" r="98667">
                        <a14:foregroundMark x1="90667" y1="49488" x2="90667" y2="49488"/>
                      </a14:backgroundRemoval>
                    </a14:imgEffect>
                  </a14:imgLayer>
                </a14:imgProps>
              </a:ext>
              <a:ext uri="{28A0092B-C50C-407E-A947-70E740481C1C}">
                <a14:useLocalDpi xmlns:a14="http://schemas.microsoft.com/office/drawing/2010/main" val="0"/>
              </a:ext>
            </a:extLst>
          </a:blip>
          <a:srcRect/>
          <a:stretch>
            <a:fillRect/>
          </a:stretch>
        </p:blipFill>
        <p:spPr bwMode="auto">
          <a:xfrm>
            <a:off x="1894619" y="3966933"/>
            <a:ext cx="3920554" cy="255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524" b="89683" l="0" r="94643"/>
                    </a14:imgEffect>
                  </a14:imgLayer>
                </a14:imgProps>
              </a:ext>
              <a:ext uri="{28A0092B-C50C-407E-A947-70E740481C1C}">
                <a14:useLocalDpi xmlns:a14="http://schemas.microsoft.com/office/drawing/2010/main" val="0"/>
              </a:ext>
            </a:extLst>
          </a:blip>
          <a:srcRect/>
          <a:stretch>
            <a:fillRect/>
          </a:stretch>
        </p:blipFill>
        <p:spPr bwMode="auto">
          <a:xfrm>
            <a:off x="6196600" y="4329111"/>
            <a:ext cx="2920717" cy="219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95054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3" y="284912"/>
            <a:ext cx="8804649" cy="1143000"/>
          </a:xfrm>
        </p:spPr>
        <p:txBody>
          <a:bodyPr/>
          <a:lstStyle/>
          <a:p>
            <a:r>
              <a:rPr lang="en-US" sz="4000" dirty="0" smtClean="0"/>
              <a:t>W. Virginia	  Wisconsin	   Wyoming </a:t>
            </a:r>
            <a:endParaRPr lang="en-US" sz="4000" dirty="0"/>
          </a:p>
        </p:txBody>
      </p:sp>
      <p:sp>
        <p:nvSpPr>
          <p:cNvPr id="3" name="Content Placeholder 2"/>
          <p:cNvSpPr>
            <a:spLocks noGrp="1"/>
          </p:cNvSpPr>
          <p:nvPr>
            <p:ph idx="1"/>
          </p:nvPr>
        </p:nvSpPr>
        <p:spPr>
          <a:xfrm>
            <a:off x="380144" y="1600200"/>
            <a:ext cx="8651144" cy="4525963"/>
          </a:xfrm>
        </p:spPr>
        <p:txBody>
          <a:bodyPr/>
          <a:lstStyle/>
          <a:p>
            <a:r>
              <a:rPr lang="en-US" dirty="0" smtClean="0"/>
              <a:t>15%			12.6%		13%</a:t>
            </a:r>
            <a:endParaRPr lang="en-US" dirty="0"/>
          </a:p>
        </p:txBody>
      </p:sp>
      <p:pic>
        <p:nvPicPr>
          <p:cNvPr id="1843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5400" l="2800" r="95600">
                        <a14:foregroundMark x1="43200" y1="42200" x2="43200" y2="42200"/>
                        <a14:foregroundMark x1="52000" y1="45800" x2="52000" y2="45800"/>
                        <a14:foregroundMark x1="62000" y1="48200" x2="62000" y2="48200"/>
                        <a14:foregroundMark x1="70600" y1="45400" x2="70600" y2="45400"/>
                        <a14:foregroundMark x1="74600" y1="41400" x2="74600" y2="41400"/>
                        <a14:foregroundMark x1="83000" y1="36200" x2="83000" y2="36200"/>
                        <a14:foregroundMark x1="87000" y1="38200" x2="87000" y2="38200"/>
                        <a14:foregroundMark x1="42800" y1="29800" x2="42800" y2="29800"/>
                        <a14:foregroundMark x1="48800" y1="36600" x2="48800" y2="36600"/>
                        <a14:foregroundMark x1="54400" y1="34600" x2="54400" y2="34600"/>
                        <a14:foregroundMark x1="51200" y1="50800" x2="51200" y2="50800"/>
                        <a14:foregroundMark x1="37600" y1="41000" x2="37600" y2="41000"/>
                        <a14:foregroundMark x1="31400" y1="47000" x2="31400" y2="47000"/>
                        <a14:foregroundMark x1="29800" y1="46600" x2="29000" y2="47800"/>
                        <a14:foregroundMark x1="22200" y1="56000" x2="22200" y2="56000"/>
                        <a14:foregroundMark x1="21400" y1="59600" x2="21400" y2="59600"/>
                        <a14:foregroundMark x1="21000" y1="62800" x2="22200" y2="65600"/>
                        <a14:foregroundMark x1="24200" y1="71200" x2="26200" y2="72400"/>
                        <a14:foregroundMark x1="29400" y1="72000" x2="30600" y2="72000"/>
                        <a14:foregroundMark x1="33400" y1="75200" x2="34800" y2="74400"/>
                        <a14:foregroundMark x1="38400" y1="72400" x2="39600" y2="72000"/>
                        <a14:foregroundMark x1="42800" y1="66800" x2="42800" y2="66800"/>
                        <a14:foregroundMark x1="41200" y1="59200" x2="41200" y2="59200"/>
                        <a14:foregroundMark x1="40000" y1="58400" x2="38800" y2="58800"/>
                        <a14:foregroundMark x1="35600" y1="58800" x2="35600" y2="58800"/>
                        <a14:foregroundMark x1="34200" y1="59600" x2="36400" y2="59200"/>
                        <a14:foregroundMark x1="38400" y1="54000" x2="38400" y2="54000"/>
                        <a14:foregroundMark x1="36400" y1="54000" x2="36400" y2="54000"/>
                        <a14:foregroundMark x1="33000" y1="52400" x2="33000" y2="52400"/>
                        <a14:foregroundMark x1="31000" y1="52400" x2="37600" y2="50800"/>
                        <a14:foregroundMark x1="50400" y1="45000" x2="51600" y2="45400"/>
                        <a14:foregroundMark x1="51200" y1="46200" x2="50400" y2="50800"/>
                        <a14:foregroundMark x1="50400" y1="53200" x2="50400" y2="54800"/>
                        <a14:foregroundMark x1="50400" y1="56800" x2="50400" y2="58400"/>
                        <a14:foregroundMark x1="50400" y1="58400" x2="50400" y2="61200"/>
                        <a14:foregroundMark x1="40000" y1="78800" x2="40000" y2="78800"/>
                        <a14:foregroundMark x1="46000" y1="75600" x2="47200" y2="74400"/>
                        <a14:foregroundMark x1="50800" y1="70800" x2="50800" y2="70800"/>
                        <a14:foregroundMark x1="54400" y1="66000" x2="54400" y2="66000"/>
                        <a14:foregroundMark x1="57600" y1="60400" x2="57600" y2="60400"/>
                        <a14:foregroundMark x1="63200" y1="59600" x2="63200" y2="59600"/>
                        <a14:foregroundMark x1="66400" y1="51600" x2="66400" y2="51600"/>
                        <a14:foregroundMark x1="64400" y1="50800" x2="64400" y2="50800"/>
                        <a14:foregroundMark x1="56800" y1="50000" x2="56800" y2="50000"/>
                        <a14:foregroundMark x1="56000" y1="49400" x2="56000" y2="49400"/>
                        <a14:foregroundMark x1="46800" y1="46200" x2="44000" y2="46200"/>
                        <a14:foregroundMark x1="38800" y1="44200" x2="38800" y2="44200"/>
                        <a14:foregroundMark x1="39200" y1="46200" x2="40800" y2="48200"/>
                        <a14:foregroundMark x1="42000" y1="49400" x2="42000" y2="49400"/>
                        <a14:foregroundMark x1="43200" y1="49600" x2="43600" y2="51200"/>
                        <a14:foregroundMark x1="50400" y1="41000" x2="50400" y2="41000"/>
                        <a14:foregroundMark x1="50400" y1="40200" x2="48000" y2="37800"/>
                        <a14:foregroundMark x1="45200" y1="33000" x2="45200" y2="33000"/>
                        <a14:foregroundMark x1="69800" y1="41400" x2="69800" y2="41400"/>
                        <a14:foregroundMark x1="69800" y1="41400" x2="69800" y2="41400"/>
                        <a14:foregroundMark x1="69800" y1="41400" x2="69800" y2="41400"/>
                        <a14:foregroundMark x1="28600" y1="76000" x2="28600" y2="76000"/>
                        <a14:foregroundMark x1="29000" y1="76000" x2="29000" y2="76000"/>
                        <a14:foregroundMark x1="29400" y1="75200" x2="29400" y2="75200"/>
                        <a14:foregroundMark x1="28600" y1="72800" x2="28600" y2="72800"/>
                        <a14:foregroundMark x1="28200" y1="72400" x2="21800" y2="71200"/>
                        <a14:foregroundMark x1="18200" y1="69600" x2="18200" y2="69600"/>
                      </a14:backgroundRemoval>
                    </a14:imgEffect>
                  </a14:imgLayer>
                </a14:imgProps>
              </a:ext>
              <a:ext uri="{28A0092B-C50C-407E-A947-70E740481C1C}">
                <a14:useLocalDpi xmlns:a14="http://schemas.microsoft.com/office/drawing/2010/main" val="0"/>
              </a:ext>
            </a:extLst>
          </a:blip>
          <a:srcRect/>
          <a:stretch>
            <a:fillRect/>
          </a:stretch>
        </p:blipFill>
        <p:spPr bwMode="auto">
          <a:xfrm>
            <a:off x="207838" y="4191854"/>
            <a:ext cx="2584165" cy="258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50" b="89703" l="6222" r="90000">
                        <a14:foregroundMark x1="30889" y1="29977" x2="30889" y2="29977"/>
                        <a14:foregroundMark x1="34667" y1="31121" x2="34667" y2="31121"/>
                        <a14:foregroundMark x1="32667" y1="31808" x2="32667" y2="31808"/>
                        <a14:foregroundMark x1="40667" y1="32037" x2="40667" y2="32037"/>
                        <a14:foregroundMark x1="46667" y1="30435" x2="46667" y2="30435"/>
                        <a14:foregroundMark x1="52000" y1="32037" x2="52000" y2="32037"/>
                        <a14:foregroundMark x1="54889" y1="31808" x2="56667" y2="31808"/>
                        <a14:foregroundMark x1="62667" y1="33181" x2="62667" y2="33181"/>
                        <a14:foregroundMark x1="65556" y1="32494" x2="65556" y2="32494"/>
                        <a14:foregroundMark x1="65556" y1="31808" x2="65556" y2="31808"/>
                        <a14:foregroundMark x1="64667" y1="31350" x2="64667" y2="31350"/>
                        <a14:foregroundMark x1="58222" y1="47597" x2="58222" y2="47597"/>
                        <a14:foregroundMark x1="56000" y1="46453" x2="56000" y2="46453"/>
                        <a14:foregroundMark x1="48222" y1="38902" x2="48222" y2="38902"/>
                        <a14:foregroundMark x1="45556" y1="38902" x2="45556" y2="38902"/>
                        <a14:foregroundMark x1="50667" y1="40961" x2="50667" y2="40961"/>
                        <a14:foregroundMark x1="38000" y1="53318" x2="38000" y2="53318"/>
                        <a14:foregroundMark x1="38000" y1="54691" x2="38000" y2="54691"/>
                        <a14:foregroundMark x1="38889" y1="59725" x2="38889" y2="59725"/>
                        <a14:foregroundMark x1="48222" y1="69565" x2="48222" y2="69565"/>
                        <a14:foregroundMark x1="39333" y1="69336" x2="39333" y2="69336"/>
                        <a14:foregroundMark x1="41333" y1="70252" x2="42667" y2="69336"/>
                        <a14:foregroundMark x1="55556" y1="70938" x2="55556" y2="70938"/>
                        <a14:foregroundMark x1="38000" y1="57208" x2="38000" y2="57208"/>
                      </a14:backgroundRemoval>
                    </a14:imgEffect>
                  </a14:imgLayer>
                </a14:imgProps>
              </a:ext>
              <a:ext uri="{28A0092B-C50C-407E-A947-70E740481C1C}">
                <a14:useLocalDpi xmlns:a14="http://schemas.microsoft.com/office/drawing/2010/main" val="0"/>
              </a:ext>
            </a:extLst>
          </a:blip>
          <a:srcRect/>
          <a:stretch>
            <a:fillRect/>
          </a:stretch>
        </p:blipFill>
        <p:spPr bwMode="auto">
          <a:xfrm>
            <a:off x="2428875" y="3868849"/>
            <a:ext cx="3078073" cy="298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9143" l="0" r="100000"/>
                    </a14:imgEffect>
                  </a14:imgLayer>
                </a14:imgProps>
              </a:ext>
              <a:ext uri="{28A0092B-C50C-407E-A947-70E740481C1C}">
                <a14:useLocalDpi xmlns:a14="http://schemas.microsoft.com/office/drawing/2010/main" val="0"/>
              </a:ext>
            </a:extLst>
          </a:blip>
          <a:srcRect/>
          <a:stretch>
            <a:fillRect/>
          </a:stretch>
        </p:blipFill>
        <p:spPr bwMode="auto">
          <a:xfrm>
            <a:off x="5741648" y="4068565"/>
            <a:ext cx="3071921"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07188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Where Risk of Hunger is Greatest</a:t>
            </a:r>
            <a:endParaRPr lang="en-US" dirty="0"/>
          </a:p>
        </p:txBody>
      </p:sp>
      <p:sp>
        <p:nvSpPr>
          <p:cNvPr id="3" name="Content Placeholder 2"/>
          <p:cNvSpPr>
            <a:spLocks noGrp="1"/>
          </p:cNvSpPr>
          <p:nvPr>
            <p:ph idx="1"/>
          </p:nvPr>
        </p:nvSpPr>
        <p:spPr>
          <a:xfrm>
            <a:off x="400692" y="1222625"/>
            <a:ext cx="8630596" cy="3441842"/>
          </a:xfrm>
        </p:spPr>
        <p:txBody>
          <a:bodyPr/>
          <a:lstStyle/>
          <a:p>
            <a:r>
              <a:rPr lang="en-US" dirty="0" smtClean="0"/>
              <a:t>States in the South have the nation’s highest raters of what the government calls “food insecurity” – meaning that at some point in the year, a household eats less, does not eat nutritious meals, or goes hungry because there is not enough money for food.</a:t>
            </a:r>
            <a:endParaRPr lang="en-US" dirty="0"/>
          </a:p>
        </p:txBody>
      </p:sp>
      <p:sp>
        <p:nvSpPr>
          <p:cNvPr id="4" name="Rounded Rectangle 3"/>
          <p:cNvSpPr/>
          <p:nvPr/>
        </p:nvSpPr>
        <p:spPr>
          <a:xfrm>
            <a:off x="1315092" y="5948737"/>
            <a:ext cx="1376737" cy="770562"/>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793460"/>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Alaska     Arizona</a:t>
            </a:r>
            <a:endParaRPr lang="en-US" dirty="0"/>
          </a:p>
        </p:txBody>
      </p:sp>
      <p:sp>
        <p:nvSpPr>
          <p:cNvPr id="3" name="Content Placeholder 2"/>
          <p:cNvSpPr>
            <a:spLocks noGrp="1"/>
          </p:cNvSpPr>
          <p:nvPr>
            <p:ph idx="1"/>
          </p:nvPr>
        </p:nvSpPr>
        <p:spPr/>
        <p:txBody>
          <a:bodyPr/>
          <a:lstStyle/>
          <a:p>
            <a:r>
              <a:rPr lang="en-US" dirty="0" smtClean="0"/>
              <a:t>18.6%			14%			17.8%</a:t>
            </a: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778" r="99556">
                        <a14:foregroundMark x1="42667" y1="34222" x2="42667" y2="34222"/>
                        <a14:foregroundMark x1="51556" y1="53778" x2="51556" y2="53778"/>
                        <a14:foregroundMark x1="34222" y1="64444" x2="34222" y2="64444"/>
                        <a14:foregroundMark x1="60889" y1="15111" x2="60889" y2="15111"/>
                        <a14:foregroundMark x1="41333" y1="16444" x2="41333" y2="16444"/>
                        <a14:foregroundMark x1="66222" y1="56889" x2="66222" y2="56889"/>
                        <a14:foregroundMark x1="51556" y1="68889" x2="51556" y2="68889"/>
                        <a14:foregroundMark x1="24444" y1="79556" x2="24444" y2="79556"/>
                        <a14:foregroundMark x1="32000" y1="86222" x2="32000" y2="86222"/>
                        <a14:foregroundMark x1="38222" y1="88444" x2="38222" y2="88444"/>
                        <a14:foregroundMark x1="43111" y1="80000" x2="43111" y2="80000"/>
                        <a14:foregroundMark x1="54222" y1="80000" x2="54222" y2="80000"/>
                        <a14:foregroundMark x1="78667" y1="80000" x2="78667" y2="80000"/>
                        <a14:foregroundMark x1="67556" y1="80000" x2="67556" y2="80000"/>
                        <a14:foregroundMark x1="60889" y1="68889" x2="60889" y2="68889"/>
                        <a14:foregroundMark x1="79556" y1="63556" x2="79556" y2="63556"/>
                        <a14:foregroundMark x1="79111" y1="52889" x2="79111" y2="52889"/>
                        <a14:foregroundMark x1="76444" y1="38222" x2="76444" y2="38222"/>
                        <a14:foregroundMark x1="72444" y1="21333" x2="72444" y2="21333"/>
                        <a14:foregroundMark x1="69778" y1="6667" x2="69778" y2="6667"/>
                        <a14:foregroundMark x1="56889" y1="4889" x2="56889" y2="4889"/>
                        <a14:foregroundMark x1="24444" y1="4444" x2="24444" y2="4444"/>
                        <a14:foregroundMark x1="23556" y1="20000" x2="23556" y2="20000"/>
                        <a14:foregroundMark x1="20000" y1="43556" x2="20000" y2="43556"/>
                        <a14:foregroundMark x1="17333" y1="67111" x2="17333" y2="67111"/>
                        <a14:foregroundMark x1="17333" y1="87556" x2="17333" y2="87556"/>
                        <a14:foregroundMark x1="18222" y1="94667" x2="18222" y2="94667"/>
                        <a14:foregroundMark x1="26222" y1="91556" x2="26222" y2="91556"/>
                        <a14:foregroundMark x1="30222" y1="73778" x2="30222" y2="73778"/>
                        <a14:foregroundMark x1="29778" y1="65778" x2="29778" y2="65778"/>
                        <a14:foregroundMark x1="29778" y1="53333" x2="29778" y2="53333"/>
                        <a14:foregroundMark x1="34222" y1="42667" x2="34222" y2="42667"/>
                        <a14:foregroundMark x1="32889" y1="30667" x2="32889" y2="30667"/>
                        <a14:foregroundMark x1="37333" y1="31556" x2="37333" y2="31556"/>
                        <a14:foregroundMark x1="34222" y1="20889" x2="34222" y2="20889"/>
                        <a14:foregroundMark x1="32444" y1="17778" x2="32444" y2="17778"/>
                        <a14:foregroundMark x1="30222" y1="14222" x2="30222" y2="14222"/>
                        <a14:foregroundMark x1="36000" y1="13333" x2="36000" y2="13333"/>
                        <a14:foregroundMark x1="41333" y1="11556" x2="49333" y2="14667"/>
                        <a14:foregroundMark x1="54222" y1="15111" x2="54667" y2="17778"/>
                        <a14:foregroundMark x1="57778" y1="25333" x2="60889" y2="36000"/>
                        <a14:foregroundMark x1="65333" y1="42667" x2="65778" y2="44889"/>
                        <a14:foregroundMark x1="65778" y1="48000" x2="63111" y2="50222"/>
                        <a14:foregroundMark x1="52000" y1="33778" x2="52000" y2="33778"/>
                        <a14:foregroundMark x1="45778" y1="26222" x2="45778" y2="27556"/>
                        <a14:foregroundMark x1="47111" y1="39111" x2="54667" y2="56444"/>
                        <a14:foregroundMark x1="59111" y1="61333" x2="59111" y2="61333"/>
                        <a14:foregroundMark x1="49778" y1="56444" x2="49778" y2="56444"/>
                        <a14:foregroundMark x1="40444" y1="71111" x2="40444" y2="71111"/>
                        <a14:foregroundMark x1="29333" y1="65778" x2="29333" y2="65778"/>
                        <a14:foregroundMark x1="25333" y1="53333" x2="25333" y2="53333"/>
                        <a14:foregroundMark x1="37333" y1="45333" x2="41333" y2="53778"/>
                        <a14:foregroundMark x1="45333" y1="66222" x2="45333" y2="66222"/>
                      </a14:backgroundRemoval>
                    </a14:imgEffect>
                  </a14:imgLayer>
                </a14:imgProps>
              </a:ext>
              <a:ext uri="{28A0092B-C50C-407E-A947-70E740481C1C}">
                <a14:useLocalDpi xmlns:a14="http://schemas.microsoft.com/office/drawing/2010/main" val="0"/>
              </a:ext>
            </a:extLst>
          </a:blip>
          <a:srcRect/>
          <a:stretch>
            <a:fillRect/>
          </a:stretch>
        </p:blipFill>
        <p:spPr bwMode="auto">
          <a:xfrm>
            <a:off x="274352" y="437117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6818992" y="435833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4463" b="100000" l="0" r="100000"/>
                    </a14:imgEffect>
                  </a14:imgLayer>
                </a14:imgProps>
              </a:ext>
              <a:ext uri="{28A0092B-C50C-407E-A947-70E740481C1C}">
                <a14:useLocalDpi xmlns:a14="http://schemas.microsoft.com/office/drawing/2010/main" val="0"/>
              </a:ext>
            </a:extLst>
          </a:blip>
          <a:srcRect/>
          <a:stretch>
            <a:fillRect/>
          </a:stretch>
        </p:blipFill>
        <p:spPr bwMode="auto">
          <a:xfrm>
            <a:off x="3342526" y="2701702"/>
            <a:ext cx="2688404" cy="371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15272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35" y="274638"/>
            <a:ext cx="8846353" cy="1143000"/>
          </a:xfrm>
        </p:spPr>
        <p:txBody>
          <a:bodyPr/>
          <a:lstStyle/>
          <a:p>
            <a:r>
              <a:rPr lang="en-US" dirty="0" smtClean="0"/>
              <a:t>Arkansas   California   Colorado</a:t>
            </a:r>
            <a:endParaRPr lang="en-US" dirty="0"/>
          </a:p>
        </p:txBody>
      </p:sp>
      <p:sp>
        <p:nvSpPr>
          <p:cNvPr id="3" name="Content Placeholder 2"/>
          <p:cNvSpPr>
            <a:spLocks noGrp="1"/>
          </p:cNvSpPr>
          <p:nvPr>
            <p:ph idx="1"/>
          </p:nvPr>
        </p:nvSpPr>
        <p:spPr/>
        <p:txBody>
          <a:bodyPr/>
          <a:lstStyle/>
          <a:p>
            <a:r>
              <a:rPr lang="en-US" dirty="0" smtClean="0"/>
              <a:t>19.4%         16.2%		14.6%</a:t>
            </a: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08" b="92383" l="3711" r="96094">
                        <a14:backgroundMark x1="90625" y1="65625" x2="90625" y2="65625"/>
                      </a14:backgroundRemoval>
                    </a14:imgEffect>
                  </a14:imgLayer>
                </a14:imgProps>
              </a:ext>
              <a:ext uri="{28A0092B-C50C-407E-A947-70E740481C1C}">
                <a14:useLocalDpi xmlns:a14="http://schemas.microsoft.com/office/drawing/2010/main" val="0"/>
              </a:ext>
            </a:extLst>
          </a:blip>
          <a:srcRect/>
          <a:stretch>
            <a:fillRect/>
          </a:stretch>
        </p:blipFill>
        <p:spPr bwMode="auto">
          <a:xfrm>
            <a:off x="150688" y="3914453"/>
            <a:ext cx="2815975" cy="281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5000" r="94250">
                        <a14:backgroundMark x1="61000" y1="47194" x2="61000" y2="47194"/>
                      </a14:backgroundRemoval>
                    </a14:imgEffect>
                  </a14:imgLayer>
                </a14:imgProps>
              </a:ext>
              <a:ext uri="{28A0092B-C50C-407E-A947-70E740481C1C}">
                <a14:useLocalDpi xmlns:a14="http://schemas.microsoft.com/office/drawing/2010/main" val="0"/>
              </a:ext>
            </a:extLst>
          </a:blip>
          <a:srcRect/>
          <a:stretch>
            <a:fillRect/>
          </a:stretch>
        </p:blipFill>
        <p:spPr bwMode="auto">
          <a:xfrm>
            <a:off x="3092522" y="3996312"/>
            <a:ext cx="2706384" cy="265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9405" l="4667" r="92000"/>
                    </a14:imgEffect>
                  </a14:imgLayer>
                </a14:imgProps>
              </a:ext>
              <a:ext uri="{28A0092B-C50C-407E-A947-70E740481C1C}">
                <a14:useLocalDpi xmlns:a14="http://schemas.microsoft.com/office/drawing/2010/main" val="0"/>
              </a:ext>
            </a:extLst>
          </a:blip>
          <a:srcRect/>
          <a:stretch>
            <a:fillRect/>
          </a:stretch>
        </p:blipFill>
        <p:spPr bwMode="auto">
          <a:xfrm>
            <a:off x="5876176" y="386051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339834"/>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63" y="274638"/>
            <a:ext cx="8579225" cy="1143000"/>
          </a:xfrm>
        </p:spPr>
        <p:txBody>
          <a:bodyPr/>
          <a:lstStyle/>
          <a:p>
            <a:r>
              <a:rPr lang="en-US" dirty="0" smtClean="0"/>
              <a:t>Connecticut   Delaware    D.C.</a:t>
            </a:r>
            <a:endParaRPr lang="en-US" dirty="0"/>
          </a:p>
        </p:txBody>
      </p:sp>
      <p:sp>
        <p:nvSpPr>
          <p:cNvPr id="3" name="Content Placeholder 2"/>
          <p:cNvSpPr>
            <a:spLocks noGrp="1"/>
          </p:cNvSpPr>
          <p:nvPr>
            <p:ph idx="1"/>
          </p:nvPr>
        </p:nvSpPr>
        <p:spPr/>
        <p:txBody>
          <a:bodyPr/>
          <a:lstStyle/>
          <a:p>
            <a:r>
              <a:rPr lang="en-US" dirty="0" smtClean="0"/>
              <a:t>13.9%			13%			14.5%</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701"/>
            <a:ext cx="3349375" cy="230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3261" r="99275"/>
                    </a14:imgEffect>
                  </a14:imgLayer>
                </a14:imgProps>
              </a:ext>
              <a:ext uri="{28A0092B-C50C-407E-A947-70E740481C1C}">
                <a14:useLocalDpi xmlns:a14="http://schemas.microsoft.com/office/drawing/2010/main" val="0"/>
              </a:ext>
            </a:extLst>
          </a:blip>
          <a:srcRect/>
          <a:stretch>
            <a:fillRect/>
          </a:stretch>
        </p:blipFill>
        <p:spPr bwMode="auto">
          <a:xfrm>
            <a:off x="3945919" y="3256908"/>
            <a:ext cx="1575839" cy="342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294" y="4302701"/>
            <a:ext cx="24955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79302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Georgia     Hawaii</a:t>
            </a:r>
            <a:endParaRPr lang="en-US" dirty="0"/>
          </a:p>
        </p:txBody>
      </p:sp>
      <p:sp>
        <p:nvSpPr>
          <p:cNvPr id="3" name="Content Placeholder 2"/>
          <p:cNvSpPr>
            <a:spLocks noGrp="1"/>
          </p:cNvSpPr>
          <p:nvPr>
            <p:ph idx="1"/>
          </p:nvPr>
        </p:nvSpPr>
        <p:spPr/>
        <p:txBody>
          <a:bodyPr/>
          <a:lstStyle/>
          <a:p>
            <a:r>
              <a:rPr lang="en-US" dirty="0" smtClean="0"/>
              <a:t>17.9%		18.9%		14.2%</a:t>
            </a:r>
            <a:endParaRPr lang="en-US"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868" l="0" r="89640"/>
                    </a14:imgEffect>
                  </a14:imgLayer>
                </a14:imgProps>
              </a:ext>
              <a:ext uri="{28A0092B-C50C-407E-A947-70E740481C1C}">
                <a14:useLocalDpi xmlns:a14="http://schemas.microsoft.com/office/drawing/2010/main" val="0"/>
              </a:ext>
            </a:extLst>
          </a:blip>
          <a:srcRect/>
          <a:stretch>
            <a:fillRect/>
          </a:stretch>
        </p:blipFill>
        <p:spPr bwMode="auto">
          <a:xfrm>
            <a:off x="360559" y="4695825"/>
            <a:ext cx="2114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128" b="100000" l="2804" r="100000">
                        <a14:foregroundMark x1="7009" y1="8936" x2="7009" y2="8936"/>
                        <a14:foregroundMark x1="17290" y1="11489" x2="17290" y2="11489"/>
                        <a14:foregroundMark x1="21495" y1="11489" x2="21495" y2="11489"/>
                        <a14:foregroundMark x1="35514" y1="8511" x2="35514" y2="8511"/>
                        <a14:foregroundMark x1="50935" y1="26809" x2="50935" y2="26809"/>
                        <a14:foregroundMark x1="43458" y1="14468" x2="43458" y2="14468"/>
                        <a14:foregroundMark x1="30841" y1="23830" x2="30841" y2="23830"/>
                        <a14:foregroundMark x1="17290" y1="23404" x2="17290" y2="25957"/>
                        <a14:foregroundMark x1="18224" y1="35319" x2="24299" y2="37447"/>
                        <a14:foregroundMark x1="38785" y1="45957" x2="38785" y2="45957"/>
                        <a14:foregroundMark x1="47664" y1="49362" x2="47664" y2="49362"/>
                        <a14:foregroundMark x1="42056" y1="45532" x2="42056" y2="45532"/>
                        <a14:foregroundMark x1="44393" y1="45532" x2="44393" y2="45532"/>
                        <a14:foregroundMark x1="45327" y1="45532" x2="51402" y2="45106"/>
                        <a14:foregroundMark x1="56542" y1="44681" x2="56542" y2="44681"/>
                        <a14:foregroundMark x1="55607" y1="44681" x2="55607" y2="44681"/>
                        <a14:foregroundMark x1="55607" y1="44681" x2="55607" y2="44681"/>
                        <a14:foregroundMark x1="52804" y1="44681" x2="51402" y2="46809"/>
                        <a14:foregroundMark x1="51402" y1="47660" x2="51402" y2="47660"/>
                        <a14:foregroundMark x1="53738" y1="47660" x2="56542" y2="47660"/>
                        <a14:foregroundMark x1="57477" y1="47660" x2="57477" y2="47660"/>
                        <a14:foregroundMark x1="64486" y1="48085" x2="64486" y2="48085"/>
                        <a14:foregroundMark x1="33645" y1="48936" x2="33645" y2="48936"/>
                        <a14:foregroundMark x1="35981" y1="48085" x2="35981" y2="48085"/>
                        <a14:foregroundMark x1="36916" y1="48085" x2="36916" y2="48085"/>
                        <a14:foregroundMark x1="37850" y1="47234" x2="37850" y2="47234"/>
                        <a14:foregroundMark x1="37850" y1="47234" x2="37850" y2="47234"/>
                        <a14:foregroundMark x1="39720" y1="47234" x2="39720" y2="47234"/>
                        <a14:foregroundMark x1="62150" y1="51064" x2="62150" y2="51064"/>
                        <a14:foregroundMark x1="62150" y1="50638" x2="62150" y2="50638"/>
                        <a14:foregroundMark x1="61682" y1="40000" x2="61682" y2="40000"/>
                        <a14:foregroundMark x1="61682" y1="40426" x2="61682" y2="40426"/>
                        <a14:foregroundMark x1="60748" y1="41277" x2="63084" y2="43404"/>
                        <a14:foregroundMark x1="67290" y1="44681" x2="67290" y2="44681"/>
                        <a14:foregroundMark x1="64953" y1="44681" x2="64953" y2="44681"/>
                        <a14:foregroundMark x1="63551" y1="46383" x2="63551" y2="46383"/>
                        <a14:foregroundMark x1="61215" y1="44255" x2="59346" y2="44681"/>
                        <a14:foregroundMark x1="61682" y1="44255" x2="61682" y2="44255"/>
                        <a14:foregroundMark x1="38785" y1="48936" x2="38785" y2="48936"/>
                        <a14:foregroundMark x1="36916" y1="45106" x2="36916" y2="45106"/>
                        <a14:foregroundMark x1="36916" y1="45106" x2="36916" y2="45106"/>
                        <a14:foregroundMark x1="36916" y1="44681" x2="36916" y2="44681"/>
                        <a14:foregroundMark x1="36916" y1="44681" x2="36916" y2="44681"/>
                        <a14:foregroundMark x1="35514" y1="43830" x2="35514" y2="43830"/>
                        <a14:foregroundMark x1="35514" y1="43830" x2="35514" y2="43830"/>
                        <a14:foregroundMark x1="35047" y1="43830" x2="35047" y2="43830"/>
                      </a14:backgroundRemoval>
                    </a14:imgEffect>
                  </a14:imgLayer>
                </a14:imgProps>
              </a:ext>
              <a:ext uri="{28A0092B-C50C-407E-A947-70E740481C1C}">
                <a14:useLocalDpi xmlns:a14="http://schemas.microsoft.com/office/drawing/2010/main" val="0"/>
              </a:ext>
            </a:extLst>
          </a:blip>
          <a:srcRect/>
          <a:stretch>
            <a:fillRect/>
          </a:stretch>
        </p:blipFill>
        <p:spPr bwMode="auto">
          <a:xfrm>
            <a:off x="3295971" y="4313273"/>
            <a:ext cx="20383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348" b="91848" l="0" r="99273">
                        <a14:foregroundMark x1="14545" y1="23913" x2="14545" y2="23913"/>
                        <a14:foregroundMark x1="26909" y1="19022" x2="26909" y2="19022"/>
                        <a14:foregroundMark x1="61818" y1="29891" x2="61818" y2="29891"/>
                        <a14:foregroundMark x1="48727" y1="30978" x2="48727" y2="30978"/>
                        <a14:foregroundMark x1="48364" y1="24457" x2="48364" y2="24457"/>
                        <a14:foregroundMark x1="4727" y1="38043" x2="4727" y2="38043"/>
                      </a14:backgroundRemoval>
                    </a14:imgEffect>
                  </a14:imgLayer>
                </a14:imgProps>
              </a:ext>
              <a:ext uri="{28A0092B-C50C-407E-A947-70E740481C1C}">
                <a14:useLocalDpi xmlns:a14="http://schemas.microsoft.com/office/drawing/2010/main" val="0"/>
              </a:ext>
            </a:extLst>
          </a:blip>
          <a:srcRect/>
          <a:stretch>
            <a:fillRect/>
          </a:stretch>
        </p:blipFill>
        <p:spPr bwMode="auto">
          <a:xfrm>
            <a:off x="6046609" y="4556161"/>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65238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Idaho		Illinois		Indiana</a:t>
            </a:r>
            <a:endParaRPr lang="en-US" dirty="0"/>
          </a:p>
        </p:txBody>
      </p:sp>
      <p:sp>
        <p:nvSpPr>
          <p:cNvPr id="3" name="Content Placeholder 2"/>
          <p:cNvSpPr>
            <a:spLocks noGrp="1"/>
          </p:cNvSpPr>
          <p:nvPr>
            <p:ph idx="1"/>
          </p:nvPr>
        </p:nvSpPr>
        <p:spPr>
          <a:xfrm>
            <a:off x="801688" y="1600200"/>
            <a:ext cx="8229600" cy="4525963"/>
          </a:xfrm>
        </p:spPr>
        <p:txBody>
          <a:bodyPr/>
          <a:lstStyle/>
          <a:p>
            <a:r>
              <a:rPr lang="en-US" dirty="0" smtClean="0"/>
              <a:t>15.8%		14.2%		15.7%</a:t>
            </a:r>
            <a:endParaRPr lang="en-US"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78" b="94444" l="9647" r="92471"/>
                    </a14:imgEffect>
                  </a14:imgLayer>
                </a14:imgProps>
              </a:ext>
              <a:ext uri="{28A0092B-C50C-407E-A947-70E740481C1C}">
                <a14:useLocalDpi xmlns:a14="http://schemas.microsoft.com/office/drawing/2010/main" val="0"/>
              </a:ext>
            </a:extLst>
          </a:blip>
          <a:srcRect/>
          <a:stretch>
            <a:fillRect/>
          </a:stretch>
        </p:blipFill>
        <p:spPr bwMode="auto">
          <a:xfrm>
            <a:off x="1" y="3729519"/>
            <a:ext cx="2865830" cy="303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40" b="90000" l="9602" r="89930"/>
                    </a14:imgEffect>
                  </a14:imgLayer>
                </a14:imgProps>
              </a:ext>
              <a:ext uri="{28A0092B-C50C-407E-A947-70E740481C1C}">
                <a14:useLocalDpi xmlns:a14="http://schemas.microsoft.com/office/drawing/2010/main" val="0"/>
              </a:ext>
            </a:extLst>
          </a:blip>
          <a:srcRect/>
          <a:stretch>
            <a:fillRect/>
          </a:stretch>
        </p:blipFill>
        <p:spPr bwMode="auto">
          <a:xfrm>
            <a:off x="2865831" y="3387254"/>
            <a:ext cx="2958261" cy="325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150" b="98712" l="9259" r="89815"/>
                    </a14:imgEffect>
                  </a14:imgLayer>
                </a14:imgProps>
              </a:ext>
              <a:ext uri="{28A0092B-C50C-407E-A947-70E740481C1C}">
                <a14:useLocalDpi xmlns:a14="http://schemas.microsoft.com/office/drawing/2010/main" val="0"/>
              </a:ext>
            </a:extLst>
          </a:blip>
          <a:srcRect/>
          <a:stretch>
            <a:fillRect/>
          </a:stretch>
        </p:blipFill>
        <p:spPr bwMode="auto">
          <a:xfrm>
            <a:off x="6019372" y="3387254"/>
            <a:ext cx="2869870" cy="309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79928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643" y="274638"/>
            <a:ext cx="8332645" cy="1143000"/>
          </a:xfrm>
        </p:spPr>
        <p:txBody>
          <a:bodyPr/>
          <a:lstStyle/>
          <a:p>
            <a:r>
              <a:rPr lang="en-US" dirty="0" smtClean="0"/>
              <a:t>Iowa		Kansas	Kentucky</a:t>
            </a:r>
            <a:endParaRPr lang="en-US" dirty="0"/>
          </a:p>
        </p:txBody>
      </p:sp>
      <p:sp>
        <p:nvSpPr>
          <p:cNvPr id="3" name="Content Placeholder 2"/>
          <p:cNvSpPr>
            <a:spLocks noGrp="1"/>
          </p:cNvSpPr>
          <p:nvPr>
            <p:ph idx="1"/>
          </p:nvPr>
        </p:nvSpPr>
        <p:spPr/>
        <p:txBody>
          <a:bodyPr/>
          <a:lstStyle/>
          <a:p>
            <a:r>
              <a:rPr lang="en-US" dirty="0" smtClean="0"/>
              <a:t>12.7%		14.8%		16.7%</a:t>
            </a:r>
            <a:endParaRPr lang="en-US"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1511" y1="15934" x2="11511" y2="15934"/>
                        <a14:foregroundMark x1="16187" y1="37363" x2="16187" y2="37363"/>
                        <a14:foregroundMark x1="15468" y1="66484" x2="15468" y2="66484"/>
                        <a14:foregroundMark x1="8273" y1="38462" x2="8273" y2="38462"/>
                        <a14:foregroundMark x1="2518" y1="21429" x2="2518" y2="21429"/>
                        <a14:foregroundMark x1="8993" y1="12088" x2="8993" y2="12088"/>
                        <a14:foregroundMark x1="7194" y1="7143" x2="7194" y2="7143"/>
                        <a14:foregroundMark x1="16547" y1="7692" x2="16547" y2="7692"/>
                        <a14:foregroundMark x1="19424" y1="19231" x2="19424" y2="19231"/>
                        <a14:foregroundMark x1="19065" y1="26374" x2="19065" y2="26374"/>
                        <a14:foregroundMark x1="16547" y1="23077" x2="16547" y2="23077"/>
                        <a14:foregroundMark x1="14748" y1="23077" x2="14748" y2="23077"/>
                        <a14:foregroundMark x1="14748" y1="24176" x2="13669" y2="27473"/>
                        <a14:foregroundMark x1="12590" y1="28571" x2="13669" y2="32418"/>
                        <a14:foregroundMark x1="18705" y1="55495" x2="18705" y2="55495"/>
                        <a14:foregroundMark x1="12590" y1="45055" x2="14029" y2="47253"/>
                        <a14:foregroundMark x1="14748" y1="83516" x2="14748" y2="83516"/>
                        <a14:foregroundMark x1="17266" y1="84615" x2="18705" y2="84066"/>
                        <a14:foregroundMark x1="15827" y1="68132" x2="15827" y2="68132"/>
                        <a14:foregroundMark x1="16187" y1="62088" x2="16187" y2="58791"/>
                        <a14:foregroundMark x1="15468" y1="53846" x2="15468" y2="52198"/>
                        <a14:foregroundMark x1="17626" y1="40110" x2="17626" y2="40110"/>
                        <a14:foregroundMark x1="16906" y1="34066" x2="16906" y2="34066"/>
                        <a14:backgroundMark x1="2518" y1="76923" x2="2518" y2="76923"/>
                        <a14:backgroundMark x1="90647" y1="82967" x2="90647" y2="82967"/>
                        <a14:backgroundMark x1="93885" y1="76923" x2="93885" y2="76923"/>
                        <a14:backgroundMark x1="94964" y1="85165" x2="94964" y2="85165"/>
                        <a14:backgroundMark x1="94245" y1="92857" x2="94245" y2="92857"/>
                        <a14:backgroundMark x1="96403" y1="76374" x2="96403" y2="76374"/>
                        <a14:backgroundMark x1="98201" y1="63187" x2="98201" y2="63187"/>
                        <a14:backgroundMark x1="5396" y1="91209" x2="5396" y2="91209"/>
                        <a14:backgroundMark x1="94964" y1="20330" x2="94964" y2="20330"/>
                        <a14:backgroundMark x1="95683" y1="12088" x2="95683" y2="12088"/>
                        <a14:backgroundMark x1="92446" y1="8242" x2="92446" y2="8242"/>
                        <a14:backgroundMark x1="91727" y1="14835" x2="91727" y2="14835"/>
                        <a14:backgroundMark x1="1799" y1="10440" x2="1799" y2="10440"/>
                      </a14:backgroundRemoval>
                    </a14:imgEffect>
                  </a14:imgLayer>
                </a14:imgProps>
              </a:ext>
              <a:ext uri="{28A0092B-C50C-407E-A947-70E740481C1C}">
                <a14:useLocalDpi xmlns:a14="http://schemas.microsoft.com/office/drawing/2010/main" val="0"/>
              </a:ext>
            </a:extLst>
          </a:blip>
          <a:srcRect/>
          <a:stretch>
            <a:fillRect/>
          </a:stretch>
        </p:blipFill>
        <p:spPr bwMode="auto">
          <a:xfrm>
            <a:off x="237696" y="4781443"/>
            <a:ext cx="26479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515" y1="17073" x2="6515" y2="17073"/>
                        <a14:foregroundMark x1="6515" y1="25000" x2="6515" y2="25000"/>
                        <a14:foregroundMark x1="6515" y1="41463" x2="6515" y2="41463"/>
                        <a14:foregroundMark x1="6515" y1="51220" x2="6515" y2="51220"/>
                        <a14:foregroundMark x1="5537" y1="74390" x2="5537" y2="74390"/>
                        <a14:foregroundMark x1="8795" y1="81707" x2="8795" y2="81707"/>
                        <a14:foregroundMark x1="84039" y1="15854" x2="84039" y2="15854"/>
                        <a14:foregroundMark x1="86319" y1="29268" x2="86319" y2="29268"/>
                        <a14:foregroundMark x1="84039" y1="65244" x2="84039" y2="65244"/>
                        <a14:foregroundMark x1="13681" y1="34146" x2="13681" y2="34146"/>
                        <a14:foregroundMark x1="13681" y1="19512" x2="13681" y2="19512"/>
                        <a14:foregroundMark x1="10749" y1="10976" x2="10749" y2="10976"/>
                        <a14:foregroundMark x1="88925" y1="67683" x2="88925" y2="67683"/>
                        <a14:foregroundMark x1="90554" y1="78659" x2="90554" y2="78659"/>
                        <a14:foregroundMark x1="77199" y1="85976" x2="77199" y2="85976"/>
                        <a14:foregroundMark x1="91531" y1="57927" x2="91531" y2="57927"/>
                        <a14:foregroundMark x1="94137" y1="45732" x2="94137" y2="45732"/>
                        <a14:foregroundMark x1="92182" y1="88415" x2="92182" y2="88415"/>
                        <a14:foregroundMark x1="8143" y1="64634" x2="8143" y2="64634"/>
                        <a14:foregroundMark x1="9772" y1="84146" x2="9772" y2="84146"/>
                      </a14:backgroundRemoval>
                    </a14:imgEffect>
                  </a14:imgLayer>
                </a14:imgProps>
              </a:ext>
              <a:ext uri="{28A0092B-C50C-407E-A947-70E740481C1C}">
                <a14:useLocalDpi xmlns:a14="http://schemas.microsoft.com/office/drawing/2010/main" val="0"/>
              </a:ext>
            </a:extLst>
          </a:blip>
          <a:srcRect/>
          <a:stretch>
            <a:fillRect/>
          </a:stretch>
        </p:blipFill>
        <p:spPr bwMode="auto">
          <a:xfrm>
            <a:off x="3113070" y="5163318"/>
            <a:ext cx="2696751" cy="1440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21" b="95982" l="5250" r="90000"/>
                    </a14:imgEffect>
                  </a14:imgLayer>
                </a14:imgProps>
              </a:ext>
              <a:ext uri="{28A0092B-C50C-407E-A947-70E740481C1C}">
                <a14:useLocalDpi xmlns:a14="http://schemas.microsoft.com/office/drawing/2010/main" val="0"/>
              </a:ext>
            </a:extLst>
          </a:blip>
          <a:srcRect/>
          <a:stretch>
            <a:fillRect/>
          </a:stretch>
        </p:blipFill>
        <p:spPr bwMode="auto">
          <a:xfrm>
            <a:off x="5938463" y="4495799"/>
            <a:ext cx="3107076" cy="173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93441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theme/theme1.xml><?xml version="1.0" encoding="utf-8"?>
<a:theme xmlns:a="http://schemas.openxmlformats.org/drawingml/2006/main" name="USA map">
  <a:themeElements>
    <a:clrScheme name="Office Theme 3">
      <a:dk1>
        <a:srgbClr val="000000"/>
      </a:dk1>
      <a:lt1>
        <a:srgbClr val="00BFFF"/>
      </a:lt1>
      <a:dk2>
        <a:srgbClr val="000000"/>
      </a:dk2>
      <a:lt2>
        <a:srgbClr val="BACACA"/>
      </a:lt2>
      <a:accent1>
        <a:srgbClr val="0CC98F"/>
      </a:accent1>
      <a:accent2>
        <a:srgbClr val="F9AC00"/>
      </a:accent2>
      <a:accent3>
        <a:srgbClr val="AADCFF"/>
      </a:accent3>
      <a:accent4>
        <a:srgbClr val="000000"/>
      </a:accent4>
      <a:accent5>
        <a:srgbClr val="AAE1C6"/>
      </a:accent5>
      <a:accent6>
        <a:srgbClr val="E29B00"/>
      </a:accent6>
      <a:hlink>
        <a:srgbClr val="500DEC"/>
      </a:hlink>
      <a:folHlink>
        <a:srgbClr val="F978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00BFFF"/>
        </a:lt1>
        <a:dk2>
          <a:srgbClr val="000000"/>
        </a:dk2>
        <a:lt2>
          <a:srgbClr val="BACACA"/>
        </a:lt2>
        <a:accent1>
          <a:srgbClr val="B5DBE7"/>
        </a:accent1>
        <a:accent2>
          <a:srgbClr val="DBE6F3"/>
        </a:accent2>
        <a:accent3>
          <a:srgbClr val="AADCFF"/>
        </a:accent3>
        <a:accent4>
          <a:srgbClr val="000000"/>
        </a:accent4>
        <a:accent5>
          <a:srgbClr val="D7EAF1"/>
        </a:accent5>
        <a:accent6>
          <a:srgbClr val="C6D0DC"/>
        </a:accent6>
        <a:hlink>
          <a:srgbClr val="500DEC"/>
        </a:hlink>
        <a:folHlink>
          <a:srgbClr val="0A2CB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00BFFF"/>
        </a:lt1>
        <a:dk2>
          <a:srgbClr val="000000"/>
        </a:dk2>
        <a:lt2>
          <a:srgbClr val="BACACA"/>
        </a:lt2>
        <a:accent1>
          <a:srgbClr val="BBE0E3"/>
        </a:accent1>
        <a:accent2>
          <a:srgbClr val="92C90C"/>
        </a:accent2>
        <a:accent3>
          <a:srgbClr val="AADCFF"/>
        </a:accent3>
        <a:accent4>
          <a:srgbClr val="000000"/>
        </a:accent4>
        <a:accent5>
          <a:srgbClr val="DAEDEF"/>
        </a:accent5>
        <a:accent6>
          <a:srgbClr val="84B60A"/>
        </a:accent6>
        <a:hlink>
          <a:srgbClr val="0D3AEC"/>
        </a:hlink>
        <a:folHlink>
          <a:srgbClr val="500DE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00BFFF"/>
        </a:lt1>
        <a:dk2>
          <a:srgbClr val="000000"/>
        </a:dk2>
        <a:lt2>
          <a:srgbClr val="BACACA"/>
        </a:lt2>
        <a:accent1>
          <a:srgbClr val="0CC98F"/>
        </a:accent1>
        <a:accent2>
          <a:srgbClr val="F9AC00"/>
        </a:accent2>
        <a:accent3>
          <a:srgbClr val="AADCFF"/>
        </a:accent3>
        <a:accent4>
          <a:srgbClr val="000000"/>
        </a:accent4>
        <a:accent5>
          <a:srgbClr val="AAE1C6"/>
        </a:accent5>
        <a:accent6>
          <a:srgbClr val="E29B00"/>
        </a:accent6>
        <a:hlink>
          <a:srgbClr val="500DEC"/>
        </a:hlink>
        <a:folHlink>
          <a:srgbClr val="F97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00BFFF"/>
        </a:lt1>
        <a:dk2>
          <a:srgbClr val="000000"/>
        </a:dk2>
        <a:lt2>
          <a:srgbClr val="BACACA"/>
        </a:lt2>
        <a:accent1>
          <a:srgbClr val="92C90C"/>
        </a:accent1>
        <a:accent2>
          <a:srgbClr val="500DEC"/>
        </a:accent2>
        <a:accent3>
          <a:srgbClr val="AADCFF"/>
        </a:accent3>
        <a:accent4>
          <a:srgbClr val="000000"/>
        </a:accent4>
        <a:accent5>
          <a:srgbClr val="C7E1AA"/>
        </a:accent5>
        <a:accent6>
          <a:srgbClr val="480BD6"/>
        </a:accent6>
        <a:hlink>
          <a:srgbClr val="F9AC00"/>
        </a:hlink>
        <a:folHlink>
          <a:srgbClr val="BCA7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B5DBE7"/>
        </a:accent1>
        <a:accent2>
          <a:srgbClr val="DBE6F3"/>
        </a:accent2>
        <a:accent3>
          <a:srgbClr val="FFFFFF"/>
        </a:accent3>
        <a:accent4>
          <a:srgbClr val="000000"/>
        </a:accent4>
        <a:accent5>
          <a:srgbClr val="D7EAF1"/>
        </a:accent5>
        <a:accent6>
          <a:srgbClr val="C6D0DC"/>
        </a:accent6>
        <a:hlink>
          <a:srgbClr val="500DEC"/>
        </a:hlink>
        <a:folHlink>
          <a:srgbClr val="0A2CBC"/>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BBE0E3"/>
        </a:accent1>
        <a:accent2>
          <a:srgbClr val="92C90C"/>
        </a:accent2>
        <a:accent3>
          <a:srgbClr val="FFFFFF"/>
        </a:accent3>
        <a:accent4>
          <a:srgbClr val="000000"/>
        </a:accent4>
        <a:accent5>
          <a:srgbClr val="DAEDEF"/>
        </a:accent5>
        <a:accent6>
          <a:srgbClr val="84B60A"/>
        </a:accent6>
        <a:hlink>
          <a:srgbClr val="0D3AEC"/>
        </a:hlink>
        <a:folHlink>
          <a:srgbClr val="500DEC"/>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0CC98F"/>
        </a:accent1>
        <a:accent2>
          <a:srgbClr val="F9AC00"/>
        </a:accent2>
        <a:accent3>
          <a:srgbClr val="FFFFFF"/>
        </a:accent3>
        <a:accent4>
          <a:srgbClr val="000000"/>
        </a:accent4>
        <a:accent5>
          <a:srgbClr val="AAE1C6"/>
        </a:accent5>
        <a:accent6>
          <a:srgbClr val="E29B00"/>
        </a:accent6>
        <a:hlink>
          <a:srgbClr val="500DEC"/>
        </a:hlink>
        <a:folHlink>
          <a:srgbClr val="F978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92C90C"/>
        </a:accent1>
        <a:accent2>
          <a:srgbClr val="500DEC"/>
        </a:accent2>
        <a:accent3>
          <a:srgbClr val="FFFFFF"/>
        </a:accent3>
        <a:accent4>
          <a:srgbClr val="000000"/>
        </a:accent4>
        <a:accent5>
          <a:srgbClr val="C7E1AA"/>
        </a:accent5>
        <a:accent6>
          <a:srgbClr val="480BD6"/>
        </a:accent6>
        <a:hlink>
          <a:srgbClr val="F9AC00"/>
        </a:hlink>
        <a:folHlink>
          <a:srgbClr val="BCA7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USA map</Template>
  <TotalTime>135</TotalTime>
  <Words>291</Words>
  <Application>Microsoft Office PowerPoint</Application>
  <PresentationFormat>On-screen Show (4:3)</PresentationFormat>
  <Paragraphs>41</Paragraphs>
  <Slides>21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USA map</vt:lpstr>
      <vt:lpstr>Hunger is a 'silent crisis' in the USA</vt:lpstr>
      <vt:lpstr>PowerPoint Presentation</vt:lpstr>
      <vt:lpstr>Where Risk of Hunger is Greatest</vt:lpstr>
      <vt:lpstr>Alabama     Alaska     Arizona</vt:lpstr>
      <vt:lpstr>Arkansas   California   Colorado</vt:lpstr>
      <vt:lpstr>Connecticut   Delaware    D.C.</vt:lpstr>
      <vt:lpstr>Florida      Georgia     Hawaii</vt:lpstr>
      <vt:lpstr>Idaho  Illinois  Indiana</vt:lpstr>
      <vt:lpstr>Iowa  Kansas Kentucky</vt:lpstr>
      <vt:lpstr>Louisiana  Maine   Michigan</vt:lpstr>
      <vt:lpstr>Maryland  Massachusetts     Mississippi</vt:lpstr>
      <vt:lpstr>Minnesota  Missouri Montana</vt:lpstr>
      <vt:lpstr>Nebraska Nevada   New Hampshire</vt:lpstr>
      <vt:lpstr>New Jersey  New Mexico</vt:lpstr>
      <vt:lpstr>New York  North Carolina</vt:lpstr>
      <vt:lpstr>North Dakota   Ohio   Oklahoma</vt:lpstr>
      <vt:lpstr>Oregon   Pennsylvania   Rhode Island </vt:lpstr>
      <vt:lpstr>South Carolina South Dakota</vt:lpstr>
      <vt:lpstr>Tennessee Texas  Utah</vt:lpstr>
      <vt:lpstr>Vermont Virginia Washington</vt:lpstr>
      <vt:lpstr>W. Virginia   Wisconsin    Wyoming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Hunger is a 'silent crisis' in the USA</dc:title>
  <dc:creator>Naumann, Joseph A.</dc:creator>
  <cp:lastModifiedBy>Joseph Naumann</cp:lastModifiedBy>
  <cp:revision>14</cp:revision>
  <dcterms:created xsi:type="dcterms:W3CDTF">2014-04-17T19:34:50Z</dcterms:created>
  <dcterms:modified xsi:type="dcterms:W3CDTF">2018-06-25T16:04:53Z</dcterms:modified>
</cp:coreProperties>
</file>