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6"/>
  </p:notesMasterIdLst>
  <p:sldIdLst>
    <p:sldId id="256" r:id="rId3"/>
    <p:sldId id="257" r:id="rId4"/>
    <p:sldId id="266" r:id="rId5"/>
    <p:sldId id="258" r:id="rId6"/>
    <p:sldId id="259" r:id="rId7"/>
    <p:sldId id="260" r:id="rId8"/>
    <p:sldId id="261" r:id="rId9"/>
    <p:sldId id="262" r:id="rId10"/>
    <p:sldId id="263" r:id="rId11"/>
    <p:sldId id="265" r:id="rId12"/>
    <p:sldId id="264" r:id="rId13"/>
    <p:sldId id="267" r:id="rId14"/>
    <p:sldId id="268" r:id="rId15"/>
    <p:sldId id="269" r:id="rId16"/>
    <p:sldId id="270" r:id="rId17"/>
    <p:sldId id="272" r:id="rId18"/>
    <p:sldId id="271" r:id="rId19"/>
    <p:sldId id="273" r:id="rId20"/>
    <p:sldId id="274" r:id="rId21"/>
    <p:sldId id="275" r:id="rId22"/>
    <p:sldId id="276" r:id="rId23"/>
    <p:sldId id="277" r:id="rId24"/>
    <p:sldId id="278"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9" autoAdjust="0"/>
    <p:restoredTop sz="94600"/>
  </p:normalViewPr>
  <p:slideViewPr>
    <p:cSldViewPr>
      <p:cViewPr varScale="1">
        <p:scale>
          <a:sx n="81" d="100"/>
          <a:sy n="81" d="100"/>
        </p:scale>
        <p:origin x="10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38D2BC8-4D04-47C3-9F74-3E3043A1C8F5}" type="slidenum">
              <a:rPr lang="en-US"/>
              <a:pPr/>
              <a:t>‹#›</a:t>
            </a:fld>
            <a:endParaRPr lang="en-US"/>
          </a:p>
        </p:txBody>
      </p:sp>
    </p:spTree>
    <p:extLst>
      <p:ext uri="{BB962C8B-B14F-4D97-AF65-F5344CB8AC3E}">
        <p14:creationId xmlns:p14="http://schemas.microsoft.com/office/powerpoint/2010/main" val="20712190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3602567" y="2130426"/>
            <a:ext cx="6400800" cy="1470025"/>
          </a:xfrm>
        </p:spPr>
        <p:txBody>
          <a:bodyPr/>
          <a:lstStyle>
            <a:lvl1pPr>
              <a:buClr>
                <a:srgbClr val="FFFFFF"/>
              </a:buClr>
              <a:defRPr/>
            </a:lvl1pPr>
          </a:lstStyle>
          <a:p>
            <a:pPr lvl="0"/>
            <a:r>
              <a:rPr lang="en-US" noProof="0" smtClean="0"/>
              <a:t>Click to edit Master title style</a:t>
            </a:r>
            <a:endParaRPr lang="en-US" noProof="0" smtClean="0"/>
          </a:p>
        </p:txBody>
      </p:sp>
      <p:sp>
        <p:nvSpPr>
          <p:cNvPr id="22531" name="Rectangle 3"/>
          <p:cNvSpPr>
            <a:spLocks noGrp="1" noChangeArrowheads="1"/>
          </p:cNvSpPr>
          <p:nvPr>
            <p:ph type="subTitle" idx="1"/>
            <p:custDataLst>
              <p:tags r:id="rId2"/>
            </p:custDataLst>
          </p:nvPr>
        </p:nvSpPr>
        <p:spPr>
          <a:xfrm>
            <a:off x="3602567" y="3886200"/>
            <a:ext cx="5486400" cy="1752600"/>
          </a:xfrm>
        </p:spPr>
        <p:txBody>
          <a:bodyPr/>
          <a:lstStyle>
            <a:lvl1pPr marL="0" indent="0">
              <a:buClr>
                <a:srgbClr val="FFFFFF"/>
              </a:buClr>
              <a:buFontTx/>
              <a:buNone/>
              <a:defRPr/>
            </a:lvl1pPr>
          </a:lstStyle>
          <a:p>
            <a:pPr lvl="0"/>
            <a:r>
              <a:rPr lang="en-US" noProof="0" smtClean="0"/>
              <a:t>Click to edit Master subtitle style</a:t>
            </a:r>
            <a:endParaRPr lang="en-US" noProof="0" smtClean="0"/>
          </a:p>
        </p:txBody>
      </p:sp>
      <p:sp>
        <p:nvSpPr>
          <p:cNvPr id="22532" name="Rectangle 4"/>
          <p:cNvSpPr>
            <a:spLocks noGrp="1" noChangeArrowheads="1"/>
          </p:cNvSpPr>
          <p:nvPr>
            <p:ph type="dt" sz="half" idx="2"/>
          </p:nvPr>
        </p:nvSpPr>
        <p:spPr/>
        <p:txBody>
          <a:bodyPr/>
          <a:lstStyle>
            <a:lvl1pPr>
              <a:defRPr/>
            </a:lvl1pPr>
          </a:lstStyle>
          <a:p>
            <a:endParaRPr lang="en-US"/>
          </a:p>
        </p:txBody>
      </p:sp>
      <p:sp>
        <p:nvSpPr>
          <p:cNvPr id="22533" name="Rectangle 5"/>
          <p:cNvSpPr>
            <a:spLocks noGrp="1" noChangeArrowheads="1"/>
          </p:cNvSpPr>
          <p:nvPr>
            <p:ph type="ftr" sz="quarter" idx="3"/>
          </p:nvPr>
        </p:nvSpPr>
        <p:spPr/>
        <p:txBody>
          <a:bodyPr/>
          <a:lstStyle>
            <a:lvl1pPr>
              <a:defRPr/>
            </a:lvl1pPr>
          </a:lstStyle>
          <a:p>
            <a:endParaRPr lang="en-US"/>
          </a:p>
        </p:txBody>
      </p:sp>
      <p:sp>
        <p:nvSpPr>
          <p:cNvPr id="22534" name="Rectangle 6"/>
          <p:cNvSpPr>
            <a:spLocks noGrp="1" noChangeArrowheads="1"/>
          </p:cNvSpPr>
          <p:nvPr>
            <p:ph type="sldNum" sz="quarter" idx="4"/>
          </p:nvPr>
        </p:nvSpPr>
        <p:spPr/>
        <p:txBody>
          <a:bodyPr/>
          <a:lstStyle>
            <a:lvl1pPr>
              <a:defRPr/>
            </a:lvl1pPr>
          </a:lstStyle>
          <a:p>
            <a:fld id="{FF37F748-56D6-4558-B7AB-D803F2D7177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A1561A-D02B-4758-8D25-EDA6DA66D229}" type="slidenum">
              <a:rPr lang="en-US"/>
              <a:pPr/>
              <a:t>‹#›</a:t>
            </a:fld>
            <a:endParaRPr lang="en-US"/>
          </a:p>
        </p:txBody>
      </p:sp>
    </p:spTree>
    <p:extLst>
      <p:ext uri="{BB962C8B-B14F-4D97-AF65-F5344CB8AC3E}">
        <p14:creationId xmlns:p14="http://schemas.microsoft.com/office/powerpoint/2010/main" val="101058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8700" y="274639"/>
            <a:ext cx="2108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91985" y="274639"/>
            <a:ext cx="6123516"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A322BA-1D01-4AE6-A909-82A7C7F6DA74}" type="slidenum">
              <a:rPr lang="en-US"/>
              <a:pPr/>
              <a:t>‹#›</a:t>
            </a:fld>
            <a:endParaRPr lang="en-US"/>
          </a:p>
        </p:txBody>
      </p:sp>
    </p:spTree>
    <p:extLst>
      <p:ext uri="{BB962C8B-B14F-4D97-AF65-F5344CB8AC3E}">
        <p14:creationId xmlns:p14="http://schemas.microsoft.com/office/powerpoint/2010/main" val="326075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ctrTitle"/>
            <p:custDataLst>
              <p:tags r:id="rId1"/>
            </p:custDataLst>
          </p:nvPr>
        </p:nvSpPr>
        <p:spPr>
          <a:xfrm>
            <a:off x="607484" y="2130426"/>
            <a:ext cx="9751483" cy="1470025"/>
          </a:xfrm>
        </p:spPr>
        <p:txBody>
          <a:bodyPr/>
          <a:lstStyle>
            <a:lvl1pPr>
              <a:defRPr/>
            </a:lvl1pPr>
          </a:lstStyle>
          <a:p>
            <a:pPr lvl="0"/>
            <a:r>
              <a:rPr lang="en-US" noProof="0" smtClean="0"/>
              <a:t>Click to edit Master title style</a:t>
            </a:r>
          </a:p>
        </p:txBody>
      </p:sp>
      <p:sp>
        <p:nvSpPr>
          <p:cNvPr id="29700" name="Rectangle 4"/>
          <p:cNvSpPr>
            <a:spLocks noGrp="1" noChangeArrowheads="1"/>
          </p:cNvSpPr>
          <p:nvPr>
            <p:ph type="subTitle" idx="1"/>
            <p:custDataLst>
              <p:tags r:id="rId2"/>
            </p:custDataLst>
          </p:nvPr>
        </p:nvSpPr>
        <p:spPr>
          <a:xfrm>
            <a:off x="607484" y="3886200"/>
            <a:ext cx="9751483" cy="1752600"/>
          </a:xfrm>
        </p:spPr>
        <p:txBody>
          <a:bodyPr/>
          <a:lstStyle>
            <a:lvl1pPr marL="0" indent="0">
              <a:buClr>
                <a:srgbClr val="FFFFFF"/>
              </a:buClr>
              <a:buFontTx/>
              <a:buNone/>
              <a:defRPr/>
            </a:lvl1pPr>
          </a:lstStyle>
          <a:p>
            <a:pPr lvl="0"/>
            <a:r>
              <a:rPr lang="en-US"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p>
        </p:txBody>
      </p:sp>
      <p:sp>
        <p:nvSpPr>
          <p:cNvPr id="29702" name="Rectangle 6"/>
          <p:cNvSpPr>
            <a:spLocks noGrp="1" noChangeArrowheads="1"/>
          </p:cNvSpPr>
          <p:nvPr>
            <p:ph type="ftr" sz="quarter" idx="3"/>
          </p:nvPr>
        </p:nvSpPr>
        <p:spPr/>
        <p:txBody>
          <a:bodyPr/>
          <a:lstStyle>
            <a:lvl1pPr>
              <a:defRPr/>
            </a:lvl1pPr>
          </a:lstStyle>
          <a:p>
            <a:endParaRPr lang="en-US"/>
          </a:p>
        </p:txBody>
      </p:sp>
      <p:sp>
        <p:nvSpPr>
          <p:cNvPr id="29703" name="Rectangle 7"/>
          <p:cNvSpPr>
            <a:spLocks noGrp="1" noChangeArrowheads="1"/>
          </p:cNvSpPr>
          <p:nvPr>
            <p:ph type="sldNum" sz="quarter" idx="4"/>
          </p:nvPr>
        </p:nvSpPr>
        <p:spPr/>
        <p:txBody>
          <a:bodyPr/>
          <a:lstStyle>
            <a:lvl1pPr>
              <a:defRPr/>
            </a:lvl1pPr>
          </a:lstStyle>
          <a:p>
            <a:fld id="{7BFD9BB8-B385-4ADB-ADC3-BED84B45128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0EBC9B-FE06-43A6-8218-5A587F0DBE79}" type="slidenum">
              <a:rPr lang="en-US"/>
              <a:pPr/>
              <a:t>‹#›</a:t>
            </a:fld>
            <a:endParaRPr lang="en-US"/>
          </a:p>
        </p:txBody>
      </p:sp>
    </p:spTree>
    <p:extLst>
      <p:ext uri="{BB962C8B-B14F-4D97-AF65-F5344CB8AC3E}">
        <p14:creationId xmlns:p14="http://schemas.microsoft.com/office/powerpoint/2010/main" val="710374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7FBD73-78C1-48D6-B568-6FA151D786D0}" type="slidenum">
              <a:rPr lang="en-US"/>
              <a:pPr/>
              <a:t>‹#›</a:t>
            </a:fld>
            <a:endParaRPr lang="en-US"/>
          </a:p>
        </p:txBody>
      </p:sp>
    </p:spTree>
    <p:extLst>
      <p:ext uri="{BB962C8B-B14F-4D97-AF65-F5344CB8AC3E}">
        <p14:creationId xmlns:p14="http://schemas.microsoft.com/office/powerpoint/2010/main" val="2135651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7484" y="1600201"/>
            <a:ext cx="53826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3367" y="1600201"/>
            <a:ext cx="53826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FB42D5-8C9F-46EE-A1A8-91B8AAEEA19D}" type="slidenum">
              <a:rPr lang="en-US"/>
              <a:pPr/>
              <a:t>‹#›</a:t>
            </a:fld>
            <a:endParaRPr lang="en-US"/>
          </a:p>
        </p:txBody>
      </p:sp>
    </p:spTree>
    <p:extLst>
      <p:ext uri="{BB962C8B-B14F-4D97-AF65-F5344CB8AC3E}">
        <p14:creationId xmlns:p14="http://schemas.microsoft.com/office/powerpoint/2010/main" val="2978706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E405D8F-7B89-409D-AED7-61E923F4EFE9}" type="slidenum">
              <a:rPr lang="en-US"/>
              <a:pPr/>
              <a:t>‹#›</a:t>
            </a:fld>
            <a:endParaRPr lang="en-US"/>
          </a:p>
        </p:txBody>
      </p:sp>
    </p:spTree>
    <p:extLst>
      <p:ext uri="{BB962C8B-B14F-4D97-AF65-F5344CB8AC3E}">
        <p14:creationId xmlns:p14="http://schemas.microsoft.com/office/powerpoint/2010/main" val="4119180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3F00270-DF08-402A-A392-E3CA6F194C0E}" type="slidenum">
              <a:rPr lang="en-US"/>
              <a:pPr/>
              <a:t>‹#›</a:t>
            </a:fld>
            <a:endParaRPr lang="en-US"/>
          </a:p>
        </p:txBody>
      </p:sp>
    </p:spTree>
    <p:extLst>
      <p:ext uri="{BB962C8B-B14F-4D97-AF65-F5344CB8AC3E}">
        <p14:creationId xmlns:p14="http://schemas.microsoft.com/office/powerpoint/2010/main" val="2550280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ADA6CFB-D4B2-4637-BEB4-0FF38696C206}" type="slidenum">
              <a:rPr lang="en-US"/>
              <a:pPr/>
              <a:t>‹#›</a:t>
            </a:fld>
            <a:endParaRPr lang="en-US"/>
          </a:p>
        </p:txBody>
      </p:sp>
    </p:spTree>
    <p:extLst>
      <p:ext uri="{BB962C8B-B14F-4D97-AF65-F5344CB8AC3E}">
        <p14:creationId xmlns:p14="http://schemas.microsoft.com/office/powerpoint/2010/main" val="1119653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C4FF6A-E12E-453C-9F75-529B1BF9F82B}" type="slidenum">
              <a:rPr lang="en-US"/>
              <a:pPr/>
              <a:t>‹#›</a:t>
            </a:fld>
            <a:endParaRPr lang="en-US"/>
          </a:p>
        </p:txBody>
      </p:sp>
    </p:spTree>
    <p:extLst>
      <p:ext uri="{BB962C8B-B14F-4D97-AF65-F5344CB8AC3E}">
        <p14:creationId xmlns:p14="http://schemas.microsoft.com/office/powerpoint/2010/main" val="78684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B8B161-110F-46C2-AE8F-AE9455EBD4CF}" type="slidenum">
              <a:rPr lang="en-US"/>
              <a:pPr/>
              <a:t>‹#›</a:t>
            </a:fld>
            <a:endParaRPr lang="en-US"/>
          </a:p>
        </p:txBody>
      </p:sp>
    </p:spTree>
    <p:extLst>
      <p:ext uri="{BB962C8B-B14F-4D97-AF65-F5344CB8AC3E}">
        <p14:creationId xmlns:p14="http://schemas.microsoft.com/office/powerpoint/2010/main" val="2953582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959260-4E8C-465C-B8AF-36C3B0C81827}" type="slidenum">
              <a:rPr lang="en-US"/>
              <a:pPr/>
              <a:t>‹#›</a:t>
            </a:fld>
            <a:endParaRPr lang="en-US"/>
          </a:p>
        </p:txBody>
      </p:sp>
    </p:spTree>
    <p:extLst>
      <p:ext uri="{BB962C8B-B14F-4D97-AF65-F5344CB8AC3E}">
        <p14:creationId xmlns:p14="http://schemas.microsoft.com/office/powerpoint/2010/main" val="1585724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D948AD-C4C8-4299-BA25-390FE819F487}" type="slidenum">
              <a:rPr lang="en-US"/>
              <a:pPr/>
              <a:t>‹#›</a:t>
            </a:fld>
            <a:endParaRPr lang="en-US"/>
          </a:p>
        </p:txBody>
      </p:sp>
    </p:spTree>
    <p:extLst>
      <p:ext uri="{BB962C8B-B14F-4D97-AF65-F5344CB8AC3E}">
        <p14:creationId xmlns:p14="http://schemas.microsoft.com/office/powerpoint/2010/main" val="1032257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274639"/>
            <a:ext cx="274108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7484" y="274639"/>
            <a:ext cx="802428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64C589-5317-421B-B22D-6C7255F85614}" type="slidenum">
              <a:rPr lang="en-US"/>
              <a:pPr/>
              <a:t>‹#›</a:t>
            </a:fld>
            <a:endParaRPr lang="en-US"/>
          </a:p>
        </p:txBody>
      </p:sp>
    </p:spTree>
    <p:extLst>
      <p:ext uri="{BB962C8B-B14F-4D97-AF65-F5344CB8AC3E}">
        <p14:creationId xmlns:p14="http://schemas.microsoft.com/office/powerpoint/2010/main" val="141944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D82300-50F2-41C9-95B6-914221B990A3}" type="slidenum">
              <a:rPr lang="en-US"/>
              <a:pPr/>
              <a:t>‹#›</a:t>
            </a:fld>
            <a:endParaRPr lang="en-US"/>
          </a:p>
        </p:txBody>
      </p:sp>
    </p:spTree>
    <p:extLst>
      <p:ext uri="{BB962C8B-B14F-4D97-AF65-F5344CB8AC3E}">
        <p14:creationId xmlns:p14="http://schemas.microsoft.com/office/powerpoint/2010/main" val="289299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91984" y="1600201"/>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09985" y="1600201"/>
            <a:ext cx="41169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51B3F2-76E8-4840-9E11-31F3D4CC10F7}" type="slidenum">
              <a:rPr lang="en-US"/>
              <a:pPr/>
              <a:t>‹#›</a:t>
            </a:fld>
            <a:endParaRPr lang="en-US"/>
          </a:p>
        </p:txBody>
      </p:sp>
    </p:spTree>
    <p:extLst>
      <p:ext uri="{BB962C8B-B14F-4D97-AF65-F5344CB8AC3E}">
        <p14:creationId xmlns:p14="http://schemas.microsoft.com/office/powerpoint/2010/main" val="242331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51E6437-7EAA-4AB8-A402-8208B437BA0F}" type="slidenum">
              <a:rPr lang="en-US"/>
              <a:pPr/>
              <a:t>‹#›</a:t>
            </a:fld>
            <a:endParaRPr lang="en-US"/>
          </a:p>
        </p:txBody>
      </p:sp>
    </p:spTree>
    <p:extLst>
      <p:ext uri="{BB962C8B-B14F-4D97-AF65-F5344CB8AC3E}">
        <p14:creationId xmlns:p14="http://schemas.microsoft.com/office/powerpoint/2010/main" val="227327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D16DC5C-689B-47E2-9A7B-D4D7506D08EC}" type="slidenum">
              <a:rPr lang="en-US"/>
              <a:pPr/>
              <a:t>‹#›</a:t>
            </a:fld>
            <a:endParaRPr lang="en-US"/>
          </a:p>
        </p:txBody>
      </p:sp>
    </p:spTree>
    <p:extLst>
      <p:ext uri="{BB962C8B-B14F-4D97-AF65-F5344CB8AC3E}">
        <p14:creationId xmlns:p14="http://schemas.microsoft.com/office/powerpoint/2010/main" val="424142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9D09657-4E4C-4DA9-A7F6-89538D635158}" type="slidenum">
              <a:rPr lang="en-US"/>
              <a:pPr/>
              <a:t>‹#›</a:t>
            </a:fld>
            <a:endParaRPr lang="en-US"/>
          </a:p>
        </p:txBody>
      </p:sp>
    </p:spTree>
    <p:extLst>
      <p:ext uri="{BB962C8B-B14F-4D97-AF65-F5344CB8AC3E}">
        <p14:creationId xmlns:p14="http://schemas.microsoft.com/office/powerpoint/2010/main" val="247301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1D4CBA-2E7C-44E1-8E66-01A6933037E8}" type="slidenum">
              <a:rPr lang="en-US"/>
              <a:pPr/>
              <a:t>‹#›</a:t>
            </a:fld>
            <a:endParaRPr lang="en-US"/>
          </a:p>
        </p:txBody>
      </p:sp>
    </p:spTree>
    <p:extLst>
      <p:ext uri="{BB962C8B-B14F-4D97-AF65-F5344CB8AC3E}">
        <p14:creationId xmlns:p14="http://schemas.microsoft.com/office/powerpoint/2010/main" val="334721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F55E47-EB7E-4989-85C1-E6FCA59F59F4}" type="slidenum">
              <a:rPr lang="en-US"/>
              <a:pPr/>
              <a:t>‹#›</a:t>
            </a:fld>
            <a:endParaRPr lang="en-US"/>
          </a:p>
        </p:txBody>
      </p:sp>
    </p:spTree>
    <p:extLst>
      <p:ext uri="{BB962C8B-B14F-4D97-AF65-F5344CB8AC3E}">
        <p14:creationId xmlns:p14="http://schemas.microsoft.com/office/powerpoint/2010/main" val="221916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3604684" y="274638"/>
            <a:ext cx="8422216"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3591985" y="1600201"/>
            <a:ext cx="8434916"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C1B4C9A-C233-4D61-AB27-F38074962B1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82033" y="136526"/>
            <a:ext cx="11821584"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 name="Rectangle 3"/>
          <p:cNvSpPr>
            <a:spLocks noGrp="1" noChangeArrowheads="1"/>
          </p:cNvSpPr>
          <p:nvPr>
            <p:ph type="title"/>
            <p:custDataLst>
              <p:tags r:id="rId13"/>
            </p:custDataLst>
          </p:nvPr>
        </p:nvSpPr>
        <p:spPr bwMode="auto">
          <a:xfrm>
            <a:off x="607485" y="274638"/>
            <a:ext cx="10968567"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custDataLst>
              <p:tags r:id="rId14"/>
            </p:custDataLst>
          </p:nvPr>
        </p:nvSpPr>
        <p:spPr bwMode="auto">
          <a:xfrm>
            <a:off x="607485" y="1600201"/>
            <a:ext cx="1096856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7"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8678"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8679"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7FFCBB6-9FFD-4A62-8446-8643CAE27C5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wikihow.com/Convert-to-Hinduism#_note-7"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990600" y="2819400"/>
            <a:ext cx="9982200" cy="1470025"/>
          </a:xfrm>
        </p:spPr>
        <p:txBody>
          <a:bodyPr/>
          <a:lstStyle/>
          <a:p>
            <a:pPr algn="ctr"/>
            <a:r>
              <a:rPr lang="en-US" sz="5400" b="1" dirty="0"/>
              <a:t>How to Convert to Hinduism</a:t>
            </a:r>
            <a:endParaRPr lang="en-US" sz="5400" b="1" dirty="0"/>
          </a:p>
        </p:txBody>
      </p:sp>
      <p:sp>
        <p:nvSpPr>
          <p:cNvPr id="56323" name="Rectangle 3"/>
          <p:cNvSpPr>
            <a:spLocks noGrp="1" noChangeArrowheads="1"/>
          </p:cNvSpPr>
          <p:nvPr>
            <p:ph type="subTitle" idx="1"/>
          </p:nvPr>
        </p:nvSpPr>
        <p:spPr/>
        <p:txBody>
          <a:bodyPr/>
          <a:lstStyle/>
          <a:p>
            <a:endParaRPr lang="en-US"/>
          </a:p>
        </p:txBody>
      </p:sp>
      <p:pic>
        <p:nvPicPr>
          <p:cNvPr id="2" name="Picture 1"/>
          <p:cNvPicPr>
            <a:picLocks noChangeAspect="1"/>
          </p:cNvPicPr>
          <p:nvPr/>
        </p:nvPicPr>
        <p:blipFill>
          <a:blip r:embed="rId2"/>
          <a:stretch>
            <a:fillRect/>
          </a:stretch>
        </p:blipFill>
        <p:spPr>
          <a:xfrm>
            <a:off x="9220200" y="3805300"/>
            <a:ext cx="2971800" cy="3060954"/>
          </a:xfrm>
          <a:prstGeom prst="rect">
            <a:avLst/>
          </a:prstGeom>
        </p:spPr>
      </p:pic>
      <p:pic>
        <p:nvPicPr>
          <p:cNvPr id="3" name="Picture 2"/>
          <p:cNvPicPr>
            <a:picLocks noChangeAspect="1"/>
          </p:cNvPicPr>
          <p:nvPr/>
        </p:nvPicPr>
        <p:blipFill>
          <a:blip r:embed="rId3"/>
          <a:stretch>
            <a:fillRect/>
          </a:stretch>
        </p:blipFill>
        <p:spPr>
          <a:xfrm>
            <a:off x="4724400" y="336571"/>
            <a:ext cx="2770909" cy="30162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Connecting with the Hindu Community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066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304800"/>
            <a:ext cx="7162799" cy="6400799"/>
          </a:xfrm>
        </p:spPr>
        <p:txBody>
          <a:bodyPr/>
          <a:lstStyle/>
          <a:p>
            <a:r>
              <a:rPr lang="en-US" dirty="0" smtClean="0"/>
              <a:t>1 Become </a:t>
            </a:r>
            <a:r>
              <a:rPr lang="en-US" dirty="0"/>
              <a:t>a member of a temple. See if there are any Hindu temples or community centers where you live that would allow you to join their congregation. The widespread acceptance of the major world religions has made finding places of worship in unlikely locations more common. As a member of a temple, you will be guided through puja and be given advice on yoga meditation and understanding the Vedas (scriptures), which will help you on your spiritual journey</a:t>
            </a:r>
            <a:r>
              <a:rPr lang="en-US" dirty="0" smtClean="0"/>
              <a:t>.</a:t>
            </a:r>
            <a:endParaRPr lang="en-US" dirty="0"/>
          </a:p>
          <a:p>
            <a:r>
              <a:rPr lang="en-US" dirty="0"/>
              <a:t>    Unfortunately, it is still somewhat common for Westerners and those of other religious foundations to be rejected from practicing Hinduism in a formal capacity. If this happens to you, keep looking until you find a temple that will accept you, or continue your study and worship on your own.</a:t>
            </a:r>
          </a:p>
          <a:p>
            <a:endParaRPr lang="en-US" dirty="0"/>
          </a:p>
        </p:txBody>
      </p:sp>
      <p:pic>
        <p:nvPicPr>
          <p:cNvPr id="4" name="Picture 3"/>
          <p:cNvPicPr>
            <a:picLocks noChangeAspect="1"/>
          </p:cNvPicPr>
          <p:nvPr/>
        </p:nvPicPr>
        <p:blipFill rotWithShape="1">
          <a:blip r:embed="rId2"/>
          <a:srcRect l="-242" t="533" r="3296" b="-533"/>
          <a:stretch/>
        </p:blipFill>
        <p:spPr>
          <a:xfrm>
            <a:off x="7391400" y="1867774"/>
            <a:ext cx="4800600" cy="3713875"/>
          </a:xfrm>
          <a:prstGeom prst="rect">
            <a:avLst/>
          </a:prstGeom>
        </p:spPr>
      </p:pic>
    </p:spTree>
    <p:extLst>
      <p:ext uri="{BB962C8B-B14F-4D97-AF65-F5344CB8AC3E}">
        <p14:creationId xmlns:p14="http://schemas.microsoft.com/office/powerpoint/2010/main" val="128095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12115799" cy="6705599"/>
          </a:xfrm>
        </p:spPr>
        <p:txBody>
          <a:bodyPr/>
          <a:lstStyle/>
          <a:p>
            <a:r>
              <a:rPr lang="en-US" dirty="0"/>
              <a:t> Take part in ritual practices. Learn about different ritual activities from the leaders of your temple or community and incorporate them into your practice. In addition to puja and yoga, there are many other rituals that encompass important aspects of Hinduism. While most of these are spiritual in nature and center around paying tribute to divinity, others are more personal and practical, and function almost as good-luck rituals or reminders of the need to excel in your station of life.[12]</a:t>
            </a:r>
          </a:p>
          <a:p>
            <a:r>
              <a:rPr lang="en-US" dirty="0" smtClean="0"/>
              <a:t>    </a:t>
            </a:r>
            <a:r>
              <a:rPr lang="en-US" dirty="0"/>
              <a:t>Puja is the most commonplace form of ritual in Hinduism, and is usually performed every day. Other important rituals for the Hindu follower to observe include making offerings and sacrifices (symbolic in meaning) to the various deities of the pantheon, decorating the body with markings that represent spiritual aims and sitting in meditation of the truths of the Vedas.</a:t>
            </a:r>
          </a:p>
          <a:p>
            <a:r>
              <a:rPr lang="en-US" dirty="0"/>
              <a:t>    Other more sophisticated rituals, collectively identified as a </a:t>
            </a:r>
            <a:r>
              <a:rPr lang="en-US" dirty="0" err="1"/>
              <a:t>yajna</a:t>
            </a:r>
            <a:r>
              <a:rPr lang="en-US" dirty="0"/>
              <a:t>, require the oversight of qualified holy men and typically entail systematic group offerings and blessings. These rituals are more akin to what you might expect to find in churches where Abrahamic religions are practiced. If you belong to a Hindu temple or spiritual community, a </a:t>
            </a:r>
            <a:r>
              <a:rPr lang="en-US" dirty="0" err="1"/>
              <a:t>yajna</a:t>
            </a:r>
            <a:r>
              <a:rPr lang="en-US" dirty="0"/>
              <a:t> is likely to be conducted by the group's most prominent leaders.</a:t>
            </a:r>
          </a:p>
          <a:p>
            <a:endParaRPr lang="en-US" dirty="0"/>
          </a:p>
          <a:p>
            <a:endParaRPr lang="en-US" dirty="0"/>
          </a:p>
        </p:txBody>
      </p:sp>
    </p:spTree>
    <p:extLst>
      <p:ext uri="{BB962C8B-B14F-4D97-AF65-F5344CB8AC3E}">
        <p14:creationId xmlns:p14="http://schemas.microsoft.com/office/powerpoint/2010/main" val="4118609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6000" y="1"/>
            <a:ext cx="9111013" cy="6833260"/>
          </a:xfrm>
          <a:prstGeom prst="rect">
            <a:avLst/>
          </a:prstGeom>
        </p:spPr>
      </p:pic>
    </p:spTree>
    <p:extLst>
      <p:ext uri="{BB962C8B-B14F-4D97-AF65-F5344CB8AC3E}">
        <p14:creationId xmlns:p14="http://schemas.microsoft.com/office/powerpoint/2010/main" val="1950343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0"/>
            <a:ext cx="8534400" cy="6705599"/>
          </a:xfrm>
        </p:spPr>
        <p:txBody>
          <a:bodyPr/>
          <a:lstStyle/>
          <a:p>
            <a:r>
              <a:rPr lang="en-US" dirty="0" smtClean="0"/>
              <a:t>3. Attend </a:t>
            </a:r>
            <a:r>
              <a:rPr lang="en-US" dirty="0"/>
              <a:t>Hindu celebrations and festivals. Hindu festivals are based around the seasons and usually commemorate or symbolize important events in Hindu theology. Some of these celebrations, such as Makar Sankranti, require visiting cultural landmarks like the Ganges river, but many holy events can be honored anywhere with prayers and offerings particular to the day. In becoming immersed in the Hindu religion, make an effort to learn the significance marking these occasions and take part in observing them</a:t>
            </a:r>
            <a:r>
              <a:rPr lang="en-US" dirty="0" smtClean="0"/>
              <a:t>.</a:t>
            </a:r>
            <a:endParaRPr lang="en-US" dirty="0"/>
          </a:p>
          <a:p>
            <a:r>
              <a:rPr lang="en-US" dirty="0" smtClean="0"/>
              <a:t>    </a:t>
            </a:r>
            <a:r>
              <a:rPr lang="en-US" dirty="0"/>
              <a:t>Among the most venerated annual Hindu festivities are Holi, a celebration of springtime and rebirth occurring the day after the full moon in early March; Diwali, the "row of lights" ceremony that commemorates the end of the </a:t>
            </a:r>
            <a:r>
              <a:rPr lang="en-US" dirty="0" err="1"/>
              <a:t>Vikram</a:t>
            </a:r>
            <a:r>
              <a:rPr lang="en-US" dirty="0"/>
              <a:t> calendar; and </a:t>
            </a:r>
            <a:r>
              <a:rPr lang="en-US" dirty="0" err="1"/>
              <a:t>Mahashivaratri</a:t>
            </a:r>
            <a:r>
              <a:rPr lang="en-US" dirty="0"/>
              <a:t>, a birthday celebration for Shiva, one of the three highest deities in the Hindu religion</a:t>
            </a:r>
            <a:r>
              <a:rPr lang="en-US" dirty="0" smtClean="0"/>
              <a:t>. </a:t>
            </a:r>
            <a:r>
              <a:rPr lang="en-US" dirty="0"/>
              <a:t>The majority of Hindu celebrations are scheduled by the </a:t>
            </a:r>
            <a:r>
              <a:rPr lang="en-US" dirty="0" err="1"/>
              <a:t>Vikram</a:t>
            </a:r>
            <a:r>
              <a:rPr lang="en-US" dirty="0"/>
              <a:t> calendar, which follows a lunar progression, and fall on notable days of the moon cycle</a:t>
            </a:r>
            <a:r>
              <a:rPr lang="en-US" dirty="0" smtClean="0"/>
              <a:t>.</a:t>
            </a:r>
            <a:endParaRPr lang="en-US" dirty="0"/>
          </a:p>
          <a:p>
            <a:endParaRPr lang="en-US" dirty="0"/>
          </a:p>
        </p:txBody>
      </p:sp>
      <p:pic>
        <p:nvPicPr>
          <p:cNvPr id="4" name="Picture 3"/>
          <p:cNvPicPr>
            <a:picLocks noChangeAspect="1"/>
          </p:cNvPicPr>
          <p:nvPr/>
        </p:nvPicPr>
        <p:blipFill>
          <a:blip r:embed="rId2"/>
          <a:stretch>
            <a:fillRect/>
          </a:stretch>
        </p:blipFill>
        <p:spPr>
          <a:xfrm>
            <a:off x="8610600" y="2009774"/>
            <a:ext cx="3581400" cy="2686050"/>
          </a:xfrm>
          <a:prstGeom prst="rect">
            <a:avLst/>
          </a:prstGeom>
        </p:spPr>
      </p:pic>
    </p:spTree>
    <p:extLst>
      <p:ext uri="{BB962C8B-B14F-4D97-AF65-F5344CB8AC3E}">
        <p14:creationId xmlns:p14="http://schemas.microsoft.com/office/powerpoint/2010/main" val="128496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534400" cy="6629400"/>
          </a:xfrm>
        </p:spPr>
        <p:txBody>
          <a:bodyPr/>
          <a:lstStyle/>
          <a:p>
            <a:r>
              <a:rPr lang="en-US" dirty="0" smtClean="0"/>
              <a:t>4. Undertake </a:t>
            </a:r>
            <a:r>
              <a:rPr lang="en-US" dirty="0"/>
              <a:t>a spiritual pilgrimage. If you have fully committed yourself to following the Hindu religion, you might plan a pilgrimage to visit holy sites in India and its outlying regions and pay your respects. Embarking on a pilgrimage will offer you a rare opportunity to see the shrines of deities and saints, refocus your spiritual devotion and purify yourself of sins and impurities. Pilgrimages are time-consuming and expensive undertakings and may not be feasible for all practitioners, but they are venerated tradition in Hinduism nonetheless</a:t>
            </a:r>
            <a:r>
              <a:rPr lang="en-US" dirty="0" smtClean="0"/>
              <a:t>. </a:t>
            </a:r>
            <a:endParaRPr lang="en-US" dirty="0"/>
          </a:p>
          <a:p>
            <a:r>
              <a:rPr lang="en-US" dirty="0"/>
              <a:t>    Some of the most famous sites for pilgrimages include the “big four” Indian towns </a:t>
            </a:r>
            <a:r>
              <a:rPr lang="en-US" dirty="0" err="1"/>
              <a:t>Puri</a:t>
            </a:r>
            <a:r>
              <a:rPr lang="en-US" dirty="0"/>
              <a:t>, </a:t>
            </a:r>
            <a:r>
              <a:rPr lang="en-US" dirty="0" err="1"/>
              <a:t>Rameshwaram</a:t>
            </a:r>
            <a:r>
              <a:rPr lang="en-US" dirty="0"/>
              <a:t>, </a:t>
            </a:r>
            <a:r>
              <a:rPr lang="en-US" dirty="0" err="1"/>
              <a:t>Dwarka</a:t>
            </a:r>
            <a:r>
              <a:rPr lang="en-US" dirty="0"/>
              <a:t> and </a:t>
            </a:r>
            <a:r>
              <a:rPr lang="en-US" dirty="0" err="1"/>
              <a:t>Badrinath</a:t>
            </a:r>
            <a:r>
              <a:rPr lang="en-US" dirty="0"/>
              <a:t>, as well as Nepalese stops like the </a:t>
            </a:r>
            <a:r>
              <a:rPr lang="en-US" dirty="0" err="1"/>
              <a:t>Pashupatinath</a:t>
            </a:r>
            <a:r>
              <a:rPr lang="en-US" dirty="0"/>
              <a:t> Temple</a:t>
            </a:r>
            <a:r>
              <a:rPr lang="en-US" dirty="0" smtClean="0"/>
              <a:t>. A </a:t>
            </a:r>
            <a:r>
              <a:rPr lang="en-US" dirty="0"/>
              <a:t>small percentage of larger Hindu organizations that are funded by local communities may offer all-expense-paid group pilgrimage opportunities for those who could not otherwise afford them. Check and see if your temple or organization is one of these.</a:t>
            </a:r>
          </a:p>
          <a:p>
            <a:endParaRPr lang="en-US" dirty="0"/>
          </a:p>
          <a:p>
            <a:endParaRPr lang="en-US" dirty="0"/>
          </a:p>
        </p:txBody>
      </p:sp>
      <p:pic>
        <p:nvPicPr>
          <p:cNvPr id="4" name="Picture 3"/>
          <p:cNvPicPr>
            <a:picLocks noChangeAspect="1"/>
          </p:cNvPicPr>
          <p:nvPr/>
        </p:nvPicPr>
        <p:blipFill>
          <a:blip r:embed="rId2"/>
          <a:stretch>
            <a:fillRect/>
          </a:stretch>
        </p:blipFill>
        <p:spPr>
          <a:xfrm>
            <a:off x="8636000" y="2209800"/>
            <a:ext cx="3556000" cy="2667000"/>
          </a:xfrm>
          <a:prstGeom prst="rect">
            <a:avLst/>
          </a:prstGeom>
        </p:spPr>
      </p:pic>
    </p:spTree>
    <p:extLst>
      <p:ext uri="{BB962C8B-B14F-4D97-AF65-F5344CB8AC3E}">
        <p14:creationId xmlns:p14="http://schemas.microsoft.com/office/powerpoint/2010/main" val="296251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a:t>
            </a:r>
            <a:r>
              <a:rPr lang="en-US" dirty="0"/>
              <a:t>: Understanding Hindu Beliefs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855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11963399" cy="6705599"/>
          </a:xfrm>
        </p:spPr>
        <p:txBody>
          <a:bodyPr/>
          <a:lstStyle/>
          <a:p>
            <a:r>
              <a:rPr lang="en-US" dirty="0" smtClean="0"/>
              <a:t>1. Accept </a:t>
            </a:r>
            <a:r>
              <a:rPr lang="en-US" dirty="0"/>
              <a:t>your differences. If you come from a place with vastly different religious background, not all Hindu beliefs and precepts will make sense to you at first. You may also encounter some opposition to your becoming a follower of the religion if you were not born into it. Be patient with these differences and try to see beyond them. You have a right to pursue your own spiritual path, and nothing should hold you back once you have decided to devote yourself to the Hindu religion.</a:t>
            </a:r>
          </a:p>
          <a:p>
            <a:r>
              <a:rPr lang="en-US" dirty="0" smtClean="0"/>
              <a:t>    </a:t>
            </a:r>
            <a:r>
              <a:rPr lang="en-US" dirty="0"/>
              <a:t>Much of the cultural exclusion of Hinduism stems from the Indian caste system, in which people are born into certain social classes from which they can neither raise or lower themselves. Because non-Indians are outside of the sacred caste, they are also thought to be necessarily outside of Hindu spirituality.</a:t>
            </a:r>
          </a:p>
          <a:p>
            <a:r>
              <a:rPr lang="en-US" dirty="0"/>
              <a:t>    If you cannot find a temple or group to join and are forced to continue your practice from home, don’t despair. There are many modern gurus who are willing to share their teachings with followers through recorded content like books and audio recordings, and communal interaction can be found through chat rooms and international conventions</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313248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32053" y="0"/>
            <a:ext cx="9143999" cy="6858000"/>
          </a:xfrm>
          <a:prstGeom prst="rect">
            <a:avLst/>
          </a:prstGeom>
        </p:spPr>
      </p:pic>
    </p:spTree>
    <p:extLst>
      <p:ext uri="{BB962C8B-B14F-4D97-AF65-F5344CB8AC3E}">
        <p14:creationId xmlns:p14="http://schemas.microsoft.com/office/powerpoint/2010/main" val="118517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1" y="152400"/>
            <a:ext cx="6476999" cy="6705599"/>
          </a:xfrm>
        </p:spPr>
        <p:txBody>
          <a:bodyPr/>
          <a:lstStyle/>
          <a:p>
            <a:r>
              <a:rPr lang="en-US" dirty="0" smtClean="0"/>
              <a:t>2. Recognize </a:t>
            </a:r>
            <a:r>
              <a:rPr lang="en-US" dirty="0"/>
              <a:t>the dharma. Dharma is a complex term with several different interpretations, referring to the natural order of the universe, the “right way of living” or the comprehensive teachings of the deities. These notions form the fundamental principles of Hinduism. Even though you may not understand their meaning or application right away, strive to extract as much practical wisdom as you can from the scriptures you study. As you progress in your practice, the connectivity of these concepts will open up to you</a:t>
            </a:r>
            <a:r>
              <a:rPr lang="en-US" dirty="0" smtClean="0"/>
              <a:t>.</a:t>
            </a:r>
            <a:endParaRPr lang="en-US" dirty="0"/>
          </a:p>
          <a:p>
            <a:r>
              <a:rPr lang="en-US" dirty="0" smtClean="0"/>
              <a:t>    </a:t>
            </a:r>
            <a:r>
              <a:rPr lang="en-US" dirty="0"/>
              <a:t>All Hindu beliefs have their place. Rather than getting caught up in the more fantastic elements of the scriptures, concentrate on understanding what they offer in terms of truth and knowledge.</a:t>
            </a:r>
          </a:p>
          <a:p>
            <a:endParaRPr lang="en-US" dirty="0"/>
          </a:p>
          <a:p>
            <a:endParaRPr lang="en-US" dirty="0"/>
          </a:p>
        </p:txBody>
      </p:sp>
      <p:pic>
        <p:nvPicPr>
          <p:cNvPr id="4" name="Picture 3"/>
          <p:cNvPicPr>
            <a:picLocks noChangeAspect="1"/>
          </p:cNvPicPr>
          <p:nvPr/>
        </p:nvPicPr>
        <p:blipFill>
          <a:blip r:embed="rId2"/>
          <a:stretch>
            <a:fillRect/>
          </a:stretch>
        </p:blipFill>
        <p:spPr>
          <a:xfrm>
            <a:off x="6551881" y="1524000"/>
            <a:ext cx="5613400" cy="4210050"/>
          </a:xfrm>
          <a:prstGeom prst="rect">
            <a:avLst/>
          </a:prstGeom>
        </p:spPr>
      </p:pic>
    </p:spTree>
    <p:extLst>
      <p:ext uri="{BB962C8B-B14F-4D97-AF65-F5344CB8AC3E}">
        <p14:creationId xmlns:p14="http://schemas.microsoft.com/office/powerpoint/2010/main" val="904937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604684" y="274638"/>
            <a:ext cx="8422216" cy="639762"/>
          </a:xfrm>
        </p:spPr>
        <p:txBody>
          <a:bodyPr/>
          <a:lstStyle/>
          <a:p>
            <a:r>
              <a:rPr lang="en-US" dirty="0" smtClean="0"/>
              <a:t>No strict process or ceremony</a:t>
            </a:r>
            <a:endParaRPr lang="en-US" dirty="0"/>
          </a:p>
        </p:txBody>
      </p:sp>
      <p:sp>
        <p:nvSpPr>
          <p:cNvPr id="57347" name="Rectangle 3"/>
          <p:cNvSpPr>
            <a:spLocks noGrp="1" noChangeArrowheads="1"/>
          </p:cNvSpPr>
          <p:nvPr>
            <p:ph type="body" idx="1"/>
          </p:nvPr>
        </p:nvSpPr>
        <p:spPr>
          <a:xfrm>
            <a:off x="2590799" y="1143000"/>
            <a:ext cx="9436101" cy="5486400"/>
          </a:xfrm>
        </p:spPr>
        <p:txBody>
          <a:bodyPr/>
          <a:lstStyle/>
          <a:p>
            <a:r>
              <a:rPr lang="en-US" sz="2800" dirty="0"/>
              <a:t>Hinduism is the majority religion of India and Nepal, with its teachings reaching as far as Indonesia, Mauritius, Fiji, UAE, Qatar, Sri Lanka and Bangladesh. As a spiritual philosophy, Hinduism concerns itself with the refinement of one’s karma, or moral uprightness, in order to break the cycle of Samsara, the endless repetition of birth, death and reincarnation. Unlike many major religions, Hinduism does not adhere to any strict concept of orthodoxy, and therefore converting to the Hindu faith is as easy as having a willingness to understand its beliefs and engage in its practices.</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7543799" cy="6629399"/>
          </a:xfrm>
        </p:spPr>
        <p:txBody>
          <a:bodyPr/>
          <a:lstStyle/>
          <a:p>
            <a:r>
              <a:rPr lang="en-US" dirty="0" smtClean="0"/>
              <a:t>3. </a:t>
            </a:r>
            <a:r>
              <a:rPr lang="en-US" dirty="0"/>
              <a:t>Know the significance of karma. Be mindful of the notion of karma at all times and consider how your actions influence your own morality as well as the well-being of others. Your karma should be at the center of every decision you make. Auditing your actions brings you closer to realizing moksha, or spiritual liberation, but it also ensures that you’re making the right choices at any given time</a:t>
            </a:r>
            <a:r>
              <a:rPr lang="en-US" dirty="0" smtClean="0"/>
              <a:t>.</a:t>
            </a:r>
            <a:endParaRPr lang="en-US" dirty="0"/>
          </a:p>
          <a:p>
            <a:r>
              <a:rPr lang="en-US" dirty="0" smtClean="0"/>
              <a:t>Karma </a:t>
            </a:r>
            <a:r>
              <a:rPr lang="en-US" dirty="0"/>
              <a:t>is more complex than simply penalty or reward for your actions. It is a common thread that runs through consecutive rebirths. Introspection of one’s karmic state creates a kind of feedback system for evaluating the goodness of one’s lives.</a:t>
            </a:r>
          </a:p>
          <a:p>
            <a:r>
              <a:rPr lang="en-US" dirty="0"/>
              <a:t>    Bad karma is thought to follow an individual through their different lifetimes, accounting for the seemingly random nature of misfortune in the world</a:t>
            </a:r>
            <a:r>
              <a:rPr lang="en-US" dirty="0" smtClean="0"/>
              <a:t>.</a:t>
            </a:r>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7456880" y="1538287"/>
            <a:ext cx="4737099" cy="3552824"/>
          </a:xfrm>
          <a:prstGeom prst="rect">
            <a:avLst/>
          </a:prstGeom>
        </p:spPr>
      </p:pic>
    </p:spTree>
    <p:extLst>
      <p:ext uri="{BB962C8B-B14F-4D97-AF65-F5344CB8AC3E}">
        <p14:creationId xmlns:p14="http://schemas.microsoft.com/office/powerpoint/2010/main" val="3935353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7010400" cy="6705599"/>
          </a:xfrm>
        </p:spPr>
        <p:txBody>
          <a:bodyPr/>
          <a:lstStyle/>
          <a:p>
            <a:r>
              <a:rPr lang="en-US" dirty="0" smtClean="0"/>
              <a:t>4. Strive </a:t>
            </a:r>
            <a:r>
              <a:rPr lang="en-US" dirty="0"/>
              <a:t>for spiritual liberation. Meditate often on salvation and the means to attain it. The ultimate purpose of any religion is to transcend the struggle of human existence and come to actualize the divine aspects of the self. This can be achieved through a focused approach to spiritual learning. Try to apply the wisdom that you gain to your everyday life. You’ll find that through enlightened consciousness, the quality of your own life will improve, which will allow you to positively affect the lives of the people around you</a:t>
            </a:r>
            <a:r>
              <a:rPr lang="en-US" dirty="0" smtClean="0"/>
              <a:t>.</a:t>
            </a:r>
          </a:p>
          <a:p>
            <a:r>
              <a:rPr lang="en-US" dirty="0" smtClean="0"/>
              <a:t> Moksha can simultaneously be understood as a literal spiritual “breakthrough” after which the mysteries of existence seem to dissolve, or as a purposefully maintained state that recognizes the need for compassion, selflessness and acceptance.</a:t>
            </a:r>
          </a:p>
          <a:p>
            <a:endParaRPr lang="en-US" dirty="0"/>
          </a:p>
        </p:txBody>
      </p:sp>
      <p:pic>
        <p:nvPicPr>
          <p:cNvPr id="4" name="Picture 3"/>
          <p:cNvPicPr>
            <a:picLocks noChangeAspect="1"/>
          </p:cNvPicPr>
          <p:nvPr/>
        </p:nvPicPr>
        <p:blipFill rotWithShape="1">
          <a:blip r:embed="rId2"/>
          <a:srcRect l="8791" r="17583"/>
          <a:stretch/>
        </p:blipFill>
        <p:spPr>
          <a:xfrm>
            <a:off x="7086600" y="609600"/>
            <a:ext cx="5105400" cy="5200650"/>
          </a:xfrm>
          <a:prstGeom prst="rect">
            <a:avLst/>
          </a:prstGeom>
        </p:spPr>
      </p:pic>
    </p:spTree>
    <p:extLst>
      <p:ext uri="{BB962C8B-B14F-4D97-AF65-F5344CB8AC3E}">
        <p14:creationId xmlns:p14="http://schemas.microsoft.com/office/powerpoint/2010/main" val="743260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caste system?</a:t>
            </a:r>
            <a:endParaRPr lang="en-US" dirty="0"/>
          </a:p>
        </p:txBody>
      </p:sp>
      <p:sp>
        <p:nvSpPr>
          <p:cNvPr id="3" name="Text Placeholder 2"/>
          <p:cNvSpPr>
            <a:spLocks noGrp="1"/>
          </p:cNvSpPr>
          <p:nvPr>
            <p:ph type="body" idx="1"/>
          </p:nvPr>
        </p:nvSpPr>
        <p:spPr>
          <a:xfrm>
            <a:off x="1066800" y="1676400"/>
            <a:ext cx="10363200" cy="1500187"/>
          </a:xfrm>
        </p:spPr>
        <p:txBody>
          <a:bodyPr/>
          <a:lstStyle/>
          <a:p>
            <a:r>
              <a:rPr lang="en-US" sz="2400" dirty="0"/>
              <a:t>These people are </a:t>
            </a:r>
            <a:r>
              <a:rPr lang="en-US" sz="2400" dirty="0" err="1"/>
              <a:t>Mleccha</a:t>
            </a:r>
            <a:r>
              <a:rPr lang="en-US" sz="2400" dirty="0"/>
              <a:t> but </a:t>
            </a:r>
            <a:r>
              <a:rPr lang="en-US" sz="2400" dirty="0" smtClean="0"/>
              <a:t>initiated </a:t>
            </a:r>
            <a:r>
              <a:rPr lang="en-US" sz="2400" dirty="0"/>
              <a:t>into Brahmanism</a:t>
            </a:r>
            <a:r>
              <a:rPr lang="en-US" sz="2400" dirty="0" smtClean="0"/>
              <a:t>!  </a:t>
            </a:r>
          </a:p>
          <a:p>
            <a:r>
              <a:rPr lang="en-US" sz="2400" dirty="0" smtClean="0"/>
              <a:t>Their Varna is Brahmin and their caste is "No caste", since they are from Non Indian origin.</a:t>
            </a:r>
            <a:endParaRPr lang="en-US" sz="2400" dirty="0"/>
          </a:p>
        </p:txBody>
      </p:sp>
    </p:spTree>
    <p:extLst>
      <p:ext uri="{BB962C8B-B14F-4D97-AF65-F5344CB8AC3E}">
        <p14:creationId xmlns:p14="http://schemas.microsoft.com/office/powerpoint/2010/main" val="276544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Sacred writings</a:t>
            </a:r>
            <a:endParaRPr lang="en-US" dirty="0"/>
          </a:p>
        </p:txBody>
      </p:sp>
      <p:pic>
        <p:nvPicPr>
          <p:cNvPr id="26" name="Picture 25"/>
          <p:cNvPicPr>
            <a:picLocks noChangeAspect="1"/>
          </p:cNvPicPr>
          <p:nvPr/>
        </p:nvPicPr>
        <p:blipFill>
          <a:blip r:embed="rId2"/>
          <a:stretch>
            <a:fillRect/>
          </a:stretch>
        </p:blipFill>
        <p:spPr>
          <a:xfrm>
            <a:off x="10675771" y="222029"/>
            <a:ext cx="1143000" cy="1143000"/>
          </a:xfrm>
          <a:prstGeom prst="rect">
            <a:avLst/>
          </a:prstGeom>
        </p:spPr>
      </p:pic>
      <p:sp>
        <p:nvSpPr>
          <p:cNvPr id="8" name="Text Placeholder 7"/>
          <p:cNvSpPr>
            <a:spLocks noGrp="1"/>
          </p:cNvSpPr>
          <p:nvPr>
            <p:ph type="body" idx="1"/>
          </p:nvPr>
        </p:nvSpPr>
        <p:spPr>
          <a:xfrm>
            <a:off x="884071" y="2101057"/>
            <a:ext cx="10363200" cy="1500187"/>
          </a:xfrm>
        </p:spPr>
        <p:txBody>
          <a:bodyPr/>
          <a:lstStyle/>
          <a:p>
            <a:r>
              <a:rPr lang="en-US" dirty="0" smtClean="0"/>
              <a:t>As with any religion, to really understand it, one must read, mark, and inwardly digest the  principles for leading a good life</a:t>
            </a:r>
            <a:endParaRPr lang="en-US" dirty="0"/>
          </a:p>
        </p:txBody>
      </p:sp>
      <p:pic>
        <p:nvPicPr>
          <p:cNvPr id="10" name="Picture 9"/>
          <p:cNvPicPr>
            <a:picLocks noChangeAspect="1"/>
          </p:cNvPicPr>
          <p:nvPr/>
        </p:nvPicPr>
        <p:blipFill>
          <a:blip r:embed="rId3"/>
          <a:stretch>
            <a:fillRect/>
          </a:stretch>
        </p:blipFill>
        <p:spPr>
          <a:xfrm>
            <a:off x="152400" y="152400"/>
            <a:ext cx="1143000" cy="1143000"/>
          </a:xfrm>
          <a:prstGeom prst="rect">
            <a:avLst/>
          </a:prstGeom>
        </p:spPr>
      </p:pic>
      <p:sp>
        <p:nvSpPr>
          <p:cNvPr id="11" name="Rectangle 10"/>
          <p:cNvSpPr/>
          <p:nvPr/>
        </p:nvSpPr>
        <p:spPr>
          <a:xfrm>
            <a:off x="152400" y="1318161"/>
            <a:ext cx="1172116" cy="369332"/>
          </a:xfrm>
          <a:prstGeom prst="rect">
            <a:avLst/>
          </a:prstGeom>
        </p:spPr>
        <p:txBody>
          <a:bodyPr wrap="none">
            <a:spAutoFit/>
          </a:bodyPr>
          <a:lstStyle/>
          <a:p>
            <a:r>
              <a:rPr lang="en-US" dirty="0" err="1"/>
              <a:t>Ramayan</a:t>
            </a:r>
            <a:endParaRPr lang="en-US" dirty="0"/>
          </a:p>
        </p:txBody>
      </p:sp>
      <p:pic>
        <p:nvPicPr>
          <p:cNvPr id="12" name="Picture 11"/>
          <p:cNvPicPr>
            <a:picLocks noChangeAspect="1"/>
          </p:cNvPicPr>
          <p:nvPr/>
        </p:nvPicPr>
        <p:blipFill>
          <a:blip r:embed="rId4"/>
          <a:stretch>
            <a:fillRect/>
          </a:stretch>
        </p:blipFill>
        <p:spPr>
          <a:xfrm>
            <a:off x="1600200" y="152400"/>
            <a:ext cx="1143000" cy="1143000"/>
          </a:xfrm>
          <a:prstGeom prst="rect">
            <a:avLst/>
          </a:prstGeom>
        </p:spPr>
      </p:pic>
      <p:sp>
        <p:nvSpPr>
          <p:cNvPr id="13" name="Rectangle 12"/>
          <p:cNvSpPr/>
          <p:nvPr/>
        </p:nvSpPr>
        <p:spPr>
          <a:xfrm>
            <a:off x="1600200" y="1352993"/>
            <a:ext cx="1031051" cy="369332"/>
          </a:xfrm>
          <a:prstGeom prst="rect">
            <a:avLst/>
          </a:prstGeom>
        </p:spPr>
        <p:txBody>
          <a:bodyPr wrap="none">
            <a:spAutoFit/>
          </a:bodyPr>
          <a:lstStyle/>
          <a:p>
            <a:r>
              <a:rPr lang="en-US" dirty="0"/>
              <a:t>Rigveda</a:t>
            </a:r>
          </a:p>
        </p:txBody>
      </p:sp>
      <p:pic>
        <p:nvPicPr>
          <p:cNvPr id="14" name="Picture 13"/>
          <p:cNvPicPr>
            <a:picLocks noChangeAspect="1"/>
          </p:cNvPicPr>
          <p:nvPr/>
        </p:nvPicPr>
        <p:blipFill>
          <a:blip r:embed="rId5"/>
          <a:stretch>
            <a:fillRect/>
          </a:stretch>
        </p:blipFill>
        <p:spPr>
          <a:xfrm>
            <a:off x="3048000" y="137556"/>
            <a:ext cx="1143000" cy="1143000"/>
          </a:xfrm>
          <a:prstGeom prst="rect">
            <a:avLst/>
          </a:prstGeom>
        </p:spPr>
      </p:pic>
      <p:sp>
        <p:nvSpPr>
          <p:cNvPr id="15" name="TextBox 14"/>
          <p:cNvSpPr txBox="1"/>
          <p:nvPr/>
        </p:nvSpPr>
        <p:spPr>
          <a:xfrm flipH="1">
            <a:off x="3077688" y="1368827"/>
            <a:ext cx="1249681" cy="369332"/>
          </a:xfrm>
          <a:prstGeom prst="rect">
            <a:avLst/>
          </a:prstGeom>
          <a:noFill/>
        </p:spPr>
        <p:txBody>
          <a:bodyPr wrap="square" rtlCol="0">
            <a:spAutoFit/>
          </a:bodyPr>
          <a:lstStyle/>
          <a:p>
            <a:r>
              <a:rPr lang="en-US" dirty="0" smtClean="0"/>
              <a:t>Vedas</a:t>
            </a:r>
            <a:endParaRPr lang="en-US" dirty="0"/>
          </a:p>
        </p:txBody>
      </p:sp>
      <p:pic>
        <p:nvPicPr>
          <p:cNvPr id="16" name="Picture 15"/>
          <p:cNvPicPr>
            <a:picLocks noChangeAspect="1"/>
          </p:cNvPicPr>
          <p:nvPr/>
        </p:nvPicPr>
        <p:blipFill>
          <a:blip r:embed="rId6"/>
          <a:stretch>
            <a:fillRect/>
          </a:stretch>
        </p:blipFill>
        <p:spPr>
          <a:xfrm>
            <a:off x="4495800" y="161698"/>
            <a:ext cx="1143000" cy="1143000"/>
          </a:xfrm>
          <a:prstGeom prst="rect">
            <a:avLst/>
          </a:prstGeom>
        </p:spPr>
      </p:pic>
      <p:sp>
        <p:nvSpPr>
          <p:cNvPr id="17" name="Rectangle 16"/>
          <p:cNvSpPr/>
          <p:nvPr/>
        </p:nvSpPr>
        <p:spPr>
          <a:xfrm>
            <a:off x="4327369" y="1352993"/>
            <a:ext cx="1402948" cy="369332"/>
          </a:xfrm>
          <a:prstGeom prst="rect">
            <a:avLst/>
          </a:prstGeom>
        </p:spPr>
        <p:txBody>
          <a:bodyPr wrap="none">
            <a:spAutoFit/>
          </a:bodyPr>
          <a:lstStyle/>
          <a:p>
            <a:r>
              <a:rPr lang="en-US" dirty="0"/>
              <a:t>Upanishads</a:t>
            </a:r>
          </a:p>
        </p:txBody>
      </p:sp>
      <p:pic>
        <p:nvPicPr>
          <p:cNvPr id="18" name="Picture 17"/>
          <p:cNvPicPr>
            <a:picLocks noChangeAspect="1"/>
          </p:cNvPicPr>
          <p:nvPr/>
        </p:nvPicPr>
        <p:blipFill>
          <a:blip r:embed="rId7"/>
          <a:stretch>
            <a:fillRect/>
          </a:stretch>
        </p:blipFill>
        <p:spPr>
          <a:xfrm>
            <a:off x="5943600" y="137556"/>
            <a:ext cx="1143000" cy="1143000"/>
          </a:xfrm>
          <a:prstGeom prst="rect">
            <a:avLst/>
          </a:prstGeom>
        </p:spPr>
      </p:pic>
      <p:sp>
        <p:nvSpPr>
          <p:cNvPr id="19" name="Rectangle 18"/>
          <p:cNvSpPr/>
          <p:nvPr/>
        </p:nvSpPr>
        <p:spPr>
          <a:xfrm>
            <a:off x="5713494" y="1368827"/>
            <a:ext cx="1544012" cy="369332"/>
          </a:xfrm>
          <a:prstGeom prst="rect">
            <a:avLst/>
          </a:prstGeom>
        </p:spPr>
        <p:txBody>
          <a:bodyPr wrap="none">
            <a:spAutoFit/>
          </a:bodyPr>
          <a:lstStyle/>
          <a:p>
            <a:r>
              <a:rPr lang="en-US" dirty="0"/>
              <a:t>Mahabharata</a:t>
            </a:r>
          </a:p>
        </p:txBody>
      </p:sp>
      <p:pic>
        <p:nvPicPr>
          <p:cNvPr id="20" name="Picture 19"/>
          <p:cNvPicPr>
            <a:picLocks noChangeAspect="1"/>
          </p:cNvPicPr>
          <p:nvPr/>
        </p:nvPicPr>
        <p:blipFill>
          <a:blip r:embed="rId8"/>
          <a:stretch>
            <a:fillRect/>
          </a:stretch>
        </p:blipFill>
        <p:spPr>
          <a:xfrm>
            <a:off x="7393379" y="136762"/>
            <a:ext cx="1143000" cy="1143000"/>
          </a:xfrm>
          <a:prstGeom prst="rect">
            <a:avLst/>
          </a:prstGeom>
        </p:spPr>
      </p:pic>
      <p:sp>
        <p:nvSpPr>
          <p:cNvPr id="21" name="Rectangle 20"/>
          <p:cNvSpPr/>
          <p:nvPr/>
        </p:nvSpPr>
        <p:spPr>
          <a:xfrm>
            <a:off x="7203271" y="1318161"/>
            <a:ext cx="1774845" cy="369332"/>
          </a:xfrm>
          <a:prstGeom prst="rect">
            <a:avLst/>
          </a:prstGeom>
        </p:spPr>
        <p:txBody>
          <a:bodyPr wrap="none">
            <a:spAutoFit/>
          </a:bodyPr>
          <a:lstStyle/>
          <a:p>
            <a:r>
              <a:rPr lang="en-US" dirty="0"/>
              <a:t>Bhagavad Gita </a:t>
            </a:r>
          </a:p>
        </p:txBody>
      </p:sp>
      <p:pic>
        <p:nvPicPr>
          <p:cNvPr id="22" name="Picture 21"/>
          <p:cNvPicPr>
            <a:picLocks noChangeAspect="1"/>
          </p:cNvPicPr>
          <p:nvPr/>
        </p:nvPicPr>
        <p:blipFill>
          <a:blip r:embed="rId9"/>
          <a:stretch>
            <a:fillRect/>
          </a:stretch>
        </p:blipFill>
        <p:spPr>
          <a:xfrm>
            <a:off x="8978116" y="204056"/>
            <a:ext cx="1143000" cy="1143000"/>
          </a:xfrm>
          <a:prstGeom prst="rect">
            <a:avLst/>
          </a:prstGeom>
        </p:spPr>
      </p:pic>
      <p:sp>
        <p:nvSpPr>
          <p:cNvPr id="23" name="Rectangle 22"/>
          <p:cNvSpPr/>
          <p:nvPr/>
        </p:nvSpPr>
        <p:spPr>
          <a:xfrm>
            <a:off x="8870690" y="1402668"/>
            <a:ext cx="1479892" cy="369332"/>
          </a:xfrm>
          <a:prstGeom prst="rect">
            <a:avLst/>
          </a:prstGeom>
        </p:spPr>
        <p:txBody>
          <a:bodyPr wrap="none">
            <a:spAutoFit/>
          </a:bodyPr>
          <a:lstStyle/>
          <a:p>
            <a:r>
              <a:rPr lang="en-US" dirty="0"/>
              <a:t>Atharvaveda</a:t>
            </a:r>
          </a:p>
        </p:txBody>
      </p:sp>
      <p:sp>
        <p:nvSpPr>
          <p:cNvPr id="24" name="AutoShape 2" descr="data:image/jpeg;base64,/9j/4AAQSkZJRgABAQAAAQABAAD/2wCEAAkGBwgHBgkIBwgKCgkLDRYPDQwMDRsUFRAWIB0iIiAdHx8kKDQsJCYxJx8fLT0tMTU3Ojo6Iys/RD84QzQ5OjcBCgoKDQwNGg8PGjclHyU3Nzc3Nzc3Nzc3Nzc3Nzc3Nzc3Nzc3Nzc3Nzc3Nzc3Nzc3Nzc3Nzc3Nzc3Nzc3Nzc3N//AABEIAHgAeAMBIgACEQEDEQH/xAAbAAABBQEBAAAAAAAAAAAAAAAEAAEDBQYCB//EAEAQAAIBAwMCAwQGBggHAAAAAAECAwAEEQUSIQYxE0FRFCJhcSMyQoGRoRUWM2LB8GNyg5KxwtHhJCU0UnOEo//EABoBAAMBAQEBAAAAAAAAAAAAAAIDBAEFAAb/xAAlEQADAAIDAAIABwEAAAAAAAAAAQIDERIhMQRBBRQVUWFxkRP/2gAMAwEAAhEDEQA/APMNtPjipkWumT0r6NXo6YMFOKcrxU5X3TxSC8dqLmC2CMprgg0Y6Eg471rNH0PpHU7W7kN5rsUllaG5nBjhIIGA237z51l5lC2xdVowmKYivSz0Z0n7ULb9LayJDp51DmCMjwtpb+9gdqGsOkelNStbe5ttc1URz6gmnpvs1B8Z13Dz7Y86X+cx/wA/4KdoxulaFqmsJO+l2Mt0IADL4ePdz8PPse1V4HevUNB6L019UkuND1rVzc6ZcFDMunABJFJGASwB7dh5H40T1L0h07qfWE9pb6he22oyoss1pb6azqGZQzNnOFBzkgngmlr5k8tfX9Gcls8nFdCtf1j0hadPz29nZahc3t/KokNqbNkZYyDhvPnjt3FZUR4JGD99UTmm1uR8dkZFKpCtILW8hmiMmnqTbilXuR7QeiHFdFTREaHFJ0NRqzWwUqacA0QUwKWw44o1YAIy48q3j6/ZL0XaxQ6laRzQWSwyWZtN0txKsmdrkj9keMjPIrFtGcDPOK4SBWljWQ7IywDN32jzOKDIla7+hdLZsb/XdPn6hurwXVqqN009uPDwqCYx48NR5HJxiu+n+s9HtLTp/SYdJtIjHfQS3lxeQJ4aFQFaVSGzv7ncw90cc1VWumdPu8qX13Jayi5MaIrggJuxljtx2xznFEpoHTD3Rtzq0qyGZ0AEitlRwPsjk88dvyyhrHrT2LaRA99oupaPqGl3+rPp7/pqa+jnS2aZZUYMoA2n76tr3V9Jl6r6hiGrRxW+oaZHbQaguXRWEcfcrz5EfPiql9F6UGYzrMglUMSBKu3IAwN2znJJHGe1Q6lomiw2Mk2lai19cIVBjRwVOSB5KPUj517UN/ZqSLTqeO2n17SB0pq8XtK2XvXvt5UcDGC7NlT9bjjhgMVg+SxJySTkk+dG6paRW+oXMEJ3xpIVVjyfkfX0z581Asfwp+NcV6UQtIHZaQqdkPpimCfCmcwyEjNPU/hg+VKt5GFzHHx2p2izRMcfFd+GfSucrAZFZabPf3CW1rGHmfO1SwXOBk8kgdgasV6S1dsbLeFs9tt5Af8APRXTUWNUBIOBBN5f0TVn9JiAvYBegrapGhZ3TAwBx38+1JzfKeMXVPei1PR2ucf8B5Z/6mHt/frh+j9dxxprn5Sxn/NR13p8Mssd0WaPbGNkjrnjOcfnig5JluHZbiFR7x4Tz9Mg/Co1+KW/JPNP7ID0b1AR7ukzn5FT/Gg5+iOpzITHpV1t4IUKOT5/lVtb6QZ8+FAAh5+qBUkmh3LXESho1iEZbYF944P+9N/P2/UbwbKT9Sep/DG7SL7fuBOIz24qX9T+olO46Nfj+xNX0tlNFEUliBG3AJHahbqH2SxjnQqHQhmaRjwfLA9c/D50H6ncvTk2YZUHpXXhgHR77A/oG4p/1Z1pe+k34/8AXf8A0q50yG8/RxnuZZRahyzxoS5myPLjgZ9PU9sVT6rdXFv48kFze4mJT3mYNGQvkQfPPy4zTMf4k7rikHSqVshl0DVo1ZpNMvVVRlma3cAD8KA8E7j27Ve9HanfXeqJFJc3bx29ncb0klYj9i3fnB5z355+FVqodgJ745qzHndnot0CiLJpqMEeTT03mGWyR8V2ExUkYGKlC1ByFBWhZS7mcAEpaXDDP/iahbVy9lCbkB9sGHRh3bNH6UAhvXOfdsLk8d/2TVn7WSGMs0Mkmxxz4mSG/jUfy1y0JqtUGq7ww7YpxsUHKE4xknIx28z+NT6LYtcyeLKTjvg0DaoLiZjlAq4PvcFs8eXxNaTQFBgRs96RMcZ5Gw+TLIKlsihQu7GcnsAPOhp3+jF624yRIXDZwu3074HeoOorxLYxqFaRmXBRR3GfX7qHm1lJNOLmL3x9GUMbbc/D4fvVLayXW0XxpIv4GjvoSGC5AB4PBBGQaoNY0yIkQzjCnswovou69sgmkdPDIIXaR2AzReuDhWwCQeOKoS5T36ifKtN6Mk8OogYMkkdjgK8cB5KkgcZH+1XGo6HpzWDPPGvh+RiGCB8eflTveTRxiUSbUXByVyqn76rb7WLiWPwlKzbl99tuUbPbj+TxU0Td1tdGPIolJ9nOkgfpG7a2V1t47G6GGGMMImzn1NUSRnwk48qsen5rmC51C0e4zGumXZ8LduA+iY1FEgMKf1RXc+PuIAx122CqhFPRfh0qfyG7DVWpAtdKMiu9vFScgGG6Ggaa6DnCmynBPp7hqpvY10ZWQqZIpyfrYIx8ec96tLKb2S11O584dOuH7eiGstb3jXcR9qSaWJSGYgE7c/71Nnmqaf0Btd/uG2UAu5lWA43DLYPkBnv5eVXWjXIjPhNtG3jAGBVVpsgEs/s3GIjsLHk/DFDaHcNNPDCMYycn0AoFWk9+GqNaS9ZstUaJrLxGjVivdj3UYPNU013dGEychvDPG3gcd85/KrKOT25JY7dtqRY8QEH3gOaIeIS2gijOHPAGOFP+lR/9W9aRapUdNj6PJHDauihVcvuZF9CBg4+VD6vcq5SIngtzt7/kD/Iru1051v3eaVpNkqrn1AHy+JoPXrZ4r6SKH6TLDbxnbnkfhVU1uHsS3M2td7O5XS0hMTwiVGYh9xwAPhnmqC40yyuJpik0kCLh1KqBn02/hRfUV4+66iZ1IicBSr+fGTj51UqyyQRRLdkOXDGNVLE47c/z3oceJpNyxObLEvTQ+gQwpqOqsJFaQ6Xd8r5/R9/lUsKnwk4+yK70iJ1vtUL8+Ho06Bs/uAVLCn0Sf1RXQxPUBS03tEe2lRAjpqPmboJReK72/Cu1XiusVLzBHRAdM1gMu5Tps4K+oK4rz+ylSPKKp3BSSd/YZ8vjit9d+7oOunkf8tl7fEqP41htK0ZLsSu0pR2wUAQMOfP/ABom1x7FuXVdFppWo20OyYzZZDznuRV4ltaQanJdxH3ZUJOc7VPr99ZDS+l9Ve/minh8KFSA8rfVIz5evlWsvLqz0a1EcUu+TG0DOSx+VT5ZTWkxuF0u6XhY9L3QlWZJBgGQ7f3s8VcW+zxwH4JIXk9ucf4VjenLoqGEnHi/VYk85z+HNaAWvhpJEZpAgZyG+12yB/GsXCOkFqr7oUmtqL9gQFjMjEn/ALucAD501nL4c13eXMmZWc8eVUSIhlXw5g5iKlOMY8qtBFFrVuWil8O6U9s8Eg9iKFbY9qUuiuvp7aeNYJRsnXJZT2Yk+vlxVYJnRPCtJFjG7DsVG7GfWpdSaYSyR3cTRzdydo+VUyTqkzK4Yr+75U6ERXHL002iTwTDV2i3AtpsxIPfGVGT+NSRr9GnyFBdNxeznV1f67aZKxIOcZkjGPzqyRRsX5CnS9SFEuOhgKVdjilXuQewpV4rrZxUiLXZWpeQDBr9V/V/Xd7FVOnsCR3+ulef6TcvPK0EGUOFVR6ncMf416NqEJl6f1qNBktZYx/aJWd6U0GJbFpZ1UyGQSQuvDLj7JPmMj86onTjsXt8uiTTbHVNWzBf3E9vCqD6rANj4H8flRydNadb3Ijg08Slh+2lmZmPxPNWksFxBtltArZXBVjjFSQmWECSf3gwHb7JPcH76RfLaUroavNsHttGFsmxUAbuqgpn8ducZom4s7yOaa5RQfETasavwrEDn8qmvbtLMh5zgke6PM/AVV3PUZmj2QQuHc7VZu1bU6nr0bDu34Sx2NnNJtlt90zcEI/vD7gKPt+nbS5lIawubF8Z9pSXBJ9SD3z8qL6etvCshLjc7ncXI5OcflV4ZNkTOQQEU+ff5U7Fj63QrLl70jLrYahDqUUF9fQNbBSFl8P38Y+RBOePuoPqDWtH6ZgltLCzhuJ58l8xLhuPtEAZrSKjTCWS8jGHG0BTjavzrA9bWi3N/G8SMIooyAoGOM96bOPXguslUuys6Vme4n1yWQY3aa5CjsuZouBWgVPdHHlVT0zAiW2sunf2EL/9ov8ASr0KMfCl5Okkex03tsH2U9EgL6U1K5B7CEWpNvwpUqmTMY9y5g0TVZQWUi2HK9+XSsjo+tR6bIsMrMUl+yFJIPrSpVbjW4J7bVGttryIxKyOHjbkHNSmRQCRgg+VNSpb9KEB6leJINj59xSQdueSOKDht0tYrSbsQwZs88Hg8ffSpVzs1Pmzp4VqdI0lpfoloSS2xTgZGC1TWl7dTxK9zaGFQdwUkH3M497nv5+VKlXS+O3xRz80pNs41TWoYI2IVpSBhY0Gc/EnyFef6jNPqczzziIEnszbfu79qVKrG9EN00W2iWZt9J1V3hKuYFUsPqkGWPA+fFWJTjtT0qkzU3odhfRztpUqVI2OP//Z"/>
          <p:cNvSpPr>
            <a:spLocks noChangeAspect="1" noChangeArrowheads="1"/>
          </p:cNvSpPr>
          <p:nvPr/>
        </p:nvSpPr>
        <p:spPr bwMode="auto">
          <a:xfrm>
            <a:off x="155575" y="-547688"/>
            <a:ext cx="1143000"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p:nvPr/>
        </p:nvSpPr>
        <p:spPr>
          <a:xfrm>
            <a:off x="10603505" y="1368827"/>
            <a:ext cx="1287532" cy="369332"/>
          </a:xfrm>
          <a:prstGeom prst="rect">
            <a:avLst/>
          </a:prstGeom>
        </p:spPr>
        <p:txBody>
          <a:bodyPr wrap="none">
            <a:spAutoFit/>
          </a:bodyPr>
          <a:lstStyle/>
          <a:p>
            <a:r>
              <a:rPr lang="en-US" dirty="0" err="1"/>
              <a:t>Samaveda</a:t>
            </a:r>
            <a:endParaRPr lang="en-US" dirty="0"/>
          </a:p>
        </p:txBody>
      </p:sp>
    </p:spTree>
    <p:extLst>
      <p:ext uri="{BB962C8B-B14F-4D97-AF65-F5344CB8AC3E}">
        <p14:creationId xmlns:p14="http://schemas.microsoft.com/office/powerpoint/2010/main" val="407746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a:t>
            </a:r>
            <a:r>
              <a:rPr lang="en-US" dirty="0"/>
              <a:t>Becoming a Follower of Hinduism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769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1" y="228600"/>
            <a:ext cx="6400799" cy="6324599"/>
          </a:xfrm>
        </p:spPr>
        <p:txBody>
          <a:bodyPr/>
          <a:lstStyle/>
          <a:p>
            <a:r>
              <a:rPr lang="en-US" dirty="0" smtClean="0"/>
              <a:t>1. Understand </a:t>
            </a:r>
            <a:r>
              <a:rPr lang="en-US" dirty="0"/>
              <a:t>that conversion to Hinduism is all about practice. There is no official conversion process or ceremony for converting to the Hindu faith. To become a follower, one needs only to have the will and the commitment to study the scriptures and abide the proper practices. While Hinduism is a highly traditional religion founded on ritual, it is not exclusive in the sense that one must be formally recognized in order to be a practitioner</a:t>
            </a:r>
            <a:r>
              <a:rPr lang="en-US" dirty="0" smtClean="0"/>
              <a:t>.</a:t>
            </a:r>
            <a:endParaRPr lang="en-US" dirty="0"/>
          </a:p>
          <a:p>
            <a:endParaRPr lang="en-US" dirty="0"/>
          </a:p>
          <a:p>
            <a:r>
              <a:rPr lang="en-US" dirty="0"/>
              <a:t>    Hinduism preaches the very principle that there is no need for conversion; the wisdom of the universe is available to all, if only they're willing to seek it</a:t>
            </a:r>
            <a:r>
              <a:rPr lang="en-US" dirty="0" smtClean="0"/>
              <a:t>.</a:t>
            </a:r>
            <a:endParaRPr lang="en-US" dirty="0"/>
          </a:p>
          <a:p>
            <a:endParaRPr lang="en-US" dirty="0"/>
          </a:p>
        </p:txBody>
      </p:sp>
      <p:pic>
        <p:nvPicPr>
          <p:cNvPr id="6" name="Picture 5"/>
          <p:cNvPicPr>
            <a:picLocks noChangeAspect="1"/>
          </p:cNvPicPr>
          <p:nvPr/>
        </p:nvPicPr>
        <p:blipFill>
          <a:blip r:embed="rId2"/>
          <a:stretch>
            <a:fillRect/>
          </a:stretch>
        </p:blipFill>
        <p:spPr>
          <a:xfrm>
            <a:off x="6642099" y="1309686"/>
            <a:ext cx="5549901" cy="41624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799" y="152400"/>
            <a:ext cx="9366253" cy="6553199"/>
          </a:xfrm>
        </p:spPr>
        <p:txBody>
          <a:bodyPr/>
          <a:lstStyle/>
          <a:p>
            <a:r>
              <a:rPr lang="en-US" dirty="0" smtClean="0"/>
              <a:t>2. Find </a:t>
            </a:r>
            <a:r>
              <a:rPr lang="en-US" dirty="0"/>
              <a:t>a sect that will accept you. Do some research to see if there are any Hindu temples or organizations in your area and find out what the requirements are to join. Many contemporary Hindu sects are happy to take on Western followers and anyone else who is interested in learning Hindu doctrine. Consider whether the beliefs and practices of the sect you’re thinking of joining are in alignment with what you wish to gain from becoming a follower</a:t>
            </a:r>
            <a:r>
              <a:rPr lang="en-US" dirty="0" smtClean="0"/>
              <a:t>.</a:t>
            </a:r>
            <a:endParaRPr lang="en-US" dirty="0"/>
          </a:p>
          <a:p>
            <a:r>
              <a:rPr lang="en-US" dirty="0" smtClean="0"/>
              <a:t>    </a:t>
            </a:r>
            <a:r>
              <a:rPr lang="en-US" dirty="0"/>
              <a:t>Most people who practice the Hindu religion are born into it, and consider it something of a birthright. There are those that claim that you cannot “convert” to Hinduism; if you were not born Hindu, you never will be. However, this is a somewhat dated position, as Hinduism has become a major world religion and many people flock to learn its ways</a:t>
            </a:r>
            <a:r>
              <a:rPr lang="en-US" dirty="0" smtClean="0"/>
              <a:t>.</a:t>
            </a:r>
            <a:endParaRPr lang="en-US" dirty="0"/>
          </a:p>
          <a:p>
            <a:r>
              <a:rPr lang="en-US" dirty="0"/>
              <a:t>    Two prominent examples of Western sects that have embraced the Hindu religion are the Hare </a:t>
            </a:r>
            <a:r>
              <a:rPr lang="en-US" dirty="0" err="1"/>
              <a:t>Krishnas</a:t>
            </a:r>
            <a:r>
              <a:rPr lang="en-US" dirty="0"/>
              <a:t> and the school of Transcendental Meditation.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32053" y="-28699"/>
            <a:ext cx="9143999" cy="6858000"/>
          </a:xfrm>
          <a:prstGeom prst="rect">
            <a:avLst/>
          </a:prstGeom>
        </p:spPr>
      </p:pic>
    </p:spTree>
    <p:extLst>
      <p:ext uri="{BB962C8B-B14F-4D97-AF65-F5344CB8AC3E}">
        <p14:creationId xmlns:p14="http://schemas.microsoft.com/office/powerpoint/2010/main" val="311968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485" y="381000"/>
            <a:ext cx="6021915" cy="6857999"/>
          </a:xfrm>
        </p:spPr>
        <p:txBody>
          <a:bodyPr/>
          <a:lstStyle/>
          <a:p>
            <a:r>
              <a:rPr lang="en-US" dirty="0" smtClean="0"/>
              <a:t>3. </a:t>
            </a:r>
            <a:r>
              <a:rPr lang="en-US" b="1" dirty="0"/>
              <a:t>Involve yourself in ritual worship.</a:t>
            </a:r>
            <a:r>
              <a:rPr lang="en-US" dirty="0"/>
              <a:t> Once you become part of a Hindu temple or organization, you will be expected to participate in </a:t>
            </a:r>
            <a:r>
              <a:rPr lang="en-US" i="1" dirty="0"/>
              <a:t>puja</a:t>
            </a:r>
            <a:r>
              <a:rPr lang="en-US" dirty="0"/>
              <a:t>, or ritual worship. Puja ceremonies are most often composed of many different symbolic actions, such as cleansing idols representing Hindu deities, making offerings and recitation of spiritual scriptures. Taking part in puja will help you understand more about Hindu rituals and their religious significance.</a:t>
            </a:r>
            <a:r>
              <a:rPr lang="en-US" baseline="30000" dirty="0">
                <a:hlinkClick r:id="rId2"/>
              </a:rPr>
              <a:t>[7]</a:t>
            </a:r>
            <a:r>
              <a:rPr lang="en-US" dirty="0"/>
              <a:t> In addition to its role as a communal practice, puja is considered a highly individual devotion, and a good deal of prayer and offerings are performed from the privacy of one’s home.</a:t>
            </a:r>
          </a:p>
          <a:p>
            <a:endParaRPr lang="en-US" dirty="0"/>
          </a:p>
        </p:txBody>
      </p:sp>
      <p:pic>
        <p:nvPicPr>
          <p:cNvPr id="4" name="Picture 3"/>
          <p:cNvPicPr>
            <a:picLocks noChangeAspect="1"/>
          </p:cNvPicPr>
          <p:nvPr/>
        </p:nvPicPr>
        <p:blipFill>
          <a:blip r:embed="rId3"/>
          <a:stretch>
            <a:fillRect/>
          </a:stretch>
        </p:blipFill>
        <p:spPr>
          <a:xfrm>
            <a:off x="6560787" y="1447800"/>
            <a:ext cx="5613400" cy="4210050"/>
          </a:xfrm>
          <a:prstGeom prst="rect">
            <a:avLst/>
          </a:prstGeom>
        </p:spPr>
      </p:pic>
    </p:spTree>
    <p:extLst>
      <p:ext uri="{BB962C8B-B14F-4D97-AF65-F5344CB8AC3E}">
        <p14:creationId xmlns:p14="http://schemas.microsoft.com/office/powerpoint/2010/main" val="277647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228600"/>
            <a:ext cx="7696199" cy="6476999"/>
          </a:xfrm>
        </p:spPr>
        <p:txBody>
          <a:bodyPr/>
          <a:lstStyle/>
          <a:p>
            <a:r>
              <a:rPr lang="en-US" dirty="0" smtClean="0"/>
              <a:t>4</a:t>
            </a:r>
            <a:r>
              <a:rPr lang="en-US" dirty="0"/>
              <a:t>. Practice yoga and meditation. Learn the proper </a:t>
            </a:r>
            <a:r>
              <a:rPr lang="en-US" dirty="0" err="1"/>
              <a:t>asanas</a:t>
            </a:r>
            <a:r>
              <a:rPr lang="en-US" dirty="0"/>
              <a:t>, or meditative yoga motions, to supplement prayer and ritual offerings. In the Hindu religion, meditation can be performed either from a resting position, as it done conventionally, or through the practice of yoga, which is essentially a form of moving meditation. Traditionally, yoga involves transitioning through a series of strenuous postures that serve to purify the body and make the mind and spirit receptive to the blessings of enlightenment</a:t>
            </a:r>
            <a:r>
              <a:rPr lang="en-US" dirty="0" smtClean="0"/>
              <a:t>.</a:t>
            </a:r>
            <a:endParaRPr lang="en-US" dirty="0"/>
          </a:p>
          <a:p>
            <a:r>
              <a:rPr lang="en-US" dirty="0" smtClean="0"/>
              <a:t>    </a:t>
            </a:r>
            <a:r>
              <a:rPr lang="en-US" dirty="0"/>
              <a:t>Though it’s become a trendy form of exercise in the West, the practice of yoga is considered an integral part of </a:t>
            </a:r>
            <a:r>
              <a:rPr lang="en-US" dirty="0" err="1"/>
              <a:t>of</a:t>
            </a:r>
            <a:r>
              <a:rPr lang="en-US" dirty="0"/>
              <a:t> the spiritual duties of the Hindu follower</a:t>
            </a:r>
            <a:r>
              <a:rPr lang="en-US" dirty="0" smtClean="0"/>
              <a:t>. Yoga </a:t>
            </a:r>
            <a:r>
              <a:rPr lang="en-US" dirty="0"/>
              <a:t>requires you to be supple, which promotes proper breath control and circulation, strengthening your body and enhancing your ability to focus.</a:t>
            </a:r>
          </a:p>
        </p:txBody>
      </p:sp>
      <p:pic>
        <p:nvPicPr>
          <p:cNvPr id="4" name="Picture 3"/>
          <p:cNvPicPr>
            <a:picLocks noChangeAspect="1"/>
          </p:cNvPicPr>
          <p:nvPr/>
        </p:nvPicPr>
        <p:blipFill rotWithShape="1">
          <a:blip r:embed="rId2"/>
          <a:srcRect l="15554" t="1282" r="25557" b="-1282"/>
          <a:stretch/>
        </p:blipFill>
        <p:spPr>
          <a:xfrm>
            <a:off x="7872325" y="685799"/>
            <a:ext cx="4319675" cy="5562600"/>
          </a:xfrm>
          <a:prstGeom prst="rect">
            <a:avLst/>
          </a:prstGeom>
        </p:spPr>
      </p:pic>
    </p:spTree>
    <p:extLst>
      <p:ext uri="{BB962C8B-B14F-4D97-AF65-F5344CB8AC3E}">
        <p14:creationId xmlns:p14="http://schemas.microsoft.com/office/powerpoint/2010/main" val="256617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52401"/>
            <a:ext cx="7467599" cy="5973764"/>
          </a:xfrm>
        </p:spPr>
        <p:txBody>
          <a:bodyPr/>
          <a:lstStyle/>
          <a:p>
            <a:r>
              <a:rPr lang="en-US" dirty="0" smtClean="0"/>
              <a:t>5</a:t>
            </a:r>
            <a:r>
              <a:rPr lang="en-US" dirty="0"/>
              <a:t>. </a:t>
            </a:r>
            <a:r>
              <a:rPr lang="en-US" dirty="0" smtClean="0"/>
              <a:t>Commit </a:t>
            </a:r>
            <a:r>
              <a:rPr lang="en-US" dirty="0"/>
              <a:t>to improving your karma. Seek to live a good live, to be mindful of the suffering of the world, to show kindness to others and to implement the wisdom of the Vedas, or classical scriptures. Karma is a tenant central to Hindu philosophy and lies at the heart of all human interaction. It is effectively an inventory of one’s moral character, and through the cultivation of pure karma comes the possibility of freeing oneself from the cycle of reincarnation</a:t>
            </a:r>
            <a:r>
              <a:rPr lang="en-US" dirty="0" smtClean="0"/>
              <a:t>.</a:t>
            </a:r>
          </a:p>
          <a:p>
            <a:r>
              <a:rPr lang="en-US" dirty="0" smtClean="0"/>
              <a:t> </a:t>
            </a:r>
            <a:r>
              <a:rPr lang="en-US" dirty="0"/>
              <a:t>Karma can be understood as a sort of meter—if your karma is bad, or low, you will be visited by hardship and injustice, even in your subsequent lives. But if your karma meter is full, if you’ve always acted with good intentions and devoted yourself to lessening the suffering in the world, you stand a chance of attaining liberation and thus being freed from Samsara.</a:t>
            </a:r>
          </a:p>
          <a:p>
            <a:endParaRPr lang="en-US" dirty="0"/>
          </a:p>
        </p:txBody>
      </p:sp>
      <p:pic>
        <p:nvPicPr>
          <p:cNvPr id="4" name="Picture 3"/>
          <p:cNvPicPr>
            <a:picLocks noChangeAspect="1"/>
          </p:cNvPicPr>
          <p:nvPr/>
        </p:nvPicPr>
        <p:blipFill>
          <a:blip r:embed="rId2"/>
          <a:stretch>
            <a:fillRect/>
          </a:stretch>
        </p:blipFill>
        <p:spPr>
          <a:xfrm>
            <a:off x="7719951" y="1828800"/>
            <a:ext cx="4503211" cy="3377408"/>
          </a:xfrm>
          <a:prstGeom prst="rect">
            <a:avLst/>
          </a:prstGeom>
        </p:spPr>
      </p:pic>
    </p:spTree>
    <p:extLst>
      <p:ext uri="{BB962C8B-B14F-4D97-AF65-F5344CB8AC3E}">
        <p14:creationId xmlns:p14="http://schemas.microsoft.com/office/powerpoint/2010/main" val="36495452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1076_slide">
  <a:themeElements>
    <a:clrScheme name="Office Theme 3">
      <a:dk1>
        <a:srgbClr val="000000"/>
      </a:dk1>
      <a:lt1>
        <a:srgbClr val="FF9933"/>
      </a:lt1>
      <a:dk2>
        <a:srgbClr val="000000"/>
      </a:dk2>
      <a:lt2>
        <a:srgbClr val="CCCCCC"/>
      </a:lt2>
      <a:accent1>
        <a:srgbClr val="2B4F7A"/>
      </a:accent1>
      <a:accent2>
        <a:srgbClr val="804000"/>
      </a:accent2>
      <a:accent3>
        <a:srgbClr val="FFCAAD"/>
      </a:accent3>
      <a:accent4>
        <a:srgbClr val="000000"/>
      </a:accent4>
      <a:accent5>
        <a:srgbClr val="ACB2BE"/>
      </a:accent5>
      <a:accent6>
        <a:srgbClr val="733900"/>
      </a:accent6>
      <a:hlink>
        <a:srgbClr val="453161"/>
      </a:hlink>
      <a:folHlink>
        <a:srgbClr val="134C35"/>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9933"/>
        </a:lt1>
        <a:dk2>
          <a:srgbClr val="000000"/>
        </a:dk2>
        <a:lt2>
          <a:srgbClr val="CCCCCC"/>
        </a:lt2>
        <a:accent1>
          <a:srgbClr val="A65300"/>
        </a:accent1>
        <a:accent2>
          <a:srgbClr val="8C4600"/>
        </a:accent2>
        <a:accent3>
          <a:srgbClr val="FFCAAD"/>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9933"/>
        </a:lt1>
        <a:dk2>
          <a:srgbClr val="000000"/>
        </a:dk2>
        <a:lt2>
          <a:srgbClr val="CCCCCC"/>
        </a:lt2>
        <a:accent1>
          <a:srgbClr val="2B4F7A"/>
        </a:accent1>
        <a:accent2>
          <a:srgbClr val="804000"/>
        </a:accent2>
        <a:accent3>
          <a:srgbClr val="FFCAAD"/>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9933"/>
        </a:lt1>
        <a:dk2>
          <a:srgbClr val="000000"/>
        </a:dk2>
        <a:lt2>
          <a:srgbClr val="CCCCCC"/>
        </a:lt2>
        <a:accent1>
          <a:srgbClr val="505900"/>
        </a:accent1>
        <a:accent2>
          <a:srgbClr val="204C6B"/>
        </a:accent2>
        <a:accent3>
          <a:srgbClr val="FFCAAD"/>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A65300"/>
        </a:accent1>
        <a:accent2>
          <a:srgbClr val="8C4600"/>
        </a:accent2>
        <a:accent3>
          <a:srgbClr val="FFFFFF"/>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805900"/>
        </a:accent1>
        <a:accent2>
          <a:srgbClr val="99371F"/>
        </a:accent2>
        <a:accent3>
          <a:srgbClr val="FFFFFF"/>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2B4F7A"/>
        </a:accent1>
        <a:accent2>
          <a:srgbClr val="804000"/>
        </a:accent2>
        <a:accent3>
          <a:srgbClr val="FFFFFF"/>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505900"/>
        </a:accent1>
        <a:accent2>
          <a:srgbClr val="204C6B"/>
        </a:accent2>
        <a:accent3>
          <a:srgbClr val="FFFFFF"/>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3">
      <a:dk1>
        <a:srgbClr val="000000"/>
      </a:dk1>
      <a:lt1>
        <a:srgbClr val="FF9933"/>
      </a:lt1>
      <a:dk2>
        <a:srgbClr val="000000"/>
      </a:dk2>
      <a:lt2>
        <a:srgbClr val="CCCCCC"/>
      </a:lt2>
      <a:accent1>
        <a:srgbClr val="2B4F7A"/>
      </a:accent1>
      <a:accent2>
        <a:srgbClr val="804000"/>
      </a:accent2>
      <a:accent3>
        <a:srgbClr val="FFCAAD"/>
      </a:accent3>
      <a:accent4>
        <a:srgbClr val="000000"/>
      </a:accent4>
      <a:accent5>
        <a:srgbClr val="ACB2BE"/>
      </a:accent5>
      <a:accent6>
        <a:srgbClr val="733900"/>
      </a:accent6>
      <a:hlink>
        <a:srgbClr val="453161"/>
      </a:hlink>
      <a:folHlink>
        <a:srgbClr val="134C35"/>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9933"/>
        </a:lt1>
        <a:dk2>
          <a:srgbClr val="000000"/>
        </a:dk2>
        <a:lt2>
          <a:srgbClr val="CCCCCC"/>
        </a:lt2>
        <a:accent1>
          <a:srgbClr val="A65300"/>
        </a:accent1>
        <a:accent2>
          <a:srgbClr val="8C4600"/>
        </a:accent2>
        <a:accent3>
          <a:srgbClr val="FFCAAD"/>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9933"/>
        </a:lt1>
        <a:dk2>
          <a:srgbClr val="000000"/>
        </a:dk2>
        <a:lt2>
          <a:srgbClr val="CCCCCC"/>
        </a:lt2>
        <a:accent1>
          <a:srgbClr val="805900"/>
        </a:accent1>
        <a:accent2>
          <a:srgbClr val="99371F"/>
        </a:accent2>
        <a:accent3>
          <a:srgbClr val="FFCAAD"/>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9933"/>
        </a:lt1>
        <a:dk2>
          <a:srgbClr val="000000"/>
        </a:dk2>
        <a:lt2>
          <a:srgbClr val="CCCCCC"/>
        </a:lt2>
        <a:accent1>
          <a:srgbClr val="2B4F7A"/>
        </a:accent1>
        <a:accent2>
          <a:srgbClr val="804000"/>
        </a:accent2>
        <a:accent3>
          <a:srgbClr val="FFCAAD"/>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9933"/>
        </a:lt1>
        <a:dk2>
          <a:srgbClr val="000000"/>
        </a:dk2>
        <a:lt2>
          <a:srgbClr val="CCCCCC"/>
        </a:lt2>
        <a:accent1>
          <a:srgbClr val="505900"/>
        </a:accent1>
        <a:accent2>
          <a:srgbClr val="204C6B"/>
        </a:accent2>
        <a:accent3>
          <a:srgbClr val="FFCAAD"/>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65300"/>
        </a:accent1>
        <a:accent2>
          <a:srgbClr val="8C4600"/>
        </a:accent2>
        <a:accent3>
          <a:srgbClr val="FFFFFF"/>
        </a:accent3>
        <a:accent4>
          <a:srgbClr val="000000"/>
        </a:accent4>
        <a:accent5>
          <a:srgbClr val="D0B3AA"/>
        </a:accent5>
        <a:accent6>
          <a:srgbClr val="7E3F00"/>
        </a:accent6>
        <a:hlink>
          <a:srgbClr val="733900"/>
        </a:hlink>
        <a:folHlink>
          <a:srgbClr val="6633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805900"/>
        </a:accent1>
        <a:accent2>
          <a:srgbClr val="99371F"/>
        </a:accent2>
        <a:accent3>
          <a:srgbClr val="FFFFFF"/>
        </a:accent3>
        <a:accent4>
          <a:srgbClr val="000000"/>
        </a:accent4>
        <a:accent5>
          <a:srgbClr val="C0B5AA"/>
        </a:accent5>
        <a:accent6>
          <a:srgbClr val="8A311B"/>
        </a:accent6>
        <a:hlink>
          <a:srgbClr val="733900"/>
        </a:hlink>
        <a:folHlink>
          <a:srgbClr val="80192B"/>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2B4F7A"/>
        </a:accent1>
        <a:accent2>
          <a:srgbClr val="804000"/>
        </a:accent2>
        <a:accent3>
          <a:srgbClr val="FFFFFF"/>
        </a:accent3>
        <a:accent4>
          <a:srgbClr val="000000"/>
        </a:accent4>
        <a:accent5>
          <a:srgbClr val="ACB2BE"/>
        </a:accent5>
        <a:accent6>
          <a:srgbClr val="733900"/>
        </a:accent6>
        <a:hlink>
          <a:srgbClr val="453161"/>
        </a:hlink>
        <a:folHlink>
          <a:srgbClr val="134C35"/>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05900"/>
        </a:accent1>
        <a:accent2>
          <a:srgbClr val="204C6B"/>
        </a:accent2>
        <a:accent3>
          <a:srgbClr val="FFFFFF"/>
        </a:accent3>
        <a:accent4>
          <a:srgbClr val="000000"/>
        </a:accent4>
        <a:accent5>
          <a:srgbClr val="B3B5AA"/>
        </a:accent5>
        <a:accent6>
          <a:srgbClr val="1C4460"/>
        </a:accent6>
        <a:hlink>
          <a:srgbClr val="5E265A"/>
        </a:hlink>
        <a:folHlink>
          <a:srgbClr val="6B3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india map</Template>
  <TotalTime>371</TotalTime>
  <Words>2282</Words>
  <Application>Microsoft Office PowerPoint</Application>
  <PresentationFormat>Widescreen</PresentationFormat>
  <Paragraphs>49</Paragraphs>
  <Slides>23</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23</vt:i4>
      </vt:variant>
    </vt:vector>
  </HeadingPairs>
  <TitlesOfParts>
    <vt:vector size="26" baseType="lpstr">
      <vt:lpstr>Arial</vt:lpstr>
      <vt:lpstr>ind_1076_slide</vt:lpstr>
      <vt:lpstr>1_Default Design</vt:lpstr>
      <vt:lpstr>How to Convert to Hinduism</vt:lpstr>
      <vt:lpstr>No strict process or ceremony</vt:lpstr>
      <vt:lpstr>Part 1: Becoming a Follower of Hinduism</vt:lpstr>
      <vt:lpstr>PowerPoint Presentation</vt:lpstr>
      <vt:lpstr>PowerPoint Presentation</vt:lpstr>
      <vt:lpstr>PowerPoint Presentation</vt:lpstr>
      <vt:lpstr>PowerPoint Presentation</vt:lpstr>
      <vt:lpstr>PowerPoint Presentation</vt:lpstr>
      <vt:lpstr>PowerPoint Presentation</vt:lpstr>
      <vt:lpstr>Part 2: Connecting with the Hindu Community</vt:lpstr>
      <vt:lpstr>PowerPoint Presentation</vt:lpstr>
      <vt:lpstr>PowerPoint Presentation</vt:lpstr>
      <vt:lpstr>PowerPoint Presentation</vt:lpstr>
      <vt:lpstr>PowerPoint Presentation</vt:lpstr>
      <vt:lpstr>PowerPoint Presentation</vt:lpstr>
      <vt:lpstr>Part 3: Understanding Hindu Beliefs</vt:lpstr>
      <vt:lpstr>PowerPoint Presentation</vt:lpstr>
      <vt:lpstr>PowerPoint Presentation</vt:lpstr>
      <vt:lpstr>PowerPoint Presentation</vt:lpstr>
      <vt:lpstr>PowerPoint Presentation</vt:lpstr>
      <vt:lpstr>PowerPoint Presentation</vt:lpstr>
      <vt:lpstr>What about the caste system?</vt:lpstr>
      <vt:lpstr>Sacred writings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Convert to Hinduism</dc:title>
  <dc:creator>Joseph Naumann</dc:creator>
  <cp:lastModifiedBy>Joseph Naumann</cp:lastModifiedBy>
  <cp:revision>12</cp:revision>
  <dcterms:created xsi:type="dcterms:W3CDTF">2018-03-11T00:02:43Z</dcterms:created>
  <dcterms:modified xsi:type="dcterms:W3CDTF">2018-03-11T06:14:27Z</dcterms:modified>
</cp:coreProperties>
</file>