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4" r:id="rId28"/>
    <p:sldId id="285" r:id="rId29"/>
    <p:sldId id="282" r:id="rId30"/>
    <p:sldId id="283"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7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79" name="Group 15"/>
          <p:cNvGrpSpPr>
            <a:grpSpLocks/>
          </p:cNvGrpSpPr>
          <p:nvPr/>
        </p:nvGrpSpPr>
        <p:grpSpPr bwMode="auto">
          <a:xfrm>
            <a:off x="0" y="0"/>
            <a:ext cx="9144000" cy="6858000"/>
            <a:chOff x="0" y="0"/>
            <a:chExt cx="5760" cy="4320"/>
          </a:xfrm>
        </p:grpSpPr>
        <p:sp>
          <p:nvSpPr>
            <p:cNvPr id="36866" name="Rectangle 2"/>
            <p:cNvSpPr>
              <a:spLocks noChangeArrowheads="1"/>
            </p:cNvSpPr>
            <p:nvPr/>
          </p:nvSpPr>
          <p:spPr bwMode="hidden">
            <a:xfrm>
              <a:off x="5568" y="2160"/>
              <a:ext cx="192" cy="2160"/>
            </a:xfrm>
            <a:prstGeom prst="rect">
              <a:avLst/>
            </a:pr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Rectangle 3"/>
            <p:cNvSpPr>
              <a:spLocks noChangeArrowheads="1"/>
            </p:cNvSpPr>
            <p:nvPr/>
          </p:nvSpPr>
          <p:spPr bwMode="white">
            <a:xfrm>
              <a:off x="1632" y="2160"/>
              <a:ext cx="3936" cy="2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6874" name="Picture 10" descr="ARTBANNA"/>
            <p:cNvPicPr>
              <a:picLocks noChangeAspect="1" noChangeArrowheads="1"/>
            </p:cNvPicPr>
            <p:nvPr/>
          </p:nvPicPr>
          <p:blipFill>
            <a:blip r:embed="rId2">
              <a:extLst>
                <a:ext uri="{28A0092B-C50C-407E-A947-70E740481C1C}">
                  <a14:useLocalDpi xmlns:a14="http://schemas.microsoft.com/office/drawing/2010/main" val="0"/>
                </a:ext>
              </a:extLst>
            </a:blip>
            <a:srcRect r="58453"/>
            <a:stretch>
              <a:fillRect/>
            </a:stretch>
          </p:blipFill>
          <p:spPr bwMode="invGray">
            <a:xfrm>
              <a:off x="1632" y="0"/>
              <a:ext cx="4128" cy="994"/>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ARTBANND"/>
            <p:cNvPicPr>
              <a:picLocks noChangeAspect="1" noChangeArrowheads="1"/>
            </p:cNvPicPr>
            <p:nvPr/>
          </p:nvPicPr>
          <p:blipFill>
            <a:blip r:embed="rId3">
              <a:extLst>
                <a:ext uri="{28A0092B-C50C-407E-A947-70E740481C1C}">
                  <a14:useLocalDpi xmlns:a14="http://schemas.microsoft.com/office/drawing/2010/main" val="0"/>
                </a:ext>
              </a:extLst>
            </a:blip>
            <a:srcRect l="64000"/>
            <a:stretch>
              <a:fillRect/>
            </a:stretch>
          </p:blipFill>
          <p:spPr bwMode="invGray">
            <a:xfrm>
              <a:off x="0" y="0"/>
              <a:ext cx="1296" cy="36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ARTHS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40" y="2016"/>
              <a:ext cx="1800" cy="60"/>
            </a:xfrm>
            <a:prstGeom prst="rect">
              <a:avLst/>
            </a:prstGeom>
            <a:noFill/>
            <a:extLst>
              <a:ext uri="{909E8E84-426E-40DD-AFC4-6F175D3DCCD1}">
                <a14:hiddenFill xmlns:a14="http://schemas.microsoft.com/office/drawing/2010/main">
                  <a:solidFill>
                    <a:srgbClr val="FFFFFF"/>
                  </a:solidFill>
                </a14:hiddenFill>
              </a:ext>
            </a:extLst>
          </p:spPr>
        </p:pic>
        <p:sp>
          <p:nvSpPr>
            <p:cNvPr id="36877" name="Rectangle 13"/>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69" name="Rectangle 5"/>
          <p:cNvSpPr>
            <a:spLocks noGrp="1" noChangeArrowheads="1"/>
          </p:cNvSpPr>
          <p:nvPr>
            <p:ph type="ctrTitle"/>
          </p:nvPr>
        </p:nvSpPr>
        <p:spPr>
          <a:xfrm>
            <a:off x="990600" y="1905000"/>
            <a:ext cx="7772400" cy="1143000"/>
          </a:xfrm>
        </p:spPr>
        <p:txBody>
          <a:bodyPr/>
          <a:lstStyle>
            <a:lvl1pPr>
              <a:defRPr/>
            </a:lvl1pPr>
          </a:lstStyle>
          <a:p>
            <a:pPr lvl="0"/>
            <a:r>
              <a:rPr lang="en-US" noProof="0" smtClean="0"/>
              <a:t>Click to edit Master title style</a:t>
            </a:r>
          </a:p>
        </p:txBody>
      </p:sp>
      <p:sp>
        <p:nvSpPr>
          <p:cNvPr id="36870" name="Rectangle 6"/>
          <p:cNvSpPr>
            <a:spLocks noGrp="1" noChangeArrowheads="1"/>
          </p:cNvSpPr>
          <p:nvPr>
            <p:ph type="subTitle" idx="1"/>
          </p:nvPr>
        </p:nvSpPr>
        <p:spPr>
          <a:xfrm>
            <a:off x="2667000" y="3810000"/>
            <a:ext cx="6400800" cy="1752600"/>
          </a:xfrm>
        </p:spPr>
        <p:txBody>
          <a:bodyPr/>
          <a:lstStyle>
            <a:lvl1pPr marL="0" indent="0">
              <a:buFontTx/>
              <a:buNone/>
              <a:defRPr/>
            </a:lvl1pPr>
          </a:lstStyle>
          <a:p>
            <a:pPr lvl="0"/>
            <a:r>
              <a:rPr lang="en-US" noProof="0" smtClean="0"/>
              <a:t>Click to edit Master subtitle style</a:t>
            </a:r>
          </a:p>
        </p:txBody>
      </p:sp>
      <p:sp>
        <p:nvSpPr>
          <p:cNvPr id="36871" name="Rectangle 7"/>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36872" name="Rectangle 8"/>
          <p:cNvSpPr>
            <a:spLocks noGrp="1" noChangeArrowheads="1"/>
          </p:cNvSpPr>
          <p:nvPr>
            <p:ph type="ftr" sz="quarter" idx="3"/>
          </p:nvPr>
        </p:nvSpPr>
        <p:spPr/>
        <p:txBody>
          <a:bodyPr/>
          <a:lstStyle>
            <a:lvl1pPr>
              <a:defRPr/>
            </a:lvl1pPr>
          </a:lstStyle>
          <a:p>
            <a:endParaRPr lang="en-US"/>
          </a:p>
        </p:txBody>
      </p:sp>
      <p:sp>
        <p:nvSpPr>
          <p:cNvPr id="36873" name="Rectangle 9"/>
          <p:cNvSpPr>
            <a:spLocks noGrp="1" noChangeArrowheads="1"/>
          </p:cNvSpPr>
          <p:nvPr>
            <p:ph type="sldNum" sz="quarter" idx="4"/>
          </p:nvPr>
        </p:nvSpPr>
        <p:spPr>
          <a:xfrm>
            <a:off x="6705600" y="6248400"/>
            <a:ext cx="1905000" cy="457200"/>
          </a:xfrm>
        </p:spPr>
        <p:txBody>
          <a:bodyPr/>
          <a:lstStyle>
            <a:lvl1pPr>
              <a:defRPr/>
            </a:lvl1pPr>
          </a:lstStyle>
          <a:p>
            <a:fld id="{7BF47097-30BF-4A7D-B960-3637103ABFD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3F71CE-78F3-4237-A5BF-44B273049727}" type="slidenum">
              <a:rPr lang="en-US"/>
              <a:pPr/>
              <a:t>‹#›</a:t>
            </a:fld>
            <a:endParaRPr lang="en-US"/>
          </a:p>
        </p:txBody>
      </p:sp>
    </p:spTree>
    <p:extLst>
      <p:ext uri="{BB962C8B-B14F-4D97-AF65-F5344CB8AC3E}">
        <p14:creationId xmlns:p14="http://schemas.microsoft.com/office/powerpoint/2010/main" val="310780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80AA7F-4FB6-47BF-A07B-27C4AC29550D}" type="slidenum">
              <a:rPr lang="en-US"/>
              <a:pPr/>
              <a:t>‹#›</a:t>
            </a:fld>
            <a:endParaRPr lang="en-US"/>
          </a:p>
        </p:txBody>
      </p:sp>
    </p:spTree>
    <p:extLst>
      <p:ext uri="{BB962C8B-B14F-4D97-AF65-F5344CB8AC3E}">
        <p14:creationId xmlns:p14="http://schemas.microsoft.com/office/powerpoint/2010/main" val="262908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EE9C96-DA0E-4D94-B3FF-360697EF9445}" type="slidenum">
              <a:rPr lang="en-US"/>
              <a:pPr/>
              <a:t>‹#›</a:t>
            </a:fld>
            <a:endParaRPr lang="en-US"/>
          </a:p>
        </p:txBody>
      </p:sp>
    </p:spTree>
    <p:extLst>
      <p:ext uri="{BB962C8B-B14F-4D97-AF65-F5344CB8AC3E}">
        <p14:creationId xmlns:p14="http://schemas.microsoft.com/office/powerpoint/2010/main" val="401951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4B2E5-DB27-42C3-AC59-1EC4DD340D71}" type="slidenum">
              <a:rPr lang="en-US"/>
              <a:pPr/>
              <a:t>‹#›</a:t>
            </a:fld>
            <a:endParaRPr lang="en-US"/>
          </a:p>
        </p:txBody>
      </p:sp>
    </p:spTree>
    <p:extLst>
      <p:ext uri="{BB962C8B-B14F-4D97-AF65-F5344CB8AC3E}">
        <p14:creationId xmlns:p14="http://schemas.microsoft.com/office/powerpoint/2010/main" val="172840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8D5882-2A45-4EB1-8246-3964CC67CA01}" type="slidenum">
              <a:rPr lang="en-US"/>
              <a:pPr/>
              <a:t>‹#›</a:t>
            </a:fld>
            <a:endParaRPr lang="en-US"/>
          </a:p>
        </p:txBody>
      </p:sp>
    </p:spTree>
    <p:extLst>
      <p:ext uri="{BB962C8B-B14F-4D97-AF65-F5344CB8AC3E}">
        <p14:creationId xmlns:p14="http://schemas.microsoft.com/office/powerpoint/2010/main" val="350666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601A8-E8C7-4576-A74E-FFAE73321BF7}" type="slidenum">
              <a:rPr lang="en-US"/>
              <a:pPr/>
              <a:t>‹#›</a:t>
            </a:fld>
            <a:endParaRPr lang="en-US"/>
          </a:p>
        </p:txBody>
      </p:sp>
    </p:spTree>
    <p:extLst>
      <p:ext uri="{BB962C8B-B14F-4D97-AF65-F5344CB8AC3E}">
        <p14:creationId xmlns:p14="http://schemas.microsoft.com/office/powerpoint/2010/main" val="21402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23E507-1A27-4D0A-AA32-A5EF1C7718E0}" type="slidenum">
              <a:rPr lang="en-US"/>
              <a:pPr/>
              <a:t>‹#›</a:t>
            </a:fld>
            <a:endParaRPr lang="en-US"/>
          </a:p>
        </p:txBody>
      </p:sp>
    </p:spTree>
    <p:extLst>
      <p:ext uri="{BB962C8B-B14F-4D97-AF65-F5344CB8AC3E}">
        <p14:creationId xmlns:p14="http://schemas.microsoft.com/office/powerpoint/2010/main" val="19713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7B5801-63AC-4063-AEB8-9461B0C821AF}" type="slidenum">
              <a:rPr lang="en-US"/>
              <a:pPr/>
              <a:t>‹#›</a:t>
            </a:fld>
            <a:endParaRPr lang="en-US"/>
          </a:p>
        </p:txBody>
      </p:sp>
    </p:spTree>
    <p:extLst>
      <p:ext uri="{BB962C8B-B14F-4D97-AF65-F5344CB8AC3E}">
        <p14:creationId xmlns:p14="http://schemas.microsoft.com/office/powerpoint/2010/main" val="402502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B97FD9-961E-43E2-807C-0A2603289E80}" type="slidenum">
              <a:rPr lang="en-US"/>
              <a:pPr/>
              <a:t>‹#›</a:t>
            </a:fld>
            <a:endParaRPr lang="en-US"/>
          </a:p>
        </p:txBody>
      </p:sp>
    </p:spTree>
    <p:extLst>
      <p:ext uri="{BB962C8B-B14F-4D97-AF65-F5344CB8AC3E}">
        <p14:creationId xmlns:p14="http://schemas.microsoft.com/office/powerpoint/2010/main" val="429293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116D7F-0A04-4A73-A59C-E07B43E70A31}" type="slidenum">
              <a:rPr lang="en-US"/>
              <a:pPr/>
              <a:t>‹#›</a:t>
            </a:fld>
            <a:endParaRPr lang="en-US"/>
          </a:p>
        </p:txBody>
      </p:sp>
    </p:spTree>
    <p:extLst>
      <p:ext uri="{BB962C8B-B14F-4D97-AF65-F5344CB8AC3E}">
        <p14:creationId xmlns:p14="http://schemas.microsoft.com/office/powerpoint/2010/main" val="410870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6667"/>
                <a:invGamma/>
              </a:schemeClr>
            </a:gs>
            <a:gs pos="50000">
              <a:schemeClr val="bg1"/>
            </a:gs>
            <a:gs pos="100000">
              <a:schemeClr val="bg1">
                <a:gamma/>
                <a:shade val="66667"/>
                <a:invGamma/>
              </a:schemeClr>
            </a:gs>
          </a:gsLst>
          <a:lin ang="5400000" scaled="1"/>
        </a:gradFill>
        <a:effectLst/>
      </p:bgPr>
    </p:bg>
    <p:spTree>
      <p:nvGrpSpPr>
        <p:cNvPr id="1" name=""/>
        <p:cNvGrpSpPr/>
        <p:nvPr/>
      </p:nvGrpSpPr>
      <p:grpSpPr>
        <a:xfrm>
          <a:off x="0" y="0"/>
          <a:ext cx="0" cy="0"/>
          <a:chOff x="0" y="0"/>
          <a:chExt cx="0" cy="0"/>
        </a:xfrm>
      </p:grpSpPr>
      <p:grpSp>
        <p:nvGrpSpPr>
          <p:cNvPr id="5135" name="Group 15"/>
          <p:cNvGrpSpPr>
            <a:grpSpLocks/>
          </p:cNvGrpSpPr>
          <p:nvPr/>
        </p:nvGrpSpPr>
        <p:grpSpPr bwMode="auto">
          <a:xfrm>
            <a:off x="0" y="0"/>
            <a:ext cx="9144000" cy="6858000"/>
            <a:chOff x="0" y="0"/>
            <a:chExt cx="5760" cy="4320"/>
          </a:xfrm>
        </p:grpSpPr>
        <p:sp>
          <p:nvSpPr>
            <p:cNvPr id="5122" name="Rectangle 2"/>
            <p:cNvSpPr>
              <a:spLocks noChangeArrowheads="1"/>
            </p:cNvSpPr>
            <p:nvPr/>
          </p:nvSpPr>
          <p:spPr bwMode="hidden">
            <a:xfrm>
              <a:off x="5568" y="1152"/>
              <a:ext cx="192" cy="3168"/>
            </a:xfrm>
            <a:prstGeom prst="rect">
              <a:avLst/>
            </a:pr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Rectangle 3"/>
            <p:cNvSpPr>
              <a:spLocks noChangeArrowheads="1"/>
            </p:cNvSpPr>
            <p:nvPr/>
          </p:nvSpPr>
          <p:spPr bwMode="white">
            <a:xfrm>
              <a:off x="1632" y="1152"/>
              <a:ext cx="3936" cy="3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1" name="Picture 11" descr="ART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1728" y="0"/>
              <a:ext cx="3600" cy="36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RTBANND"/>
            <p:cNvPicPr>
              <a:picLocks noChangeAspect="1" noChangeArrowheads="1"/>
            </p:cNvPicPr>
            <p:nvPr/>
          </p:nvPicPr>
          <p:blipFill>
            <a:blip r:embed="rId14">
              <a:extLst>
                <a:ext uri="{28A0092B-C50C-407E-A947-70E740481C1C}">
                  <a14:useLocalDpi xmlns:a14="http://schemas.microsoft.com/office/drawing/2010/main" val="0"/>
                </a:ext>
              </a:extLst>
            </a:blip>
            <a:srcRect l="64000"/>
            <a:stretch>
              <a:fillRect/>
            </a:stretch>
          </p:blipFill>
          <p:spPr bwMode="invGray">
            <a:xfrm>
              <a:off x="0" y="0"/>
              <a:ext cx="1296" cy="36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ARTHSE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144" y="1104"/>
              <a:ext cx="1800" cy="60"/>
            </a:xfrm>
            <a:prstGeom prst="rect">
              <a:avLst/>
            </a:prstGeom>
            <a:noFill/>
            <a:extLst>
              <a:ext uri="{909E8E84-426E-40DD-AFC4-6F175D3DCCD1}">
                <a14:hiddenFill xmlns:a14="http://schemas.microsoft.com/office/drawing/2010/main">
                  <a:solidFill>
                    <a:srgbClr val="FFFFFF"/>
                  </a:solidFill>
                </a14:hiddenFill>
              </a:ext>
            </a:extLst>
          </p:spPr>
        </p:pic>
        <p:sp>
          <p:nvSpPr>
            <p:cNvPr id="5134" name="Rectangle 14"/>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6" name="Rectangle 6"/>
          <p:cNvSpPr>
            <a:spLocks noGrp="1" noChangeArrowheads="1"/>
          </p:cNvSpPr>
          <p:nvPr>
            <p:ph type="title"/>
          </p:nvPr>
        </p:nvSpPr>
        <p:spPr bwMode="auto">
          <a:xfrm>
            <a:off x="685800" y="457200"/>
            <a:ext cx="7772400" cy="114300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7"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128" name="Rectangle 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12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30" name="Rectangle 1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9222BF6-82C1-4927-AB96-F29740E4EE3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SzPct val="80000"/>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17"/>
        </a:buBlip>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Culture Change</a:t>
            </a:r>
            <a:endParaRPr lang="en-US" sz="7200" dirty="0"/>
          </a:p>
        </p:txBody>
      </p:sp>
      <p:sp>
        <p:nvSpPr>
          <p:cNvPr id="3" name="Subtitle 2"/>
          <p:cNvSpPr>
            <a:spLocks noGrp="1"/>
          </p:cNvSpPr>
          <p:nvPr>
            <p:ph type="subTitle" idx="1"/>
          </p:nvPr>
        </p:nvSpPr>
        <p:spPr/>
        <p:txBody>
          <a:bodyPr/>
          <a:lstStyle/>
          <a:p>
            <a:r>
              <a:rPr lang="en-US" dirty="0" smtClean="0">
                <a:effectLst>
                  <a:outerShdw blurRad="50800" dist="50800" dir="5400000" algn="ctr" rotWithShape="0">
                    <a:srgbClr val="FF0000"/>
                  </a:outerShdw>
                </a:effectLst>
              </a:rPr>
              <a:t>All cultures undergo change – what varies most is the rate at which the change occurs.</a:t>
            </a:r>
            <a:endParaRPr lang="en-US" dirty="0">
              <a:effectLst>
                <a:outerShdw blurRad="50800" dist="50800" dir="5400000" algn="ctr" rotWithShape="0">
                  <a:srgbClr val="FF0000"/>
                </a:outerShdw>
              </a:effectLst>
            </a:endParaRPr>
          </a:p>
        </p:txBody>
      </p:sp>
    </p:spTree>
    <p:extLst>
      <p:ext uri="{BB962C8B-B14F-4D97-AF65-F5344CB8AC3E}">
        <p14:creationId xmlns:p14="http://schemas.microsoft.com/office/powerpoint/2010/main" val="3709951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534400" cy="2057400"/>
          </a:xfrm>
        </p:spPr>
        <p:txBody>
          <a:bodyPr/>
          <a:lstStyle/>
          <a:p>
            <a:r>
              <a:rPr lang="en-US" dirty="0" smtClean="0"/>
              <a:t>When did we quit calling them 'emergency brakes? At some point 'parking brake' became the proper term. But I miss the hint of drama that went with 'emergency brake.'</a:t>
            </a:r>
            <a:endParaRPr lang="en-US" dirty="0"/>
          </a:p>
        </p:txBody>
      </p:sp>
      <p:pic>
        <p:nvPicPr>
          <p:cNvPr id="4403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5" b="97598" l="2241" r="97199">
                        <a14:foregroundMark x1="13165" y1="68168" x2="13165" y2="68168"/>
                        <a14:foregroundMark x1="51541" y1="80480" x2="51541" y2="80480"/>
                        <a14:foregroundMark x1="58543" y1="70571" x2="58543" y2="70571"/>
                        <a14:foregroundMark x1="81513" y1="65766" x2="81513" y2="65766"/>
                        <a14:foregroundMark x1="46218" y1="51051" x2="46218" y2="51051"/>
                        <a14:foregroundMark x1="34454" y1="49249" x2="34454" y2="49249"/>
                        <a14:backgroundMark x1="25210" y1="46547" x2="25210" y2="46547"/>
                        <a14:backgroundMark x1="33894" y1="52553" x2="33894" y2="52553"/>
                      </a14:backgroundRemoval>
                    </a14:imgEffect>
                  </a14:imgLayer>
                </a14:imgProps>
              </a:ext>
              <a:ext uri="{28A0092B-C50C-407E-A947-70E740481C1C}">
                <a14:useLocalDpi xmlns:a14="http://schemas.microsoft.com/office/drawing/2010/main" val="0"/>
              </a:ext>
            </a:extLst>
          </a:blip>
          <a:srcRect/>
          <a:stretch>
            <a:fillRect/>
          </a:stretch>
        </p:blipFill>
        <p:spPr bwMode="auto">
          <a:xfrm>
            <a:off x="5410200" y="3595539"/>
            <a:ext cx="34004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84088"/>
            <a:ext cx="3558229" cy="265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1066800" y="3810000"/>
            <a:ext cx="990600" cy="1295400"/>
          </a:xfrm>
          <a:prstGeom prst="straightConnector1">
            <a:avLst/>
          </a:prstGeom>
          <a:solidFill>
            <a:schemeClr val="accent1"/>
          </a:solidFill>
          <a:ln w="349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6835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534400" cy="2667000"/>
          </a:xfrm>
        </p:spPr>
        <p:txBody>
          <a:bodyPr/>
          <a:lstStyle/>
          <a:p>
            <a:r>
              <a:rPr lang="en-US" dirty="0" smtClean="0"/>
              <a:t>I'm sad, too, that almost all the old folks are gone who would call the accelerator the 'foot feed.' Many today do not even know what a clutch is or that the dimmer switch used to be on the floor. For that matter, the starter was down there too.</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99"/>
            <a:ext cx="2590800" cy="188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1000"/>
            <a:ext cx="18383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4876800"/>
            <a:ext cx="1455848" cy="646331"/>
          </a:xfrm>
          <a:prstGeom prst="rect">
            <a:avLst/>
          </a:prstGeom>
          <a:noFill/>
        </p:spPr>
        <p:txBody>
          <a:bodyPr wrap="none" rtlCol="0">
            <a:spAutoFit/>
          </a:bodyPr>
          <a:lstStyle/>
          <a:p>
            <a:r>
              <a:rPr lang="en-US" dirty="0" smtClean="0"/>
              <a:t>Clutch</a:t>
            </a:r>
          </a:p>
          <a:p>
            <a:r>
              <a:rPr lang="en-US" dirty="0" smtClean="0"/>
              <a:t>Dimmer Switch</a:t>
            </a:r>
            <a:endParaRPr lang="en-US" dirty="0"/>
          </a:p>
        </p:txBody>
      </p:sp>
      <p:cxnSp>
        <p:nvCxnSpPr>
          <p:cNvPr id="6" name="Straight Arrow Connector 5"/>
          <p:cNvCxnSpPr/>
          <p:nvPr/>
        </p:nvCxnSpPr>
        <p:spPr bwMode="auto">
          <a:xfrm flipH="1">
            <a:off x="990600" y="5029200"/>
            <a:ext cx="2895600" cy="2286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5342048" y="5414962"/>
            <a:ext cx="2201752" cy="452438"/>
          </a:xfrm>
          <a:prstGeom prst="straightConnector1">
            <a:avLst/>
          </a:prstGeom>
          <a:solidFill>
            <a:schemeClr val="accent1"/>
          </a:solidFill>
          <a:ln w="381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212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7772400" cy="1600200"/>
          </a:xfrm>
        </p:spPr>
        <p:txBody>
          <a:bodyPr/>
          <a:lstStyle/>
          <a:p>
            <a:r>
              <a:rPr lang="en-US" dirty="0" smtClean="0"/>
              <a:t>Didn't you ever wait at the street for your daddy to come home, so you could ride the 'running board' up to the house? </a:t>
            </a:r>
            <a:endParaRPr lang="en-US" dirty="0"/>
          </a:p>
        </p:txBody>
      </p:sp>
      <p:pic>
        <p:nvPicPr>
          <p:cNvPr id="4608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20" b="98361" l="0" r="99000">
                        <a14:foregroundMark x1="76000" y1="74590" x2="76000" y2="74590"/>
                        <a14:foregroundMark x1="73000" y1="29508" x2="73000" y2="29508"/>
                      </a14:backgroundRemoval>
                    </a14:imgEffect>
                  </a14:imgLayer>
                </a14:imgProps>
              </a:ext>
              <a:ext uri="{28A0092B-C50C-407E-A947-70E740481C1C}">
                <a14:useLocalDpi xmlns:a14="http://schemas.microsoft.com/office/drawing/2010/main" val="0"/>
              </a:ext>
            </a:extLst>
          </a:blip>
          <a:srcRect/>
          <a:stretch>
            <a:fillRect/>
          </a:stretch>
        </p:blipFill>
        <p:spPr bwMode="auto">
          <a:xfrm>
            <a:off x="3619499" y="3733800"/>
            <a:ext cx="38724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1447800" y="3505200"/>
            <a:ext cx="2971800" cy="1752600"/>
          </a:xfrm>
          <a:prstGeom prst="straightConnector1">
            <a:avLst/>
          </a:prstGeom>
          <a:solidFill>
            <a:schemeClr val="accent1"/>
          </a:solidFill>
          <a:ln w="34925" cap="flat" cmpd="sng" algn="ctr">
            <a:solidFill>
              <a:schemeClr val="tx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3703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Non-automobile terms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9913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534400" cy="2590800"/>
          </a:xfrm>
        </p:spPr>
        <p:txBody>
          <a:bodyPr/>
          <a:lstStyle/>
          <a:p>
            <a:r>
              <a:rPr lang="en-US" dirty="0" smtClean="0"/>
              <a:t>Here's a phrase I heard all the time in my youth but never anymore - 'store-bought.' Of course, just about everything is store-bought these days. But once it was bragging material to have a store-bought dress or a store-bought bag of candy. </a:t>
            </a:r>
            <a:endParaRPr lang="en-US"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62400"/>
            <a:ext cx="1828800" cy="287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3048000" cy="227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22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8382000" cy="1676400"/>
          </a:xfrm>
        </p:spPr>
        <p:txBody>
          <a:bodyPr/>
          <a:lstStyle/>
          <a:p>
            <a:r>
              <a:rPr lang="en-US" dirty="0" smtClean="0"/>
              <a:t>'Coast to coast' is a phrase that once held all sorts of excitement and now means almost nothing. Now we take the term 'worldwide' for granted. This floors me. </a:t>
            </a:r>
            <a:endParaRPr lang="en-US" dirty="0"/>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3886200"/>
            <a:ext cx="6019800" cy="241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3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4800599" cy="1371600"/>
          </a:xfrm>
        </p:spPr>
        <p:txBody>
          <a:bodyPr/>
          <a:lstStyle/>
          <a:p>
            <a:r>
              <a:rPr lang="en-US" dirty="0" smtClean="0"/>
              <a:t>Higher west of the Mississippi</a:t>
            </a:r>
            <a:endParaRPr lang="en-US" dirty="0"/>
          </a:p>
        </p:txBody>
      </p:sp>
      <p:sp>
        <p:nvSpPr>
          <p:cNvPr id="3" name="Content Placeholder 2"/>
          <p:cNvSpPr>
            <a:spLocks noGrp="1"/>
          </p:cNvSpPr>
          <p:nvPr>
            <p:ph idx="1"/>
          </p:nvPr>
        </p:nvSpPr>
        <p:spPr>
          <a:xfrm>
            <a:off x="517952" y="1828800"/>
            <a:ext cx="4892248" cy="3810000"/>
          </a:xfrm>
        </p:spPr>
        <p:txBody>
          <a:bodyPr/>
          <a:lstStyle/>
          <a:p>
            <a:r>
              <a:rPr lang="en-US" dirty="0" smtClean="0"/>
              <a:t>Some may remember that many processed or manufactured products cost more west of the Mississippi or Missouri rivers. Radio adds often added “higher west of the Mississippi.”</a:t>
            </a:r>
            <a:endParaRPr lang="en-US" dirty="0"/>
          </a:p>
        </p:txBody>
      </p:sp>
      <p:pic>
        <p:nvPicPr>
          <p:cNvPr id="4915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2" b="100000" l="0" r="100000"/>
                    </a14:imgEffect>
                  </a14:imgLayer>
                </a14:imgProps>
              </a:ext>
              <a:ext uri="{28A0092B-C50C-407E-A947-70E740481C1C}">
                <a14:useLocalDpi xmlns:a14="http://schemas.microsoft.com/office/drawing/2010/main" val="0"/>
              </a:ext>
            </a:extLst>
          </a:blip>
          <a:srcRect/>
          <a:stretch>
            <a:fillRect/>
          </a:stretch>
        </p:blipFill>
        <p:spPr bwMode="auto">
          <a:xfrm>
            <a:off x="5410200" y="990600"/>
            <a:ext cx="3657600" cy="570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46023" y="5784376"/>
            <a:ext cx="2575352" cy="923330"/>
          </a:xfrm>
          <a:prstGeom prst="rect">
            <a:avLst/>
          </a:prstGeom>
          <a:noFill/>
        </p:spPr>
        <p:txBody>
          <a:bodyPr wrap="square" rtlCol="0">
            <a:spAutoFit/>
          </a:bodyPr>
          <a:lstStyle/>
          <a:p>
            <a:r>
              <a:rPr lang="en-US" dirty="0" smtClean="0"/>
              <a:t>West of the Missouri, they had to pay for the shipping costs</a:t>
            </a:r>
            <a:endParaRPr lang="en-US" dirty="0"/>
          </a:p>
        </p:txBody>
      </p:sp>
      <p:cxnSp>
        <p:nvCxnSpPr>
          <p:cNvPr id="6" name="Straight Arrow Connector 5"/>
          <p:cNvCxnSpPr/>
          <p:nvPr/>
        </p:nvCxnSpPr>
        <p:spPr bwMode="auto">
          <a:xfrm flipV="1">
            <a:off x="4876800" y="5105400"/>
            <a:ext cx="1828800" cy="83820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0335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752600"/>
            <a:ext cx="8458200" cy="2667000"/>
          </a:xfrm>
        </p:spPr>
        <p:txBody>
          <a:bodyPr/>
          <a:lstStyle/>
          <a:p>
            <a:r>
              <a:rPr lang="en-US" dirty="0" smtClean="0"/>
              <a:t>On a smaller scale, 'wall-to-wall' was once a magical term in our homes. In the '50s,everyone covered his or her hardwood floors with, wow, wall-to-wall carpeting! Today, everyone replaces their wall-to-wall carpeting with hardwood floors. Go figure. </a:t>
            </a:r>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67200"/>
            <a:ext cx="333569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93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963" y="609600"/>
            <a:ext cx="8534400" cy="3581400"/>
          </a:xfrm>
        </p:spPr>
        <p:txBody>
          <a:bodyPr/>
          <a:lstStyle/>
          <a:p>
            <a:r>
              <a:rPr lang="en-US" dirty="0" smtClean="0"/>
              <a:t>When was the last time you heard the quaint phrase 'in a family way?' It's hard to imagine that the word 'pregnant' was once considered a little too graphic, a little too clinical for use in polite company, so we had all that talk about stork visits and 'being in a family way' or simply 'expecting.' When was the last time you saw a woman in a “maternity dress”?</a:t>
            </a:r>
            <a:endParaRPr lang="en-US"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733800"/>
            <a:ext cx="1622303" cy="313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27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981200"/>
            <a:ext cx="8458200" cy="4114800"/>
          </a:xfrm>
        </p:spPr>
        <p:txBody>
          <a:bodyPr/>
          <a:lstStyle/>
          <a:p>
            <a:r>
              <a:rPr lang="en-US" dirty="0" smtClean="0"/>
              <a:t>Apparently 'brassiere' is a word no longer in usage. I said it the other day and my daughter cracked up. I guess it's just 'bra' now.</a:t>
            </a:r>
          </a:p>
          <a:p>
            <a:r>
              <a:rPr lang="en-US" dirty="0" smtClean="0"/>
              <a:t>'Unmentionables' probably wouldn't be understood at all. </a:t>
            </a:r>
            <a:endParaRPr lang="en-US" dirty="0"/>
          </a:p>
        </p:txBody>
      </p:sp>
    </p:spTree>
    <p:extLst>
      <p:ext uri="{BB962C8B-B14F-4D97-AF65-F5344CB8AC3E}">
        <p14:creationId xmlns:p14="http://schemas.microsoft.com/office/powerpoint/2010/main" val="257571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rates</a:t>
            </a:r>
            <a:endParaRPr lang="en-US" dirty="0"/>
          </a:p>
        </p:txBody>
      </p:sp>
      <p:sp>
        <p:nvSpPr>
          <p:cNvPr id="3" name="Content Placeholder 2"/>
          <p:cNvSpPr>
            <a:spLocks noGrp="1"/>
          </p:cNvSpPr>
          <p:nvPr>
            <p:ph idx="1"/>
          </p:nvPr>
        </p:nvSpPr>
        <p:spPr/>
        <p:txBody>
          <a:bodyPr/>
          <a:lstStyle/>
          <a:p>
            <a:r>
              <a:rPr lang="en-US" dirty="0" smtClean="0"/>
              <a:t>Urban-industrial, democratic societies tend to be more amenable to cultural change.</a:t>
            </a:r>
          </a:p>
          <a:p>
            <a:endParaRPr lang="en-US" dirty="0"/>
          </a:p>
          <a:p>
            <a:r>
              <a:rPr lang="en-US" dirty="0" smtClean="0"/>
              <a:t>Traditional, agricultural societies tend to be more resistant to cultural change.</a:t>
            </a:r>
            <a:endParaRPr lang="en-US" dirty="0"/>
          </a:p>
        </p:txBody>
      </p:sp>
    </p:spTree>
    <p:extLst>
      <p:ext uri="{BB962C8B-B14F-4D97-AF65-F5344CB8AC3E}">
        <p14:creationId xmlns:p14="http://schemas.microsoft.com/office/powerpoint/2010/main" val="380170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7924799" cy="1143000"/>
          </a:xfrm>
        </p:spPr>
        <p:txBody>
          <a:bodyPr/>
          <a:lstStyle/>
          <a:p>
            <a:r>
              <a:rPr lang="en-US" dirty="0" smtClean="0"/>
              <a:t>I always loved going to the 'picture show,' but I considered 'movie' an affectation. </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7" y="3048000"/>
            <a:ext cx="52292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65491"/>
            <a:ext cx="14573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22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610600" cy="1752600"/>
          </a:xfrm>
        </p:spPr>
        <p:txBody>
          <a:bodyPr/>
          <a:lstStyle/>
          <a:p>
            <a:r>
              <a:rPr lang="en-US" dirty="0" smtClean="0"/>
              <a:t>Here's a word I miss - 'percolator.' That was just a fun word to say. And what was it replaced with 'Coffee maker.' How dull... Mr. Coffee, I blame you for this. </a:t>
            </a:r>
            <a:endParaRPr lang="en-US" dirty="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52567"/>
            <a:ext cx="3253033" cy="32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317600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316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2362200"/>
            <a:ext cx="8534400" cy="4419599"/>
          </a:xfrm>
        </p:spPr>
        <p:txBody>
          <a:bodyPr/>
          <a:lstStyle/>
          <a:p>
            <a:r>
              <a:rPr lang="en-US" dirty="0" smtClean="0"/>
              <a:t>I miss those made-up marketing words that were meant to sound so modern and now sound so retro. Words like '</a:t>
            </a:r>
            <a:r>
              <a:rPr lang="en-US" dirty="0" err="1" smtClean="0"/>
              <a:t>Dyna</a:t>
            </a:r>
            <a:r>
              <a:rPr lang="en-US" dirty="0" smtClean="0"/>
              <a:t> Flow' and 'Electrolux' and 'Frigidaire'. For many immigrants, like my grandmother, “Frigidaire” was generic for refrigerator. She had a General Electric “Frigidaire.”  How many remember the refrigerator being called the “ice box”? Introducing the 1963 Admiral TV, now with 'Spectra Vision!' </a:t>
            </a:r>
            <a:endParaRPr lang="en-US"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709"/>
            <a:ext cx="2819400" cy="197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427" y="152399"/>
            <a:ext cx="2209800" cy="166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032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752600"/>
            <a:ext cx="7772400" cy="2667000"/>
          </a:xfrm>
        </p:spPr>
        <p:txBody>
          <a:bodyPr/>
          <a:lstStyle/>
          <a:p>
            <a:r>
              <a:rPr lang="en-US" dirty="0" smtClean="0"/>
              <a:t>Food for thought. Was there a telethon that wiped out lumbago? Nobody complains of that anymore. Maybe that's what Castor oil cured, because I never hear mothers threatening kids with Castor Oil anymore. </a:t>
            </a:r>
            <a:endParaRPr lang="en-US"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01516"/>
            <a:ext cx="3009900" cy="28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9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words aren't gone, but are definitely on the endangered list. The one that grieves me most is 'supper. 'Now everybody says 'dinner.' Save a great word.</a:t>
            </a:r>
          </a:p>
        </p:txBody>
      </p:sp>
    </p:spTree>
    <p:extLst>
      <p:ext uri="{BB962C8B-B14F-4D97-AF65-F5344CB8AC3E}">
        <p14:creationId xmlns:p14="http://schemas.microsoft.com/office/powerpoint/2010/main" val="1030054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28800"/>
            <a:ext cx="7772400" cy="4114800"/>
          </a:xfrm>
        </p:spPr>
        <p:txBody>
          <a:bodyPr/>
          <a:lstStyle/>
          <a:p>
            <a:pPr lvl="1"/>
            <a:r>
              <a:rPr lang="en-US" dirty="0" smtClean="0"/>
              <a:t>When was the last time you heard someone talk of playing music on the </a:t>
            </a:r>
            <a:r>
              <a:rPr lang="en-US" dirty="0" err="1" smtClean="0"/>
              <a:t>Victrola</a:t>
            </a:r>
            <a:r>
              <a:rPr lang="en-US" dirty="0" smtClean="0"/>
              <a:t>, or the record player, or the Hi-Fi, or the “stereo”? How many today even know what a “record” was?  In 30 years, will the current generation be asking, “What was a CD?”</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93357"/>
            <a:ext cx="281844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93357"/>
            <a:ext cx="335712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13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9091" y="1828800"/>
            <a:ext cx="7772400" cy="1371600"/>
          </a:xfrm>
        </p:spPr>
        <p:txBody>
          <a:bodyPr/>
          <a:lstStyle/>
          <a:p>
            <a:r>
              <a:rPr lang="en-US" dirty="0" smtClean="0"/>
              <a:t>How many young people today would know what a “sock hop” was?</a:t>
            </a:r>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791" y="2952750"/>
            <a:ext cx="5715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55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Pakistani Dress</a:t>
            </a:r>
            <a:endParaRPr lang="en-US" dirty="0"/>
          </a:p>
        </p:txBody>
      </p:sp>
      <p:sp>
        <p:nvSpPr>
          <p:cNvPr id="3" name="Content Placeholder 2"/>
          <p:cNvSpPr>
            <a:spLocks noGrp="1"/>
          </p:cNvSpPr>
          <p:nvPr>
            <p:ph idx="1"/>
          </p:nvPr>
        </p:nvSpPr>
        <p:spPr/>
        <p:txBody>
          <a:bodyPr/>
          <a:lstStyle/>
          <a:p>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82796"/>
            <a:ext cx="3552880" cy="533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29" y="2312022"/>
            <a:ext cx="2423097" cy="34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29304"/>
            <a:ext cx="2311655" cy="34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61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Pakistani Dress</a:t>
            </a:r>
            <a:endParaRPr lang="en-US" dirty="0"/>
          </a:p>
        </p:txBody>
      </p:sp>
      <p:sp>
        <p:nvSpPr>
          <p:cNvPr id="3" name="Content Placeholder 2"/>
          <p:cNvSpPr>
            <a:spLocks noGrp="1"/>
          </p:cNvSpPr>
          <p:nvPr>
            <p:ph idx="1"/>
          </p:nvPr>
        </p:nvSpPr>
        <p:spPr/>
        <p:txBody>
          <a:bodyPr/>
          <a:lstStyle/>
          <a:p>
            <a:endParaRPr lang="en-US" dirty="0"/>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4158203" cy="321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048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0115"/>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208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1143000"/>
          </a:xfrm>
        </p:spPr>
        <p:txBody>
          <a:bodyPr/>
          <a:lstStyle/>
          <a:p>
            <a:r>
              <a:rPr lang="en-US" sz="3600" dirty="0" smtClean="0"/>
              <a:t>How about some new terms that wouldn’t have made sense 50 years ago?</a:t>
            </a:r>
            <a:endParaRPr lang="en-US" sz="3600" dirty="0"/>
          </a:p>
        </p:txBody>
      </p:sp>
      <p:sp>
        <p:nvSpPr>
          <p:cNvPr id="3" name="Content Placeholder 2"/>
          <p:cNvSpPr>
            <a:spLocks noGrp="1"/>
          </p:cNvSpPr>
          <p:nvPr>
            <p:ph sz="half" idx="1"/>
          </p:nvPr>
        </p:nvSpPr>
        <p:spPr>
          <a:xfrm>
            <a:off x="685800" y="1752600"/>
            <a:ext cx="3810000" cy="5105400"/>
          </a:xfrm>
        </p:spPr>
        <p:txBody>
          <a:bodyPr/>
          <a:lstStyle/>
          <a:p>
            <a:r>
              <a:rPr lang="en-US" dirty="0" smtClean="0"/>
              <a:t>Cell phone</a:t>
            </a:r>
          </a:p>
          <a:p>
            <a:r>
              <a:rPr lang="en-US" dirty="0" smtClean="0"/>
              <a:t>Smart phone</a:t>
            </a:r>
          </a:p>
          <a:p>
            <a:r>
              <a:rPr lang="en-US" dirty="0" smtClean="0"/>
              <a:t>Land line</a:t>
            </a:r>
          </a:p>
          <a:p>
            <a:r>
              <a:rPr lang="en-US" dirty="0" smtClean="0"/>
              <a:t>Blue-ray</a:t>
            </a:r>
          </a:p>
          <a:p>
            <a:r>
              <a:rPr lang="en-US" dirty="0" smtClean="0"/>
              <a:t>Blackberry (not the fruit)</a:t>
            </a:r>
          </a:p>
          <a:p>
            <a:r>
              <a:rPr lang="en-US" dirty="0" smtClean="0"/>
              <a:t>Internet</a:t>
            </a:r>
          </a:p>
          <a:p>
            <a:r>
              <a:rPr lang="en-US" dirty="0" smtClean="0"/>
              <a:t>Android tablet</a:t>
            </a:r>
          </a:p>
          <a:p>
            <a:r>
              <a:rPr lang="en-US" dirty="0" smtClean="0"/>
              <a:t>I-Pad</a:t>
            </a:r>
          </a:p>
          <a:p>
            <a:r>
              <a:rPr lang="en-US" dirty="0" smtClean="0"/>
              <a:t>E-mail</a:t>
            </a:r>
          </a:p>
          <a:p>
            <a:r>
              <a:rPr lang="en-US" dirty="0" smtClean="0"/>
              <a:t>URL</a:t>
            </a:r>
            <a:endParaRPr lang="en-US" dirty="0"/>
          </a:p>
        </p:txBody>
      </p:sp>
      <p:sp>
        <p:nvSpPr>
          <p:cNvPr id="4" name="Content Placeholder 3"/>
          <p:cNvSpPr>
            <a:spLocks noGrp="1"/>
          </p:cNvSpPr>
          <p:nvPr>
            <p:ph sz="half" idx="2"/>
          </p:nvPr>
        </p:nvSpPr>
        <p:spPr>
          <a:xfrm>
            <a:off x="4648200" y="1752600"/>
            <a:ext cx="3810000" cy="5105400"/>
          </a:xfrm>
        </p:spPr>
        <p:txBody>
          <a:bodyPr/>
          <a:lstStyle/>
          <a:p>
            <a:r>
              <a:rPr lang="en-US" dirty="0" smtClean="0"/>
              <a:t>The cloud (not in the sky)</a:t>
            </a:r>
          </a:p>
          <a:p>
            <a:r>
              <a:rPr lang="en-US" dirty="0" smtClean="0"/>
              <a:t>I-Pad</a:t>
            </a:r>
          </a:p>
          <a:p>
            <a:r>
              <a:rPr lang="en-US" dirty="0" smtClean="0"/>
              <a:t>MP3 Player</a:t>
            </a:r>
          </a:p>
          <a:p>
            <a:r>
              <a:rPr lang="en-US" dirty="0" smtClean="0"/>
              <a:t>DVD</a:t>
            </a:r>
          </a:p>
          <a:p>
            <a:r>
              <a:rPr lang="en-US" dirty="0" smtClean="0"/>
              <a:t>Dish TV</a:t>
            </a:r>
          </a:p>
          <a:p>
            <a:r>
              <a:rPr lang="en-US" dirty="0" smtClean="0"/>
              <a:t>LCD or LED</a:t>
            </a:r>
          </a:p>
          <a:p>
            <a:r>
              <a:rPr lang="en-US" dirty="0" smtClean="0"/>
              <a:t>Solar panel</a:t>
            </a:r>
          </a:p>
          <a:p>
            <a:r>
              <a:rPr lang="en-US" dirty="0" smtClean="0"/>
              <a:t>AWD SUV</a:t>
            </a:r>
          </a:p>
          <a:p>
            <a:r>
              <a:rPr lang="en-US" dirty="0" smtClean="0"/>
              <a:t>Twitter</a:t>
            </a:r>
          </a:p>
          <a:p>
            <a:r>
              <a:rPr lang="en-US" dirty="0" smtClean="0"/>
              <a:t>Euro</a:t>
            </a:r>
            <a:endParaRPr lang="en-US" dirty="0"/>
          </a:p>
        </p:txBody>
      </p:sp>
    </p:spTree>
    <p:extLst>
      <p:ext uri="{BB962C8B-B14F-4D97-AF65-F5344CB8AC3E}">
        <p14:creationId xmlns:p14="http://schemas.microsoft.com/office/powerpoint/2010/main" val="429314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elements</a:t>
            </a:r>
            <a:endParaRPr lang="en-US" dirty="0"/>
          </a:p>
        </p:txBody>
      </p:sp>
      <p:sp>
        <p:nvSpPr>
          <p:cNvPr id="3" name="Content Placeholder 2"/>
          <p:cNvSpPr>
            <a:spLocks noGrp="1"/>
          </p:cNvSpPr>
          <p:nvPr>
            <p:ph idx="1"/>
          </p:nvPr>
        </p:nvSpPr>
        <p:spPr>
          <a:xfrm>
            <a:off x="685800" y="1828800"/>
            <a:ext cx="7772400" cy="4876800"/>
          </a:xfrm>
        </p:spPr>
        <p:txBody>
          <a:bodyPr/>
          <a:lstStyle/>
          <a:p>
            <a:r>
              <a:rPr lang="en-US" sz="2800" dirty="0" smtClean="0"/>
              <a:t>Long-held philosophies and/or religions tend to be very resistant to cultural change.</a:t>
            </a:r>
          </a:p>
          <a:p>
            <a:r>
              <a:rPr lang="en-US" sz="2800" dirty="0" smtClean="0"/>
              <a:t>Gender roles tend to be slow to change</a:t>
            </a:r>
          </a:p>
          <a:p>
            <a:r>
              <a:rPr lang="en-US" sz="2800" dirty="0" smtClean="0"/>
              <a:t>Clothing fashions tend to change more easily, particularly in urban-industrial societies</a:t>
            </a:r>
          </a:p>
          <a:p>
            <a:r>
              <a:rPr lang="en-US" sz="2800" dirty="0" smtClean="0"/>
              <a:t>Changes in technology tend to be accepted with less resistance </a:t>
            </a:r>
          </a:p>
          <a:p>
            <a:r>
              <a:rPr lang="en-US" sz="2800" dirty="0" smtClean="0"/>
              <a:t>Languages change – old terms fall out of use, new terms come into use, some terms gain new meanings.</a:t>
            </a:r>
            <a:endParaRPr lang="en-US" sz="2800" dirty="0"/>
          </a:p>
        </p:txBody>
      </p:sp>
    </p:spTree>
    <p:extLst>
      <p:ext uri="{BB962C8B-B14F-4D97-AF65-F5344CB8AC3E}">
        <p14:creationId xmlns:p14="http://schemas.microsoft.com/office/powerpoint/2010/main" val="783436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can we learn from this?</a:t>
            </a:r>
            <a:endParaRPr lang="en-US" dirty="0"/>
          </a:p>
        </p:txBody>
      </p:sp>
      <p:sp>
        <p:nvSpPr>
          <p:cNvPr id="6" name="Content Placeholder 5"/>
          <p:cNvSpPr>
            <a:spLocks noGrp="1"/>
          </p:cNvSpPr>
          <p:nvPr>
            <p:ph idx="1"/>
          </p:nvPr>
        </p:nvSpPr>
        <p:spPr>
          <a:xfrm>
            <a:off x="685800" y="1981200"/>
            <a:ext cx="7772400" cy="4724400"/>
          </a:xfrm>
        </p:spPr>
        <p:txBody>
          <a:bodyPr/>
          <a:lstStyle/>
          <a:p>
            <a:r>
              <a:rPr lang="en-US" dirty="0" smtClean="0"/>
              <a:t>Keep in mind that there are only two constants in life:</a:t>
            </a:r>
          </a:p>
          <a:p>
            <a:pPr lvl="1"/>
            <a:r>
              <a:rPr lang="en-US" dirty="0" smtClean="0"/>
              <a:t>Change</a:t>
            </a:r>
          </a:p>
          <a:p>
            <a:pPr lvl="1"/>
            <a:r>
              <a:rPr lang="en-US" dirty="0" smtClean="0"/>
              <a:t>Death</a:t>
            </a:r>
          </a:p>
          <a:p>
            <a:r>
              <a:rPr lang="en-US" dirty="0" smtClean="0"/>
              <a:t>No individual or society can escape from them, so the only response is to accept and adapt as comfortably as possible.</a:t>
            </a:r>
          </a:p>
          <a:p>
            <a:pPr lvl="1"/>
            <a:r>
              <a:rPr lang="en-US" dirty="0" smtClean="0"/>
              <a:t>Individuals can and do change, even if reluctantly</a:t>
            </a:r>
          </a:p>
          <a:p>
            <a:pPr lvl="1"/>
            <a:r>
              <a:rPr lang="en-US" dirty="0" smtClean="0"/>
              <a:t>Societies can and do change, even if reluctantly</a:t>
            </a:r>
            <a:endParaRPr lang="en-US" dirty="0"/>
          </a:p>
        </p:txBody>
      </p:sp>
    </p:spTree>
    <p:extLst>
      <p:ext uri="{BB962C8B-B14F-4D97-AF65-F5344CB8AC3E}">
        <p14:creationId xmlns:p14="http://schemas.microsoft.com/office/powerpoint/2010/main" val="2636867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dirty="0" smtClean="0"/>
              <a:t>Changes from 1930-50 to the present.</a:t>
            </a:r>
            <a:endParaRPr lang="en-US" dirty="0"/>
          </a:p>
        </p:txBody>
      </p:sp>
      <p:sp>
        <p:nvSpPr>
          <p:cNvPr id="3" name="Content Placeholder 2"/>
          <p:cNvSpPr>
            <a:spLocks noGrp="1"/>
          </p:cNvSpPr>
          <p:nvPr>
            <p:ph idx="1"/>
          </p:nvPr>
        </p:nvSpPr>
        <p:spPr/>
        <p:txBody>
          <a:bodyPr/>
          <a:lstStyle/>
          <a:p>
            <a:r>
              <a:rPr lang="en-US" dirty="0" smtClean="0"/>
              <a:t>Those who remember the period 1930-50, will recognize much of what follows.</a:t>
            </a:r>
          </a:p>
          <a:p>
            <a:r>
              <a:rPr lang="en-US" dirty="0" smtClean="0"/>
              <a:t>Those who were raised from the 1980s to the present may not have heard of much of what follows.</a:t>
            </a:r>
          </a:p>
          <a:p>
            <a:r>
              <a:rPr lang="en-US" dirty="0">
                <a:solidFill>
                  <a:schemeClr val="tx1"/>
                </a:solidFill>
                <a:latin typeface="+mn-lt"/>
                <a:ea typeface="+mn-ea"/>
                <a:cs typeface="+mn-cs"/>
              </a:rPr>
              <a:t>I know some of you will not understand this message, but I bet you know someone who might.</a:t>
            </a:r>
            <a:endParaRPr lang="en-US" dirty="0"/>
          </a:p>
        </p:txBody>
      </p:sp>
    </p:spTree>
    <p:extLst>
      <p:ext uri="{BB962C8B-B14F-4D97-AF65-F5344CB8AC3E}">
        <p14:creationId xmlns:p14="http://schemas.microsoft.com/office/powerpoint/2010/main" val="169155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7772400" cy="1295400"/>
          </a:xfrm>
        </p:spPr>
        <p:txBody>
          <a:bodyPr/>
          <a:lstStyle/>
          <a:p>
            <a:r>
              <a:rPr lang="en-US" dirty="0" smtClean="0"/>
              <a:t>I came across this phrase yesterday. 'FENDER SKIRTS.' </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1886"/>
            <a:ext cx="5273109" cy="35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200" y="4419600"/>
            <a:ext cx="1410964" cy="400110"/>
          </a:xfrm>
          <a:prstGeom prst="rect">
            <a:avLst/>
          </a:prstGeom>
          <a:noFill/>
        </p:spPr>
        <p:txBody>
          <a:bodyPr wrap="none" rtlCol="0">
            <a:spAutoFit/>
          </a:bodyPr>
          <a:lstStyle/>
          <a:p>
            <a:r>
              <a:rPr lang="en-US" sz="2000" b="1" dirty="0" smtClean="0"/>
              <a:t>Fender Skirt</a:t>
            </a:r>
            <a:endParaRPr lang="en-US" sz="2000" b="1" dirty="0"/>
          </a:p>
        </p:txBody>
      </p:sp>
    </p:spTree>
    <p:extLst>
      <p:ext uri="{BB962C8B-B14F-4D97-AF65-F5344CB8AC3E}">
        <p14:creationId xmlns:p14="http://schemas.microsoft.com/office/powerpoint/2010/main" val="163149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28800"/>
            <a:ext cx="8458200" cy="2133600"/>
          </a:xfrm>
        </p:spPr>
        <p:txBody>
          <a:bodyPr/>
          <a:lstStyle/>
          <a:p>
            <a:r>
              <a:rPr lang="en-US" dirty="0" smtClean="0"/>
              <a:t>Fender skirt is a term I haven't heard in a long time, and thinking about 'fender skirts' started me thinking about other words that quietly disappear from our language with hardly a notice like </a:t>
            </a:r>
            <a:r>
              <a:rPr lang="en-US" dirty="0" smtClean="0">
                <a:solidFill>
                  <a:srgbClr val="FF0000"/>
                </a:solidFill>
                <a:effectLst>
                  <a:outerShdw blurRad="50800" dist="50800" dir="5400000" algn="ctr" rotWithShape="0">
                    <a:schemeClr val="accent4">
                      <a:lumMod val="20000"/>
                      <a:lumOff val="80000"/>
                    </a:schemeClr>
                  </a:outerShdw>
                </a:effectLst>
              </a:rPr>
              <a:t>'curb feelers.'</a:t>
            </a:r>
            <a:endParaRPr lang="en-US" dirty="0">
              <a:solidFill>
                <a:srgbClr val="FF0000"/>
              </a:solidFill>
              <a:effectLst>
                <a:outerShdw blurRad="50800" dist="50800" dir="5400000" algn="ctr" rotWithShape="0">
                  <a:schemeClr val="accent4">
                    <a:lumMod val="20000"/>
                    <a:lumOff val="80000"/>
                  </a:schemeClr>
                </a:outerShdw>
              </a:effectLst>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96154"/>
            <a:ext cx="3581400" cy="285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a:off x="4114800" y="3896154"/>
            <a:ext cx="3505200" cy="1666446"/>
          </a:xfrm>
          <a:prstGeom prst="straightConnector1">
            <a:avLst/>
          </a:prstGeom>
          <a:solidFill>
            <a:schemeClr val="accent1"/>
          </a:solidFill>
          <a:ln w="50800"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378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7772400" cy="1143000"/>
          </a:xfrm>
        </p:spPr>
        <p:txBody>
          <a:bodyPr/>
          <a:lstStyle/>
          <a:p>
            <a:r>
              <a:rPr lang="en-US" dirty="0" smtClean="0"/>
              <a:t>And 'steering knobs.' (AKA) 'suicide knob,' '</a:t>
            </a:r>
            <a:r>
              <a:rPr lang="en-US" dirty="0" err="1" smtClean="0"/>
              <a:t>neckers</a:t>
            </a:r>
            <a:r>
              <a:rPr lang="en-US" dirty="0" smtClean="0"/>
              <a:t> knobs.'</a:t>
            </a:r>
            <a:endParaRPr lang="en-US" dirty="0"/>
          </a:p>
        </p:txBody>
      </p:sp>
      <p:pic>
        <p:nvPicPr>
          <p:cNvPr id="4198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98" b="98352" l="3008" r="96992">
                        <a14:foregroundMark x1="18797" y1="65934" x2="18797" y2="65934"/>
                        <a14:foregroundMark x1="24812" y1="73077" x2="24812" y2="73077"/>
                        <a14:foregroundMark x1="36842" y1="73077" x2="36842" y2="73077"/>
                        <a14:foregroundMark x1="39098" y1="70879" x2="39098" y2="70879"/>
                        <a14:foregroundMark x1="43609" y1="67582" x2="43609" y2="67582"/>
                        <a14:foregroundMark x1="46617" y1="64835" x2="46617" y2="64835"/>
                        <a14:foregroundMark x1="48120" y1="62637" x2="48120" y2="62637"/>
                        <a14:foregroundMark x1="51880" y1="60440" x2="51880" y2="60440"/>
                        <a14:foregroundMark x1="50376" y1="60440" x2="50376" y2="60440"/>
                        <a14:foregroundMark x1="53383" y1="57143" x2="53383" y2="57143"/>
                        <a14:foregroundMark x1="54887" y1="55495" x2="54887" y2="55495"/>
                        <a14:foregroundMark x1="50376" y1="13187" x2="50376" y2="13187"/>
                        <a14:foregroundMark x1="59398" y1="19231" x2="59398" y2="19231"/>
                        <a14:foregroundMark x1="64662" y1="24725" x2="64662" y2="24725"/>
                        <a14:foregroundMark x1="69925" y1="30220" x2="69925" y2="30220"/>
                        <a14:foregroundMark x1="74436" y1="35714" x2="74436" y2="35714"/>
                        <a14:foregroundMark x1="77444" y1="39560" x2="77444" y2="39560"/>
                        <a14:backgroundMark x1="26316" y1="35714" x2="26316" y2="35714"/>
                        <a14:backgroundMark x1="54135" y1="22527" x2="54135" y2="22527"/>
                        <a14:backgroundMark x1="57143" y1="26374" x2="57143" y2="26374"/>
                        <a14:backgroundMark x1="80451" y1="48352" x2="80451" y2="48352"/>
                        <a14:backgroundMark x1="78195" y1="46703" x2="78195" y2="46703"/>
                        <a14:backgroundMark x1="82707" y1="52747" x2="82707" y2="52747"/>
                      </a14:backgroundRemoval>
                    </a14:imgEffect>
                  </a14:imgLayer>
                </a14:imgProps>
              </a:ext>
              <a:ext uri="{28A0092B-C50C-407E-A947-70E740481C1C}">
                <a14:useLocalDpi xmlns:a14="http://schemas.microsoft.com/office/drawing/2010/main" val="0"/>
              </a:ext>
            </a:extLst>
          </a:blip>
          <a:srcRect/>
          <a:stretch>
            <a:fillRect/>
          </a:stretch>
        </p:blipFill>
        <p:spPr bwMode="auto">
          <a:xfrm>
            <a:off x="4622006" y="3352800"/>
            <a:ext cx="2386012" cy="326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3886200" y="2590800"/>
            <a:ext cx="2438400" cy="2971800"/>
          </a:xfrm>
          <a:prstGeom prst="straightConnector1">
            <a:avLst/>
          </a:prstGeom>
          <a:solidFill>
            <a:schemeClr val="accent1"/>
          </a:solidFill>
          <a:ln w="41275" cap="flat" cmpd="sng" algn="ctr">
            <a:solidFill>
              <a:schemeClr val="tx1">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18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438400"/>
            <a:ext cx="7772400" cy="3657600"/>
          </a:xfrm>
        </p:spPr>
        <p:txBody>
          <a:bodyPr/>
          <a:lstStyle/>
          <a:p>
            <a:r>
              <a:rPr lang="en-US" dirty="0" smtClean="0"/>
              <a:t>Since I'd been thinking of cars, my mind naturally went that direction first. Any kids will probably have to find some older person over 50 to explain some of these terms to you. </a:t>
            </a:r>
            <a:endParaRPr lang="en-US" dirty="0"/>
          </a:p>
        </p:txBody>
      </p:sp>
    </p:spTree>
    <p:extLst>
      <p:ext uri="{BB962C8B-B14F-4D97-AF65-F5344CB8AC3E}">
        <p14:creationId xmlns:p14="http://schemas.microsoft.com/office/powerpoint/2010/main" val="427606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610600" cy="1524000"/>
          </a:xfrm>
        </p:spPr>
        <p:txBody>
          <a:bodyPr/>
          <a:lstStyle/>
          <a:p>
            <a:r>
              <a:rPr lang="en-US" dirty="0" smtClean="0"/>
              <a:t>Remember 'Continental kits?' They were rear bumper extenders and spare tire covers that were supposed to make any car as cool as a Lincoln Continental. </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92864"/>
            <a:ext cx="3979827" cy="33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V="1">
            <a:off x="1295400" y="4038600"/>
            <a:ext cx="2514600" cy="609600"/>
          </a:xfrm>
          <a:prstGeom prst="straightConnector1">
            <a:avLst/>
          </a:prstGeom>
          <a:solidFill>
            <a:schemeClr val="accent1"/>
          </a:solidFill>
          <a:ln w="412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1295400" y="4648200"/>
            <a:ext cx="3733800" cy="1066800"/>
          </a:xfrm>
          <a:prstGeom prst="straightConnector1">
            <a:avLst/>
          </a:prstGeom>
          <a:solidFill>
            <a:schemeClr val="accent1"/>
          </a:solidFill>
          <a:ln w="412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213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ARTSY">
  <a:themeElements>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Office Theme 5">
        <a:dk1>
          <a:srgbClr val="660033"/>
        </a:dk1>
        <a:lt1>
          <a:srgbClr val="FFFFCC"/>
        </a:lt1>
        <a:dk2>
          <a:srgbClr val="993366"/>
        </a:dk2>
        <a:lt2>
          <a:srgbClr val="FFCC66"/>
        </a:lt2>
        <a:accent1>
          <a:srgbClr val="FF9900"/>
        </a:accent1>
        <a:accent2>
          <a:srgbClr val="FF5050"/>
        </a:accent2>
        <a:accent3>
          <a:srgbClr val="CAADB8"/>
        </a:accent3>
        <a:accent4>
          <a:srgbClr val="DADAAE"/>
        </a:accent4>
        <a:accent5>
          <a:srgbClr val="FFCAAA"/>
        </a:accent5>
        <a:accent6>
          <a:srgbClr val="E74848"/>
        </a:accent6>
        <a:hlink>
          <a:srgbClr val="336699"/>
        </a:hlink>
        <a:folHlink>
          <a:srgbClr val="990033"/>
        </a:folHlink>
      </a:clrScheme>
      <a:clrMap bg1="dk2" tx1="lt1" bg2="dk1" tx2="lt2" accent1="accent1" accent2="accent2" accent3="accent3" accent4="accent4" accent5="accent5" accent6="accent6" hlink="hlink" folHlink="folHlink"/>
    </a:extraClrScheme>
    <a:extraClrScheme>
      <a:clrScheme name="Office Theme 6">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Office Theme 7">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ARTSY</Template>
  <TotalTime>165</TotalTime>
  <Words>1114</Words>
  <Application>Microsoft Office PowerPoint</Application>
  <PresentationFormat>On-screen Show (4:3)</PresentationFormat>
  <Paragraphs>74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 Narrow</vt:lpstr>
      <vt:lpstr>Impact</vt:lpstr>
      <vt:lpstr>Arial</vt:lpstr>
      <vt:lpstr>ARTSY</vt:lpstr>
      <vt:lpstr>Culture Change</vt:lpstr>
      <vt:lpstr>Change rates</vt:lpstr>
      <vt:lpstr>Cultural elements</vt:lpstr>
      <vt:lpstr>Changes from 1930-50 to the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Non-automobile terms</vt:lpstr>
      <vt:lpstr>PowerPoint Presentation</vt:lpstr>
      <vt:lpstr>PowerPoint Presentation</vt:lpstr>
      <vt:lpstr>Higher west of the Mississippi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Pakistani Dress</vt:lpstr>
      <vt:lpstr>Modern Pakistani Dress</vt:lpstr>
      <vt:lpstr>How about some new terms that wouldn’t have made sense 50 years ago?</vt:lpstr>
      <vt:lpstr>What can we learn from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Change</dc:title>
  <dc:creator>Joseph A. Naumann</dc:creator>
  <cp:lastModifiedBy>Joseph A. Naumann</cp:lastModifiedBy>
  <cp:revision>16</cp:revision>
  <cp:lastPrinted>1601-01-01T00:00:00Z</cp:lastPrinted>
  <dcterms:created xsi:type="dcterms:W3CDTF">2012-08-06T14:53:31Z</dcterms:created>
  <dcterms:modified xsi:type="dcterms:W3CDTF">2012-08-06T17:38:56Z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