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86" r:id="rId38"/>
    <p:sldId id="256" r:id="rId3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99"/>
    <a:srgbClr val="660066"/>
    <a:srgbClr val="007098"/>
    <a:srgbClr val="6600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2787"/>
    <p:restoredTop sz="90898" autoAdjust="0"/>
  </p:normalViewPr>
  <p:slideViewPr>
    <p:cSldViewPr>
      <p:cViewPr varScale="1">
        <p:scale>
          <a:sx n="95" d="100"/>
          <a:sy n="95" d="100"/>
        </p:scale>
        <p:origin x="-570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6800" y="838200"/>
            <a:ext cx="7467600" cy="2438400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419600" y="3581400"/>
            <a:ext cx="4495800" cy="12192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599BECA3-F7C9-40A4-8027-D4C73D3F2F6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984371-5D3E-4595-BFCD-A3CA82E025B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00900" y="457200"/>
            <a:ext cx="1943100" cy="5562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457200"/>
            <a:ext cx="5676900" cy="5562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F4BF6E-5DEB-4156-A378-92690A4971F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948209-EE32-4E47-AD9E-3CDAAA9BBDE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5EB4FA-AD03-431F-9774-2D6FF8DE3B1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0" y="1905000"/>
            <a:ext cx="31242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62600" y="1905000"/>
            <a:ext cx="31242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F7F8D6-13DF-4CC0-97A8-D3546E1D55D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4DD67D-C849-4402-AE16-46220032945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490D52-BAEF-4356-A638-95A9321C11A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CEF383-60AE-4EA9-9824-1011CC87BF2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18A190-BCB2-4FC6-A1BD-535042EBAF8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9A56A5-4041-4F54-9F62-91E4C72B51F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457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0" y="1905000"/>
            <a:ext cx="6400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07E1E3A-2E5B-4C7A-9B6D-44D7A9CD292C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 b="1" i="1">
          <a:solidFill>
            <a:srgbClr val="660033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 b="1" i="1">
          <a:solidFill>
            <a:srgbClr val="660033"/>
          </a:solidFill>
          <a:latin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 b="1" i="1">
          <a:solidFill>
            <a:srgbClr val="660033"/>
          </a:solidFill>
          <a:latin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 b="1" i="1">
          <a:solidFill>
            <a:srgbClr val="660033"/>
          </a:solidFill>
          <a:latin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 b="1" i="1">
          <a:solidFill>
            <a:srgbClr val="660033"/>
          </a:solidFill>
          <a:latin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 b="1" i="1">
          <a:solidFill>
            <a:srgbClr val="660033"/>
          </a:solidFill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 b="1" i="1">
          <a:solidFill>
            <a:srgbClr val="660033"/>
          </a:solidFill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 b="1" i="1">
          <a:solidFill>
            <a:srgbClr val="660033"/>
          </a:solidFill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 b="1" i="1">
          <a:solidFill>
            <a:srgbClr val="660033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7098"/>
        </a:buClr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660066"/>
        </a:buClr>
        <a:buChar char="–"/>
        <a:defRPr sz="2400" b="1">
          <a:solidFill>
            <a:srgbClr val="006699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b="1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en.wikipedia.org/wiki/Faith#cite_note-4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Faith: Everyone’s Got It</a:t>
            </a: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Joe </a:t>
            </a:r>
            <a:r>
              <a:rPr lang="en-US" dirty="0" err="1" smtClean="0"/>
              <a:t>Naumann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b="45497"/>
          <a:stretch>
            <a:fillRect/>
          </a:stretch>
        </p:blipFill>
        <p:spPr bwMode="auto">
          <a:xfrm>
            <a:off x="1295400" y="1828800"/>
            <a:ext cx="7620000" cy="276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b="31000"/>
          <a:stretch>
            <a:fillRect/>
          </a:stretch>
        </p:blipFill>
        <p:spPr bwMode="auto">
          <a:xfrm>
            <a:off x="2514600" y="0"/>
            <a:ext cx="6629400" cy="6865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41270" y="0"/>
            <a:ext cx="456914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890588"/>
            <a:ext cx="7620000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890588"/>
            <a:ext cx="7620000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890588"/>
            <a:ext cx="7620000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500" y="1570292"/>
            <a:ext cx="6972300" cy="3916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19313" y="856252"/>
            <a:ext cx="6931176" cy="5087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8583" y="990600"/>
            <a:ext cx="7630159" cy="4870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7145"/>
            <a:ext cx="8001000" cy="6840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0"/>
            <a:ext cx="7772400" cy="1219200"/>
          </a:xfrm>
        </p:spPr>
        <p:txBody>
          <a:bodyPr/>
          <a:lstStyle/>
          <a:p>
            <a:r>
              <a:rPr lang="en-US" dirty="0" smtClean="0"/>
              <a:t>Faith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3600" y="1219200"/>
            <a:ext cx="6553200" cy="5410200"/>
          </a:xfrm>
        </p:spPr>
        <p:txBody>
          <a:bodyPr/>
          <a:lstStyle/>
          <a:p>
            <a:r>
              <a:rPr lang="en-US" dirty="0" smtClean="0"/>
              <a:t>Faith is the confident belief or trust in the truth or trustworthiness of a person, idea, or </a:t>
            </a:r>
            <a:r>
              <a:rPr lang="en-US" dirty="0" smtClean="0"/>
              <a:t>thing. </a:t>
            </a:r>
            <a:r>
              <a:rPr lang="en-US" dirty="0" smtClean="0"/>
              <a:t>The word "faith" can </a:t>
            </a:r>
            <a:r>
              <a:rPr lang="en-US" dirty="0" smtClean="0"/>
              <a:t>also refer </a:t>
            </a:r>
            <a:r>
              <a:rPr lang="en-US" dirty="0" smtClean="0"/>
              <a:t>to a religion itself or to religion in general</a:t>
            </a:r>
            <a:r>
              <a:rPr lang="en-US" dirty="0" smtClean="0"/>
              <a:t>.</a:t>
            </a:r>
          </a:p>
          <a:p>
            <a:r>
              <a:rPr lang="en-US" dirty="0" smtClean="0"/>
              <a:t>Faith is in general the persuasion of the mind that a certain statement is true.</a:t>
            </a:r>
            <a:r>
              <a:rPr lang="en-US" baseline="30000" dirty="0" smtClean="0">
                <a:hlinkClick r:id="rId2"/>
              </a:rPr>
              <a:t>[</a:t>
            </a:r>
            <a:r>
              <a:rPr lang="en-US" baseline="30000" dirty="0" smtClean="0">
                <a:hlinkClick r:id="rId2"/>
              </a:rPr>
              <a:t>5</a:t>
            </a:r>
            <a:r>
              <a:rPr lang="en-US" dirty="0" smtClean="0"/>
              <a:t>It is also </a:t>
            </a:r>
            <a:r>
              <a:rPr lang="en-US" dirty="0" smtClean="0"/>
              <a:t>the belief and the assent of the mind to the truth of what is declared by another, based on his or her authority and </a:t>
            </a:r>
            <a:r>
              <a:rPr lang="en-US" dirty="0" smtClean="0"/>
              <a:t>truthfulness.</a:t>
            </a: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914400"/>
            <a:ext cx="7810500" cy="520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0" y="0"/>
            <a:ext cx="5486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41730" y="1447800"/>
            <a:ext cx="6972548" cy="426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990600"/>
            <a:ext cx="6629400" cy="497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447261"/>
            <a:ext cx="6858000" cy="5963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0700" y="1066800"/>
            <a:ext cx="7151914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1246472"/>
            <a:ext cx="6705600" cy="4446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143000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0" y="990600"/>
            <a:ext cx="1647825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/>
          <a:srcRect l="18000" r="20133" b="3296"/>
          <a:stretch>
            <a:fillRect/>
          </a:stretch>
        </p:blipFill>
        <p:spPr bwMode="auto">
          <a:xfrm>
            <a:off x="2819400" y="381000"/>
            <a:ext cx="3042509" cy="336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3733800"/>
            <a:ext cx="28956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24200" y="4343400"/>
            <a:ext cx="2124075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381000"/>
            <a:ext cx="2352675" cy="315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 cstate="print"/>
          <a:srcRect l="44783"/>
          <a:stretch>
            <a:fillRect/>
          </a:stretch>
        </p:blipFill>
        <p:spPr bwMode="auto">
          <a:xfrm>
            <a:off x="4419600" y="533400"/>
            <a:ext cx="241935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3810000"/>
            <a:ext cx="18288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10400" y="304800"/>
            <a:ext cx="2133600" cy="334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8200" y="3886200"/>
            <a:ext cx="333375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0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10400" y="3886200"/>
            <a:ext cx="1956449" cy="287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0"/>
            <a:ext cx="7772400" cy="1143000"/>
          </a:xfrm>
        </p:spPr>
        <p:txBody>
          <a:bodyPr/>
          <a:lstStyle/>
          <a:p>
            <a:r>
              <a:rPr lang="en-US" dirty="0" smtClean="0"/>
              <a:t>Bottom 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0" y="990600"/>
            <a:ext cx="6629400" cy="5638800"/>
          </a:xfrm>
        </p:spPr>
        <p:txBody>
          <a:bodyPr/>
          <a:lstStyle/>
          <a:p>
            <a:r>
              <a:rPr lang="en-US" dirty="0" smtClean="0"/>
              <a:t>Ultimately, all person’s lives are based on taking a “leap of faith” in something or someone – some foundational truth upon which their lives are based.</a:t>
            </a:r>
          </a:p>
          <a:p>
            <a:pPr lvl="1"/>
            <a:r>
              <a:rPr lang="en-US" dirty="0" smtClean="0"/>
              <a:t>For some, it’s the Bible, Quran, or other sacred scripture.</a:t>
            </a:r>
          </a:p>
          <a:p>
            <a:pPr lvl="1"/>
            <a:r>
              <a:rPr lang="en-US" dirty="0" smtClean="0"/>
              <a:t>For some, it’s a charismatic leader (often religious, but also secular).</a:t>
            </a:r>
          </a:p>
          <a:p>
            <a:pPr lvl="1"/>
            <a:r>
              <a:rPr lang="en-US" dirty="0" smtClean="0"/>
              <a:t>For some it’s a philosophy of living such as Confucianism.</a:t>
            </a:r>
          </a:p>
          <a:p>
            <a:pPr lvl="1"/>
            <a:r>
              <a:rPr lang="en-US" dirty="0" smtClean="0"/>
              <a:t>For some it’s their own “reasoning” mind.</a:t>
            </a:r>
          </a:p>
          <a:p>
            <a:pPr lvl="1"/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0" y="609600"/>
            <a:ext cx="56388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5838" y="484632"/>
            <a:ext cx="7043057" cy="5916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762000"/>
            <a:ext cx="5740400" cy="538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4199" y="480701"/>
            <a:ext cx="6947747" cy="5843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838200"/>
            <a:ext cx="7066935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2832" y="830733"/>
            <a:ext cx="6370568" cy="522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457200"/>
            <a:ext cx="6238875" cy="623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57400" y="228600"/>
            <a:ext cx="7086600" cy="6629400"/>
          </a:xfrm>
        </p:spPr>
        <p:txBody>
          <a:bodyPr/>
          <a:lstStyle/>
          <a:p>
            <a:r>
              <a:rPr lang="en-US" dirty="0" smtClean="0"/>
              <a:t>One cannot truly know another culture until one understands </a:t>
            </a:r>
            <a:r>
              <a:rPr lang="en-US" smtClean="0"/>
              <a:t>the basic, or fundamental, </a:t>
            </a:r>
            <a:r>
              <a:rPr lang="en-US" dirty="0" smtClean="0"/>
              <a:t>beliefs, accepted by faith, that are generally held by most people.</a:t>
            </a:r>
          </a:p>
          <a:p>
            <a:pPr lvl="1"/>
            <a:r>
              <a:rPr lang="en-US" dirty="0" smtClean="0"/>
              <a:t>Knowing what people do is not difficult</a:t>
            </a:r>
          </a:p>
          <a:p>
            <a:pPr lvl="1"/>
            <a:r>
              <a:rPr lang="en-US" dirty="0" smtClean="0"/>
              <a:t>Understanding why they do it (why it seems logical to them) is much more difficult.</a:t>
            </a:r>
          </a:p>
          <a:p>
            <a:r>
              <a:rPr lang="en-US" dirty="0" smtClean="0"/>
              <a:t>Children absorb these beliefs from parents and neighbors by a process much like brainwashing – biases and prejudices are passed on this way too. They develop attitudes they never chose for themselves.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7162800" cy="1143000"/>
          </a:xfrm>
        </p:spPr>
        <p:txBody>
          <a:bodyPr/>
          <a:lstStyle/>
          <a:p>
            <a:r>
              <a:rPr lang="en-US" dirty="0" smtClean="0"/>
              <a:t>Some Considerations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9800" y="1066800"/>
            <a:ext cx="6781800" cy="5562600"/>
          </a:xfrm>
        </p:spPr>
        <p:txBody>
          <a:bodyPr/>
          <a:lstStyle/>
          <a:p>
            <a:r>
              <a:rPr lang="en-US" dirty="0" smtClean="0"/>
              <a:t>If one is honest, one must admit that the foundational truth upon which one’s life is bases is something that cannot be “proven.”</a:t>
            </a:r>
          </a:p>
          <a:p>
            <a:r>
              <a:rPr lang="en-US" dirty="0" smtClean="0"/>
              <a:t>It’s important to try to understand the faith “foundations” of others:</a:t>
            </a:r>
          </a:p>
          <a:p>
            <a:pPr lvl="1"/>
            <a:r>
              <a:rPr lang="en-US" dirty="0" smtClean="0"/>
              <a:t>Lack of knowledge and understanding often leads to misunderstandings and even violence.</a:t>
            </a:r>
          </a:p>
          <a:p>
            <a:pPr lvl="1"/>
            <a:r>
              <a:rPr lang="en-US" dirty="0" smtClean="0"/>
              <a:t>If I cannot prove the truth of my foundational beliefs, then it is very presumptuous of me to judge those of others.</a:t>
            </a: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4406900"/>
            <a:ext cx="6284912" cy="1917700"/>
          </a:xfrm>
        </p:spPr>
        <p:txBody>
          <a:bodyPr/>
          <a:lstStyle/>
          <a:p>
            <a:r>
              <a:rPr lang="en-US" dirty="0" smtClean="0"/>
              <a:t>Some positive visual expressions of individual faith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890588"/>
            <a:ext cx="7620000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890588"/>
            <a:ext cx="7620000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41270" y="0"/>
            <a:ext cx="456914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church stained glass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church stained glass</Template>
  <TotalTime>209</TotalTime>
  <Words>349</Words>
  <Application>Microsoft Office PowerPoint</Application>
  <PresentationFormat>On-screen Show (4:3)</PresentationFormat>
  <Paragraphs>21</Paragraphs>
  <Slides>38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church stained glass</vt:lpstr>
      <vt:lpstr>Faith: Everyone’s Got It</vt:lpstr>
      <vt:lpstr>Faith</vt:lpstr>
      <vt:lpstr>Bottom Line</vt:lpstr>
      <vt:lpstr>Some Considerations</vt:lpstr>
      <vt:lpstr>Some positive visual expressions of individual faith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</vt:vector>
  </TitlesOfParts>
  <Manager>Presenters University</Manager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Faith: Everyone’s Got It</dc:title>
  <dc:creator>Joe</dc:creator>
  <cp:lastModifiedBy>Joe</cp:lastModifiedBy>
  <cp:revision>3</cp:revision>
  <dcterms:created xsi:type="dcterms:W3CDTF">2010-07-30T21:13:11Z</dcterms:created>
  <dcterms:modified xsi:type="dcterms:W3CDTF">2010-07-31T00:42:54Z</dcterms:modified>
</cp:coreProperties>
</file>