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99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0B0328-91A7-4A1F-BA92-23904546E481}" type="datetimeFigureOut">
              <a:rPr lang="en-US" smtClean="0"/>
              <a:t>4/15/2011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FF18CE-31AF-45C5-BC93-8D50A09A5ED4}" type="slidenum">
              <a:rPr lang="en-US" smtClean="0"/>
              <a:t>‹#›</a:t>
            </a:fld>
            <a:endParaRPr lang="en-US"/>
          </a:p>
        </p:txBody>
      </p:sp>
    </p:spTree>
    <p:extLst>
      <p:ext uri="{BB962C8B-B14F-4D97-AF65-F5344CB8AC3E}">
        <p14:creationId xmlns:p14="http://schemas.microsoft.com/office/powerpoint/2010/main" val="1310184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F18CE-31AF-45C5-BC93-8D50A09A5ED4}" type="slidenum">
              <a:rPr lang="en-US" smtClean="0"/>
              <a:t>1</a:t>
            </a:fld>
            <a:endParaRPr lang="en-US"/>
          </a:p>
        </p:txBody>
      </p:sp>
    </p:spTree>
    <p:extLst>
      <p:ext uri="{BB962C8B-B14F-4D97-AF65-F5344CB8AC3E}">
        <p14:creationId xmlns:p14="http://schemas.microsoft.com/office/powerpoint/2010/main" val="2136142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86204C-C2B1-42D6-85CA-F987C6BFF34A}" type="datetimeFigureOut">
              <a:rPr lang="en-US" smtClean="0"/>
              <a:t>4/15/2011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CF312-FA29-4968-A0DE-A5E2CD283C72}" type="slidenum">
              <a:rPr lang="en-US" smtClean="0"/>
              <a:t>‹#›</a:t>
            </a:fld>
            <a:endParaRPr lang="en-US"/>
          </a:p>
        </p:txBody>
      </p:sp>
    </p:spTree>
    <p:extLst>
      <p:ext uri="{BB962C8B-B14F-4D97-AF65-F5344CB8AC3E}">
        <p14:creationId xmlns:p14="http://schemas.microsoft.com/office/powerpoint/2010/main" val="326705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86204C-C2B1-42D6-85CA-F987C6BFF34A}" type="datetimeFigureOut">
              <a:rPr lang="en-US" smtClean="0"/>
              <a:t>4/15/2011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CF312-FA29-4968-A0DE-A5E2CD283C72}" type="slidenum">
              <a:rPr lang="en-US" smtClean="0"/>
              <a:t>‹#›</a:t>
            </a:fld>
            <a:endParaRPr lang="en-US"/>
          </a:p>
        </p:txBody>
      </p:sp>
    </p:spTree>
    <p:extLst>
      <p:ext uri="{BB962C8B-B14F-4D97-AF65-F5344CB8AC3E}">
        <p14:creationId xmlns:p14="http://schemas.microsoft.com/office/powerpoint/2010/main" val="141400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86204C-C2B1-42D6-85CA-F987C6BFF34A}" type="datetimeFigureOut">
              <a:rPr lang="en-US" smtClean="0"/>
              <a:t>4/15/2011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CF312-FA29-4968-A0DE-A5E2CD283C72}" type="slidenum">
              <a:rPr lang="en-US" smtClean="0"/>
              <a:t>‹#›</a:t>
            </a:fld>
            <a:endParaRPr lang="en-US"/>
          </a:p>
        </p:txBody>
      </p:sp>
    </p:spTree>
    <p:extLst>
      <p:ext uri="{BB962C8B-B14F-4D97-AF65-F5344CB8AC3E}">
        <p14:creationId xmlns:p14="http://schemas.microsoft.com/office/powerpoint/2010/main" val="374794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86204C-C2B1-42D6-85CA-F987C6BFF34A}" type="datetimeFigureOut">
              <a:rPr lang="en-US" smtClean="0"/>
              <a:t>4/15/2011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CF312-FA29-4968-A0DE-A5E2CD283C72}" type="slidenum">
              <a:rPr lang="en-US" smtClean="0"/>
              <a:t>‹#›</a:t>
            </a:fld>
            <a:endParaRPr lang="en-US"/>
          </a:p>
        </p:txBody>
      </p:sp>
    </p:spTree>
    <p:extLst>
      <p:ext uri="{BB962C8B-B14F-4D97-AF65-F5344CB8AC3E}">
        <p14:creationId xmlns:p14="http://schemas.microsoft.com/office/powerpoint/2010/main" val="423097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86204C-C2B1-42D6-85CA-F987C6BFF34A}" type="datetimeFigureOut">
              <a:rPr lang="en-US" smtClean="0"/>
              <a:t>4/15/2011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CF312-FA29-4968-A0DE-A5E2CD283C72}" type="slidenum">
              <a:rPr lang="en-US" smtClean="0"/>
              <a:t>‹#›</a:t>
            </a:fld>
            <a:endParaRPr lang="en-US"/>
          </a:p>
        </p:txBody>
      </p:sp>
    </p:spTree>
    <p:extLst>
      <p:ext uri="{BB962C8B-B14F-4D97-AF65-F5344CB8AC3E}">
        <p14:creationId xmlns:p14="http://schemas.microsoft.com/office/powerpoint/2010/main" val="60014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86204C-C2B1-42D6-85CA-F987C6BFF34A}" type="datetimeFigureOut">
              <a:rPr lang="en-US" smtClean="0"/>
              <a:t>4/15/2011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CF312-FA29-4968-A0DE-A5E2CD283C72}" type="slidenum">
              <a:rPr lang="en-US" smtClean="0"/>
              <a:t>‹#›</a:t>
            </a:fld>
            <a:endParaRPr lang="en-US"/>
          </a:p>
        </p:txBody>
      </p:sp>
    </p:spTree>
    <p:extLst>
      <p:ext uri="{BB962C8B-B14F-4D97-AF65-F5344CB8AC3E}">
        <p14:creationId xmlns:p14="http://schemas.microsoft.com/office/powerpoint/2010/main" val="53632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86204C-C2B1-42D6-85CA-F987C6BFF34A}" type="datetimeFigureOut">
              <a:rPr lang="en-US" smtClean="0"/>
              <a:t>4/15/2011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CCF312-FA29-4968-A0DE-A5E2CD283C72}" type="slidenum">
              <a:rPr lang="en-US" smtClean="0"/>
              <a:t>‹#›</a:t>
            </a:fld>
            <a:endParaRPr lang="en-US"/>
          </a:p>
        </p:txBody>
      </p:sp>
    </p:spTree>
    <p:extLst>
      <p:ext uri="{BB962C8B-B14F-4D97-AF65-F5344CB8AC3E}">
        <p14:creationId xmlns:p14="http://schemas.microsoft.com/office/powerpoint/2010/main" val="82541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86204C-C2B1-42D6-85CA-F987C6BFF34A}" type="datetimeFigureOut">
              <a:rPr lang="en-US" smtClean="0"/>
              <a:t>4/15/2011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CCF312-FA29-4968-A0DE-A5E2CD283C72}" type="slidenum">
              <a:rPr lang="en-US" smtClean="0"/>
              <a:t>‹#›</a:t>
            </a:fld>
            <a:endParaRPr lang="en-US"/>
          </a:p>
        </p:txBody>
      </p:sp>
    </p:spTree>
    <p:extLst>
      <p:ext uri="{BB962C8B-B14F-4D97-AF65-F5344CB8AC3E}">
        <p14:creationId xmlns:p14="http://schemas.microsoft.com/office/powerpoint/2010/main" val="4130027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6204C-C2B1-42D6-85CA-F987C6BFF34A}" type="datetimeFigureOut">
              <a:rPr lang="en-US" smtClean="0"/>
              <a:t>4/15/2011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CCF312-FA29-4968-A0DE-A5E2CD283C72}" type="slidenum">
              <a:rPr lang="en-US" smtClean="0"/>
              <a:t>‹#›</a:t>
            </a:fld>
            <a:endParaRPr lang="en-US"/>
          </a:p>
        </p:txBody>
      </p:sp>
    </p:spTree>
    <p:extLst>
      <p:ext uri="{BB962C8B-B14F-4D97-AF65-F5344CB8AC3E}">
        <p14:creationId xmlns:p14="http://schemas.microsoft.com/office/powerpoint/2010/main" val="2982091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86204C-C2B1-42D6-85CA-F987C6BFF34A}" type="datetimeFigureOut">
              <a:rPr lang="en-US" smtClean="0"/>
              <a:t>4/15/2011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CF312-FA29-4968-A0DE-A5E2CD283C72}" type="slidenum">
              <a:rPr lang="en-US" smtClean="0"/>
              <a:t>‹#›</a:t>
            </a:fld>
            <a:endParaRPr lang="en-US"/>
          </a:p>
        </p:txBody>
      </p:sp>
    </p:spTree>
    <p:extLst>
      <p:ext uri="{BB962C8B-B14F-4D97-AF65-F5344CB8AC3E}">
        <p14:creationId xmlns:p14="http://schemas.microsoft.com/office/powerpoint/2010/main" val="207254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86204C-C2B1-42D6-85CA-F987C6BFF34A}" type="datetimeFigureOut">
              <a:rPr lang="en-US" smtClean="0"/>
              <a:t>4/15/2011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CF312-FA29-4968-A0DE-A5E2CD283C72}" type="slidenum">
              <a:rPr lang="en-US" smtClean="0"/>
              <a:t>‹#›</a:t>
            </a:fld>
            <a:endParaRPr lang="en-US"/>
          </a:p>
        </p:txBody>
      </p:sp>
    </p:spTree>
    <p:extLst>
      <p:ext uri="{BB962C8B-B14F-4D97-AF65-F5344CB8AC3E}">
        <p14:creationId xmlns:p14="http://schemas.microsoft.com/office/powerpoint/2010/main" val="112153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6204C-C2B1-42D6-85CA-F987C6BFF34A}" type="datetimeFigureOut">
              <a:rPr lang="en-US" smtClean="0"/>
              <a:t>4/15/2011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CF312-FA29-4968-A0DE-A5E2CD283C72}" type="slidenum">
              <a:rPr lang="en-US" smtClean="0"/>
              <a:t>‹#›</a:t>
            </a:fld>
            <a:endParaRPr lang="en-US"/>
          </a:p>
        </p:txBody>
      </p:sp>
    </p:spTree>
    <p:extLst>
      <p:ext uri="{BB962C8B-B14F-4D97-AF65-F5344CB8AC3E}">
        <p14:creationId xmlns:p14="http://schemas.microsoft.com/office/powerpoint/2010/main" val="829526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Arial Black" pitchFamily="34" charset="0"/>
              </a:rPr>
              <a:t>Comments made in the year 1955!</a:t>
            </a:r>
            <a:endParaRPr lang="en-US" b="1" dirty="0">
              <a:latin typeface="Arial Black" pitchFamily="34" charset="0"/>
            </a:endParaRPr>
          </a:p>
        </p:txBody>
      </p:sp>
      <p:sp>
        <p:nvSpPr>
          <p:cNvPr id="3" name="Subtitle 2"/>
          <p:cNvSpPr>
            <a:spLocks noGrp="1"/>
          </p:cNvSpPr>
          <p:nvPr>
            <p:ph type="subTitle" idx="1"/>
          </p:nvPr>
        </p:nvSpPr>
        <p:spPr>
          <a:xfrm>
            <a:off x="1371600" y="4038600"/>
            <a:ext cx="6400800" cy="1600200"/>
          </a:xfrm>
        </p:spPr>
        <p:txBody>
          <a:bodyPr/>
          <a:lstStyle/>
          <a:p>
            <a:r>
              <a:rPr lang="en-US" sz="3600" b="1" dirty="0" smtClean="0">
                <a:solidFill>
                  <a:srgbClr val="FF0000"/>
                </a:solidFill>
                <a:effectLst>
                  <a:outerShdw blurRad="38100" dist="38100" dir="2700000" algn="tl">
                    <a:srgbClr val="000000">
                      <a:alpha val="43137"/>
                    </a:srgbClr>
                  </a:outerShdw>
                </a:effectLst>
                <a:latin typeface="helvetica"/>
              </a:rPr>
              <a:t>That’s only 55 years ago!</a:t>
            </a:r>
            <a:r>
              <a:rPr lang="en-US" sz="3600" b="1" dirty="0" smtClean="0">
                <a:solidFill>
                  <a:srgbClr val="000000"/>
                </a:solidFill>
                <a:effectLst>
                  <a:outerShdw blurRad="38100" dist="38100" dir="2700000" algn="tl">
                    <a:srgbClr val="000000">
                      <a:alpha val="43137"/>
                    </a:srgbClr>
                  </a:outerShdw>
                </a:effectLst>
                <a:latin typeface="helvetica"/>
              </a:rPr>
              <a:t> </a:t>
            </a:r>
          </a:p>
          <a:p>
            <a:endParaRPr lang="en-US" dirty="0"/>
          </a:p>
        </p:txBody>
      </p:sp>
    </p:spTree>
    <p:extLst>
      <p:ext uri="{BB962C8B-B14F-4D97-AF65-F5344CB8AC3E}">
        <p14:creationId xmlns:p14="http://schemas.microsoft.com/office/powerpoint/2010/main" val="583635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733800"/>
          </a:xfrm>
        </p:spPr>
        <p:txBody>
          <a:bodyPr>
            <a:normAutofit fontScale="90000"/>
          </a:bodyPr>
          <a:lstStyle/>
          <a:p>
            <a:pPr algn="l"/>
            <a:r>
              <a:rPr lang="en-US" b="1" dirty="0" smtClean="0">
                <a:solidFill>
                  <a:srgbClr val="004200"/>
                </a:solidFill>
                <a:effectLst/>
                <a:latin typeface="helvetica"/>
              </a:rPr>
              <a:t>‘Did you see where some baseball player just signed a contract for </a:t>
            </a:r>
            <a:r>
              <a:rPr lang="en-US" sz="2000" dirty="0" smtClean="0">
                <a:solidFill>
                  <a:srgbClr val="000000"/>
                </a:solidFill>
                <a:effectLst/>
                <a:latin typeface="helvetica"/>
              </a:rPr>
              <a:t> </a:t>
            </a:r>
            <a:r>
              <a:rPr lang="en-US" b="1" dirty="0" smtClean="0">
                <a:solidFill>
                  <a:srgbClr val="004200"/>
                </a:solidFill>
                <a:effectLst/>
                <a:latin typeface="helvetica"/>
              </a:rPr>
              <a:t>$50,000 a year just to play ball?</a:t>
            </a:r>
            <a:r>
              <a:rPr lang="en-US" sz="2000" dirty="0" smtClean="0">
                <a:solidFill>
                  <a:srgbClr val="000000"/>
                </a:solidFill>
                <a:effectLst/>
                <a:latin typeface="helvetica"/>
              </a:rPr>
              <a:t> </a:t>
            </a:r>
            <a:r>
              <a:rPr lang="en-US" b="1" dirty="0" smtClean="0">
                <a:solidFill>
                  <a:srgbClr val="004200"/>
                </a:solidFill>
                <a:effectLst/>
                <a:latin typeface="helvetica"/>
              </a:rPr>
              <a:t>It wouldn’t surprise me if someday</a:t>
            </a:r>
            <a:r>
              <a:rPr lang="en-US" sz="2000" dirty="0" smtClean="0">
                <a:solidFill>
                  <a:srgbClr val="000000"/>
                </a:solidFill>
                <a:effectLst/>
                <a:latin typeface="helvetica"/>
              </a:rPr>
              <a:t>  </a:t>
            </a:r>
            <a:br>
              <a:rPr lang="en-US" sz="2000" dirty="0" smtClean="0">
                <a:solidFill>
                  <a:srgbClr val="000000"/>
                </a:solidFill>
                <a:effectLst/>
                <a:latin typeface="helvetica"/>
              </a:rPr>
            </a:br>
            <a:r>
              <a:rPr lang="en-US" b="1" dirty="0" smtClean="0">
                <a:solidFill>
                  <a:srgbClr val="004200"/>
                </a:solidFill>
                <a:effectLst/>
                <a:latin typeface="helvetica"/>
              </a:rPr>
              <a:t>they’ll be making more than the</a:t>
            </a:r>
            <a:r>
              <a:rPr lang="en-US" sz="2000" dirty="0" smtClean="0">
                <a:solidFill>
                  <a:srgbClr val="000000"/>
                </a:solidFill>
                <a:effectLst/>
                <a:latin typeface="helvetica"/>
              </a:rPr>
              <a:t> </a:t>
            </a:r>
            <a:br>
              <a:rPr lang="en-US" sz="2000" dirty="0" smtClean="0">
                <a:solidFill>
                  <a:srgbClr val="000000"/>
                </a:solidFill>
                <a:effectLst/>
                <a:latin typeface="helvetica"/>
              </a:rPr>
            </a:br>
            <a:r>
              <a:rPr lang="en-US" b="1" dirty="0" smtClean="0">
                <a:solidFill>
                  <a:srgbClr val="004200"/>
                </a:solidFill>
                <a:effectLst/>
                <a:latin typeface="helvetica"/>
              </a:rPr>
              <a:t>President.</a:t>
            </a:r>
            <a:r>
              <a:rPr lang="en-US" sz="2000" dirty="0" smtClean="0">
                <a:solidFill>
                  <a:srgbClr val="000000"/>
                </a:solidFill>
                <a:effectLst/>
                <a:latin typeface="helvetica"/>
              </a:rPr>
              <a:t> </a:t>
            </a:r>
            <a:r>
              <a:rPr lang="en-US" b="1" dirty="0" smtClean="0">
                <a:solidFill>
                  <a:srgbClr val="004200"/>
                </a:solidFill>
                <a:effectLst/>
                <a:latin typeface="helvetica"/>
              </a:rPr>
              <a:t>‘</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200400"/>
            <a:ext cx="4419600" cy="353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182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38400"/>
          </a:xfrm>
        </p:spPr>
        <p:txBody>
          <a:bodyPr>
            <a:normAutofit fontScale="90000"/>
          </a:bodyPr>
          <a:lstStyle/>
          <a:p>
            <a:pPr algn="l"/>
            <a:r>
              <a:rPr lang="en-US" b="1" dirty="0" smtClean="0"/>
              <a:t>‘I never thought I’d see the day all our kitchen appliances would be electric.  They are even making electric typewriters now. ‘</a:t>
            </a:r>
            <a:endParaRPr lang="en-US"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4" y="1905000"/>
            <a:ext cx="678748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291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362200"/>
          </a:xfrm>
        </p:spPr>
        <p:txBody>
          <a:bodyPr>
            <a:normAutofit fontScale="90000"/>
          </a:bodyPr>
          <a:lstStyle/>
          <a:p>
            <a:pPr algn="l"/>
            <a:r>
              <a:rPr lang="en-US" b="1" dirty="0" smtClean="0"/>
              <a:t>‘It’s too bad things are so tough nowadays.  I see where a few married women are having to work to make ends meet. ‘</a:t>
            </a:r>
            <a:endParaRPr lang="en-US"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04999"/>
            <a:ext cx="6019800" cy="480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656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38400"/>
          </a:xfrm>
        </p:spPr>
        <p:txBody>
          <a:bodyPr>
            <a:normAutofit fontScale="90000"/>
          </a:bodyPr>
          <a:lstStyle/>
          <a:p>
            <a:pPr algn="l"/>
            <a:r>
              <a:rPr lang="en-US" b="1" dirty="0" smtClean="0">
                <a:solidFill>
                  <a:srgbClr val="0000FF"/>
                </a:solidFill>
                <a:effectLst/>
                <a:latin typeface="Arial Black" pitchFamily="34" charset="0"/>
              </a:rPr>
              <a:t>‘It won’t be long before </a:t>
            </a:r>
            <a:r>
              <a:rPr lang="en-US" b="1" dirty="0" smtClean="0">
                <a:solidFill>
                  <a:srgbClr val="0000FF"/>
                </a:solidFill>
                <a:effectLst/>
                <a:latin typeface="Arial Black" pitchFamily="34" charset="0"/>
              </a:rPr>
              <a:t>young</a:t>
            </a:r>
            <a:r>
              <a:rPr lang="en-US" b="1" dirty="0" smtClean="0">
                <a:solidFill>
                  <a:srgbClr val="0000FF"/>
                </a:solidFill>
                <a:effectLst/>
                <a:latin typeface="Arial Black" pitchFamily="34" charset="0"/>
              </a:rPr>
              <a:t> couples are going to have to hire</a:t>
            </a:r>
            <a:r>
              <a:rPr lang="en-US" sz="2000" dirty="0" smtClean="0">
                <a:solidFill>
                  <a:srgbClr val="000000"/>
                </a:solidFill>
                <a:effectLst/>
                <a:latin typeface="Arial Black" pitchFamily="34" charset="0"/>
              </a:rPr>
              <a:t>  </a:t>
            </a:r>
            <a:r>
              <a:rPr lang="en-US" b="1" dirty="0" smtClean="0">
                <a:solidFill>
                  <a:srgbClr val="0000FF"/>
                </a:solidFill>
                <a:effectLst/>
                <a:latin typeface="Arial Black" pitchFamily="34" charset="0"/>
              </a:rPr>
              <a:t>someone to watch their kids so</a:t>
            </a:r>
            <a:r>
              <a:rPr lang="en-US" sz="2000" dirty="0" smtClean="0">
                <a:solidFill>
                  <a:srgbClr val="000000"/>
                </a:solidFill>
                <a:effectLst/>
                <a:latin typeface="Arial Black" pitchFamily="34" charset="0"/>
              </a:rPr>
              <a:t> </a:t>
            </a:r>
            <a:r>
              <a:rPr lang="en-US" b="1" dirty="0" smtClean="0">
                <a:solidFill>
                  <a:srgbClr val="0000FF"/>
                </a:solidFill>
                <a:effectLst/>
                <a:latin typeface="Arial Black" pitchFamily="34" charset="0"/>
              </a:rPr>
              <a:t>they can both work.’</a:t>
            </a:r>
            <a:endParaRPr lang="en-US" dirty="0">
              <a:latin typeface="Arial Black"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437" y="2664542"/>
            <a:ext cx="3971925" cy="393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749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57400"/>
          </a:xfrm>
        </p:spPr>
        <p:txBody>
          <a:bodyPr>
            <a:normAutofit fontScale="90000"/>
          </a:bodyPr>
          <a:lstStyle/>
          <a:p>
            <a:r>
              <a:rPr lang="en-US" b="1" dirty="0" smtClean="0"/>
              <a:t>‘I’m afraid the Volkswagen car is going to open the door to a whole lot of foreign business.’</a:t>
            </a:r>
            <a:endParaRPr lang="en-US"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002" y="2286000"/>
            <a:ext cx="561975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199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95600"/>
          </a:xfrm>
        </p:spPr>
        <p:txBody>
          <a:bodyPr>
            <a:normAutofit fontScale="90000"/>
          </a:bodyPr>
          <a:lstStyle/>
          <a:p>
            <a:pPr algn="l"/>
            <a:r>
              <a:rPr lang="en-US" b="1" dirty="0" smtClean="0"/>
              <a:t>‘Thank goodness I won’t live to see the day when the Government takes half our income in taxes.  I sometimes wonder if we are electing the best people to government.’</a:t>
            </a:r>
            <a:endParaRPr lang="en-US"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477516"/>
            <a:ext cx="5562600" cy="4209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632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362200"/>
          </a:xfrm>
        </p:spPr>
        <p:txBody>
          <a:bodyPr>
            <a:normAutofit/>
          </a:bodyPr>
          <a:lstStyle/>
          <a:p>
            <a:r>
              <a:rPr lang="en-US" b="1" dirty="0" smtClean="0"/>
              <a:t>‘The drive-in restaurant is convenient in nice weather, but I seriously doubt they will ever catch on.’</a:t>
            </a:r>
            <a:endParaRPr lang="en-US"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14600"/>
            <a:ext cx="6153150" cy="393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5918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743200"/>
          </a:xfrm>
        </p:spPr>
        <p:txBody>
          <a:bodyPr>
            <a:normAutofit fontScale="90000"/>
          </a:bodyPr>
          <a:lstStyle/>
          <a:p>
            <a:r>
              <a:rPr lang="en-US" b="1" dirty="0" smtClean="0">
                <a:solidFill>
                  <a:srgbClr val="400000"/>
                </a:solidFill>
                <a:effectLst/>
                <a:latin typeface="helvetica"/>
              </a:rPr>
              <a:t>‘There is no sense going on short</a:t>
            </a:r>
            <a:r>
              <a:rPr lang="en-US" sz="2000" dirty="0" smtClean="0">
                <a:solidFill>
                  <a:srgbClr val="000000"/>
                </a:solidFill>
                <a:effectLst/>
                <a:latin typeface="helvetica"/>
              </a:rPr>
              <a:t>  </a:t>
            </a:r>
            <a:br>
              <a:rPr lang="en-US" sz="2000" dirty="0" smtClean="0">
                <a:solidFill>
                  <a:srgbClr val="000000"/>
                </a:solidFill>
                <a:effectLst/>
                <a:latin typeface="helvetica"/>
              </a:rPr>
            </a:br>
            <a:r>
              <a:rPr lang="en-US" b="1" dirty="0" smtClean="0">
                <a:solidFill>
                  <a:srgbClr val="400000"/>
                </a:solidFill>
                <a:effectLst/>
                <a:latin typeface="helvetica"/>
              </a:rPr>
              <a:t>trips</a:t>
            </a:r>
            <a:r>
              <a:rPr lang="en-US" b="1" dirty="0" smtClean="0">
                <a:solidFill>
                  <a:srgbClr val="000000"/>
                </a:solidFill>
                <a:effectLst/>
                <a:latin typeface="helvetica"/>
              </a:rPr>
              <a:t> </a:t>
            </a:r>
            <a:r>
              <a:rPr lang="en-US" b="1" dirty="0" smtClean="0">
                <a:solidFill>
                  <a:srgbClr val="400000"/>
                </a:solidFill>
                <a:effectLst/>
                <a:latin typeface="helvetica"/>
              </a:rPr>
              <a:t>anymore for a weekend. It costs nearly $2.00 a night to stay</a:t>
            </a:r>
            <a:r>
              <a:rPr lang="en-US" sz="2000" dirty="0" smtClean="0">
                <a:solidFill>
                  <a:srgbClr val="000000"/>
                </a:solidFill>
                <a:effectLst/>
                <a:latin typeface="helvetica"/>
              </a:rPr>
              <a:t> </a:t>
            </a:r>
            <a:r>
              <a:rPr lang="en-US" b="1" dirty="0" smtClean="0">
                <a:solidFill>
                  <a:srgbClr val="400000"/>
                </a:solidFill>
                <a:effectLst/>
                <a:latin typeface="helvetica"/>
              </a:rPr>
              <a:t>in a hotel.’</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581" y="2743200"/>
            <a:ext cx="542925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173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57400"/>
          </a:xfrm>
        </p:spPr>
        <p:txBody>
          <a:bodyPr>
            <a:normAutofit fontScale="90000"/>
          </a:bodyPr>
          <a:lstStyle/>
          <a:p>
            <a:r>
              <a:rPr lang="en-US" b="1" dirty="0" smtClean="0"/>
              <a:t>‘No one can afford to be sick anymore.  At $15.00 a day in the hospital, it’s too rich for my blood.’</a:t>
            </a:r>
            <a:endParaRPr lang="en-US" b="1"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2057400"/>
            <a:ext cx="547621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021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‘If they think I’ll pay 30 cents </a:t>
            </a:r>
            <a:br>
              <a:rPr lang="en-US" b="1" dirty="0" smtClean="0"/>
            </a:br>
            <a:r>
              <a:rPr lang="en-US" b="1" dirty="0" smtClean="0"/>
              <a:t>for a hair cut, forget it.’</a:t>
            </a:r>
            <a:endParaRPr lang="en-US"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024" y="1511135"/>
            <a:ext cx="7612528" cy="504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587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362200"/>
          </a:xfrm>
        </p:spPr>
        <p:txBody>
          <a:bodyPr>
            <a:normAutofit fontScale="90000"/>
          </a:bodyPr>
          <a:lstStyle/>
          <a:p>
            <a:r>
              <a:rPr lang="en-US" b="1" dirty="0" smtClean="0">
                <a:solidFill>
                  <a:srgbClr val="000000"/>
                </a:solidFill>
                <a:effectLst/>
                <a:latin typeface="helvetica"/>
              </a:rPr>
              <a:t>‘I’ll tell you one thing, if things</a:t>
            </a:r>
            <a:r>
              <a:rPr lang="en-US" sz="2000" dirty="0" smtClean="0">
                <a:solidFill>
                  <a:srgbClr val="000000"/>
                </a:solidFill>
                <a:effectLst/>
                <a:latin typeface="helvetica"/>
              </a:rPr>
              <a:t> </a:t>
            </a:r>
            <a:br>
              <a:rPr lang="en-US" sz="2000" dirty="0" smtClean="0">
                <a:solidFill>
                  <a:srgbClr val="000000"/>
                </a:solidFill>
                <a:effectLst/>
                <a:latin typeface="helvetica"/>
              </a:rPr>
            </a:br>
            <a:r>
              <a:rPr lang="en-US" b="1" dirty="0" smtClean="0">
                <a:solidFill>
                  <a:srgbClr val="000000"/>
                </a:solidFill>
                <a:effectLst/>
                <a:latin typeface="helvetica"/>
              </a:rPr>
              <a:t>keep going the way they are,</a:t>
            </a:r>
            <a:r>
              <a:rPr lang="en-US" sz="2000" dirty="0" smtClean="0">
                <a:solidFill>
                  <a:srgbClr val="000000"/>
                </a:solidFill>
                <a:effectLst/>
                <a:latin typeface="helvetica"/>
              </a:rPr>
              <a:t> </a:t>
            </a:r>
            <a:br>
              <a:rPr lang="en-US" sz="2000" dirty="0" smtClean="0">
                <a:solidFill>
                  <a:srgbClr val="000000"/>
                </a:solidFill>
                <a:effectLst/>
                <a:latin typeface="helvetica"/>
              </a:rPr>
            </a:br>
            <a:r>
              <a:rPr lang="en-US" b="1" dirty="0" smtClean="0">
                <a:solidFill>
                  <a:srgbClr val="000000"/>
                </a:solidFill>
                <a:effectLst/>
                <a:latin typeface="helvetica"/>
              </a:rPr>
              <a:t>it’s going to be impossible to</a:t>
            </a:r>
            <a:r>
              <a:rPr lang="en-US" sz="2000" dirty="0" smtClean="0">
                <a:solidFill>
                  <a:srgbClr val="000000"/>
                </a:solidFill>
                <a:effectLst/>
                <a:latin typeface="helvetica"/>
              </a:rPr>
              <a:t> </a:t>
            </a:r>
            <a:br>
              <a:rPr lang="en-US" sz="2000" dirty="0" smtClean="0">
                <a:solidFill>
                  <a:srgbClr val="000000"/>
                </a:solidFill>
                <a:effectLst/>
                <a:latin typeface="helvetica"/>
              </a:rPr>
            </a:br>
            <a:r>
              <a:rPr lang="en-US" b="1" dirty="0" smtClean="0">
                <a:solidFill>
                  <a:srgbClr val="000000"/>
                </a:solidFill>
                <a:effectLst/>
                <a:latin typeface="helvetica"/>
              </a:rPr>
              <a:t>buy a week’s groceries for $10.00. ‘</a:t>
            </a:r>
            <a:endParaRPr lang="en-US"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8000" l="211" r="97474">
                        <a14:foregroundMark x1="5474" y1="10333" x2="5474" y2="10333"/>
                        <a14:foregroundMark x1="18105" y1="14667" x2="18105" y2="14667"/>
                        <a14:foregroundMark x1="25263" y1="13333" x2="25263" y2="13333"/>
                        <a14:foregroundMark x1="16632" y1="8333" x2="16632" y2="8333"/>
                        <a14:foregroundMark x1="14947" y1="5667" x2="14947" y2="5667"/>
                        <a14:foregroundMark x1="2947" y1="28333" x2="2947" y2="28333"/>
                        <a14:foregroundMark x1="10947" y1="45333" x2="10947" y2="45333"/>
                        <a14:foregroundMark x1="13895" y1="57667" x2="13895" y2="57667"/>
                        <a14:foregroundMark x1="13684" y1="73667" x2="13684" y2="73667"/>
                        <a14:foregroundMark x1="18947" y1="83667" x2="18947" y2="83667"/>
                        <a14:foregroundMark x1="24632" y1="88333" x2="24632" y2="88333"/>
                        <a14:foregroundMark x1="26316" y1="92667" x2="26316" y2="92667"/>
                        <a14:foregroundMark x1="30105" y1="85000" x2="30105" y2="85000"/>
                        <a14:foregroundMark x1="38737" y1="85333" x2="38737" y2="85333"/>
                        <a14:foregroundMark x1="37474" y1="76667" x2="37474" y2="76667"/>
                        <a14:foregroundMark x1="34947" y1="78333" x2="34105" y2="79333"/>
                        <a14:foregroundMark x1="30316" y1="82000" x2="30316" y2="82000"/>
                        <a14:foregroundMark x1="23368" y1="89667" x2="23368" y2="89667"/>
                        <a14:foregroundMark x1="15789" y1="88333" x2="15789" y2="88333"/>
                        <a14:foregroundMark x1="10526" y1="51667" x2="10526" y2="51667"/>
                        <a14:foregroundMark x1="14526" y1="47000" x2="14526" y2="47000"/>
                        <a14:foregroundMark x1="19579" y1="48667" x2="19579" y2="48667"/>
                        <a14:foregroundMark x1="52632" y1="19667" x2="52632" y2="19667"/>
                        <a14:foregroundMark x1="91158" y1="19667" x2="91158" y2="19667"/>
                        <a14:foregroundMark x1="90316" y1="41000" x2="90316" y2="41000"/>
                        <a14:foregroundMark x1="79789" y1="19667" x2="79789" y2="19667"/>
                        <a14:foregroundMark x1="75158" y1="13667" x2="75158" y2="13667"/>
                        <a14:foregroundMark x1="73474" y1="20000" x2="73474" y2="20000"/>
                        <a14:foregroundMark x1="45263" y1="25000" x2="45263" y2="25000"/>
                        <a14:foregroundMark x1="47368" y1="27667" x2="47368" y2="27667"/>
                        <a14:foregroundMark x1="42947" y1="21667" x2="42947" y2="21667"/>
                        <a14:foregroundMark x1="42947" y1="17333" x2="42947" y2="17333"/>
                        <a14:foregroundMark x1="46105" y1="15000" x2="46105" y2="15000"/>
                        <a14:foregroundMark x1="40000" y1="14333" x2="40000" y2="14333"/>
                        <a14:foregroundMark x1="32842" y1="12000" x2="32842" y2="12000"/>
                        <a14:foregroundMark x1="29474" y1="14667" x2="29474" y2="14667"/>
                        <a14:foregroundMark x1="27579" y1="11667" x2="27579" y2="11667"/>
                        <a14:foregroundMark x1="26316" y1="7333" x2="26316" y2="7333"/>
                        <a14:foregroundMark x1="22316" y1="10000" x2="22316" y2="10000"/>
                        <a14:foregroundMark x1="93053" y1="28333" x2="93053" y2="28333"/>
                        <a14:foregroundMark x1="87158" y1="28000" x2="87158" y2="28000"/>
                        <a14:foregroundMark x1="96842" y1="30333" x2="96842" y2="30333"/>
                        <a14:foregroundMark x1="94947" y1="20000" x2="94947" y2="20000"/>
                        <a14:foregroundMark x1="94526" y1="13667" x2="94526" y2="13667"/>
                        <a14:foregroundMark x1="94947" y1="9333" x2="94947" y2="9333"/>
                        <a14:foregroundMark x1="94947" y1="3000" x2="94947" y2="3000"/>
                        <a14:foregroundMark x1="98526" y1="8667" x2="98526" y2="8667"/>
                        <a14:foregroundMark x1="3579" y1="6667" x2="3579" y2="6667"/>
                        <a14:foregroundMark x1="1053" y1="8333" x2="1053" y2="8333"/>
                        <a14:foregroundMark x1="5684" y1="71000" x2="5684" y2="71000"/>
                        <a14:foregroundMark x1="16211" y1="72000" x2="16211" y2="72000"/>
                        <a14:foregroundMark x1="20211" y1="69667" x2="20211" y2="69667"/>
                        <a14:foregroundMark x1="27158" y1="66000" x2="27158" y2="66000"/>
                        <a14:foregroundMark x1="35579" y1="67000" x2="35579" y2="67000"/>
                        <a14:foregroundMark x1="43579" y1="66667" x2="44421" y2="66667"/>
                        <a14:foregroundMark x1="52421" y1="69333" x2="54105" y2="69333"/>
                        <a14:foregroundMark x1="61684" y1="72333" x2="63789" y2="72333"/>
                        <a14:foregroundMark x1="70737" y1="77667" x2="70737" y2="77667"/>
                        <a14:foregroundMark x1="73474" y1="77667" x2="76421" y2="77000"/>
                        <a14:foregroundMark x1="80211" y1="77000" x2="82316" y2="76000"/>
                        <a14:foregroundMark x1="83579" y1="75667" x2="83579" y2="75667"/>
                        <a14:foregroundMark x1="91368" y1="70333" x2="91368" y2="70333"/>
                        <a14:foregroundMark x1="93053" y1="71667" x2="93053" y2="71667"/>
                        <a14:foregroundMark x1="96632" y1="78333" x2="96632" y2="78333"/>
                        <a14:foregroundMark x1="94737" y1="71333" x2="94737" y2="71333"/>
                        <a14:foregroundMark x1="92632" y1="85000" x2="92632" y2="85000"/>
                        <a14:foregroundMark x1="88632" y1="75667" x2="88632" y2="75667"/>
                        <a14:foregroundMark x1="88421" y1="75333" x2="88421" y2="75333"/>
                        <a14:foregroundMark x1="88842" y1="83667" x2="91158" y2="84333"/>
                        <a14:foregroundMark x1="92421" y1="79333" x2="92421" y2="79333"/>
                        <a14:foregroundMark x1="90316" y1="89333" x2="90947" y2="90000"/>
                        <a14:foregroundMark x1="93053" y1="90667" x2="93263" y2="92000"/>
                        <a14:foregroundMark x1="92632" y1="98000" x2="92632" y2="98000"/>
                        <a14:backgroundMark x1="211" y1="2667" x2="211" y2="2667"/>
                        <a14:backgroundMark x1="99368" y1="2333" x2="99368" y2="2333"/>
                        <a14:backgroundMark x1="842" y1="98333" x2="842" y2="98333"/>
                        <a14:backgroundMark x1="98737" y1="99000" x2="98737" y2="99000"/>
                      </a14:backgroundRemoval>
                    </a14:imgEffect>
                  </a14:imgLayer>
                </a14:imgProps>
              </a:ext>
              <a:ext uri="{28A0092B-C50C-407E-A947-70E740481C1C}">
                <a14:useLocalDpi xmlns:a14="http://schemas.microsoft.com/office/drawing/2010/main" val="0"/>
              </a:ext>
            </a:extLst>
          </a:blip>
          <a:srcRect/>
          <a:stretch>
            <a:fillRect/>
          </a:stretch>
        </p:blipFill>
        <p:spPr bwMode="auto">
          <a:xfrm>
            <a:off x="1511299" y="2514599"/>
            <a:ext cx="6394451" cy="403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827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8229600" cy="1143000"/>
          </a:xfrm>
        </p:spPr>
        <p:txBody>
          <a:bodyPr>
            <a:normAutofit/>
          </a:bodyPr>
          <a:lstStyle/>
          <a:p>
            <a:r>
              <a:rPr lang="en-US" sz="6600" b="1" dirty="0" smtClean="0"/>
              <a:t>Have a Great Day!</a:t>
            </a:r>
            <a:endParaRPr lang="en-US" sz="6600" b="1" dirty="0"/>
          </a:p>
        </p:txBody>
      </p:sp>
    </p:spTree>
    <p:extLst>
      <p:ext uri="{BB962C8B-B14F-4D97-AF65-F5344CB8AC3E}">
        <p14:creationId xmlns:p14="http://schemas.microsoft.com/office/powerpoint/2010/main" val="2411797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normAutofit fontScale="90000"/>
          </a:bodyPr>
          <a:lstStyle/>
          <a:p>
            <a:r>
              <a:rPr lang="en-US" b="1" dirty="0" smtClean="0"/>
              <a:t>‘Have you seen the new cars coming out next year?  It won’t be long before $1,000.00 will only buy a used one.’ </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1857374"/>
            <a:ext cx="6197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906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90742" cy="5486400"/>
          </a:xfrm>
        </p:spPr>
        <p:txBody>
          <a:bodyPr>
            <a:normAutofit/>
          </a:bodyPr>
          <a:lstStyle/>
          <a:p>
            <a:r>
              <a:rPr lang="en-US" b="1" dirty="0" smtClean="0">
                <a:solidFill>
                  <a:srgbClr val="000000"/>
                </a:solidFill>
                <a:effectLst/>
                <a:latin typeface="helvetica"/>
              </a:rPr>
              <a:t>‘If cigarettes keep going up in</a:t>
            </a:r>
            <a:r>
              <a:rPr lang="en-US" sz="2000" dirty="0" smtClean="0">
                <a:solidFill>
                  <a:srgbClr val="000000"/>
                </a:solidFill>
                <a:effectLst/>
                <a:latin typeface="helvetica"/>
              </a:rPr>
              <a:t> </a:t>
            </a:r>
            <a:r>
              <a:rPr lang="en-US" b="1" dirty="0" smtClean="0">
                <a:solidFill>
                  <a:srgbClr val="000000"/>
                </a:solidFill>
                <a:effectLst/>
                <a:latin typeface="helvetica"/>
              </a:rPr>
              <a:t>price, I’m going to quit; 20 cents</a:t>
            </a:r>
            <a:r>
              <a:rPr lang="en-US" sz="2000" dirty="0" smtClean="0">
                <a:solidFill>
                  <a:srgbClr val="000000"/>
                </a:solidFill>
                <a:effectLst/>
                <a:latin typeface="helvetica"/>
              </a:rPr>
              <a:t> </a:t>
            </a:r>
            <a:r>
              <a:rPr lang="en-US" b="1" dirty="0" smtClean="0">
                <a:solidFill>
                  <a:srgbClr val="000000"/>
                </a:solidFill>
                <a:effectLst/>
                <a:latin typeface="helvetica"/>
              </a:rPr>
              <a:t>a pack is ridiculous.</a:t>
            </a:r>
            <a:r>
              <a:rPr lang="en-US" sz="2000" dirty="0" smtClean="0">
                <a:solidFill>
                  <a:srgbClr val="000000"/>
                </a:solidFill>
                <a:effectLst/>
                <a:latin typeface="helvetica"/>
              </a:rPr>
              <a:t> </a:t>
            </a:r>
            <a:r>
              <a:rPr lang="en-US" b="1" dirty="0" smtClean="0">
                <a:solidFill>
                  <a:srgbClr val="000000"/>
                </a:solidFill>
                <a:effectLst/>
                <a:latin typeface="helvetica"/>
              </a:rPr>
              <a: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742" y="31955"/>
            <a:ext cx="4953258" cy="682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186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normAutofit fontScale="90000"/>
          </a:bodyPr>
          <a:lstStyle/>
          <a:p>
            <a:r>
              <a:rPr lang="en-US" b="1" dirty="0" smtClean="0">
                <a:solidFill>
                  <a:srgbClr val="400000"/>
                </a:solidFill>
                <a:effectLst/>
                <a:latin typeface="helvetica"/>
              </a:rPr>
              <a:t>‘Did you hear the post office is </a:t>
            </a:r>
            <a:r>
              <a:rPr lang="en-US" sz="2000" dirty="0" smtClean="0">
                <a:solidFill>
                  <a:srgbClr val="000000"/>
                </a:solidFill>
                <a:effectLst/>
                <a:latin typeface="helvetica"/>
              </a:rPr>
              <a:t/>
            </a:r>
            <a:br>
              <a:rPr lang="en-US" sz="2000" dirty="0" smtClean="0">
                <a:solidFill>
                  <a:srgbClr val="000000"/>
                </a:solidFill>
                <a:effectLst/>
                <a:latin typeface="helvetica"/>
              </a:rPr>
            </a:br>
            <a:r>
              <a:rPr lang="en-US" b="1" dirty="0" smtClean="0">
                <a:solidFill>
                  <a:srgbClr val="400000"/>
                </a:solidFill>
                <a:effectLst/>
                <a:latin typeface="helvetica"/>
              </a:rPr>
              <a:t>thinking about charging 7 cents </a:t>
            </a:r>
            <a:r>
              <a:rPr lang="en-US" sz="2000" dirty="0" smtClean="0">
                <a:solidFill>
                  <a:srgbClr val="000000"/>
                </a:solidFill>
                <a:effectLst/>
                <a:latin typeface="helvetica"/>
              </a:rPr>
              <a:t/>
            </a:r>
            <a:br>
              <a:rPr lang="en-US" sz="2000" dirty="0" smtClean="0">
                <a:solidFill>
                  <a:srgbClr val="000000"/>
                </a:solidFill>
                <a:effectLst/>
                <a:latin typeface="helvetica"/>
              </a:rPr>
            </a:br>
            <a:r>
              <a:rPr lang="en-US" b="1" dirty="0" smtClean="0">
                <a:solidFill>
                  <a:srgbClr val="400000"/>
                </a:solidFill>
                <a:effectLst/>
                <a:latin typeface="helvetica"/>
              </a:rPr>
              <a:t>just to mail a letter.’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16" y="2171699"/>
            <a:ext cx="7752483" cy="434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083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86599" cy="5257800"/>
          </a:xfrm>
        </p:spPr>
        <p:txBody>
          <a:bodyPr>
            <a:normAutofit fontScale="90000"/>
          </a:bodyPr>
          <a:lstStyle/>
          <a:p>
            <a:r>
              <a:rPr lang="en-US" b="1" dirty="0" smtClean="0">
                <a:solidFill>
                  <a:srgbClr val="000000"/>
                </a:solidFill>
                <a:effectLst/>
                <a:latin typeface="helvetica"/>
              </a:rPr>
              <a:t>‘If they raise the minimum wage</a:t>
            </a:r>
            <a:r>
              <a:rPr lang="en-US" sz="2000" dirty="0" smtClean="0">
                <a:solidFill>
                  <a:srgbClr val="000000"/>
                </a:solidFill>
                <a:effectLst/>
                <a:latin typeface="helvetica"/>
              </a:rPr>
              <a:t> </a:t>
            </a:r>
            <a:r>
              <a:rPr lang="en-US" b="1" dirty="0" smtClean="0">
                <a:solidFill>
                  <a:srgbClr val="000000"/>
                </a:solidFill>
                <a:effectLst/>
                <a:latin typeface="helvetica"/>
              </a:rPr>
              <a:t>to $1.00, nobody will be able to</a:t>
            </a:r>
            <a:r>
              <a:rPr lang="en-US" sz="2000" dirty="0" smtClean="0">
                <a:solidFill>
                  <a:srgbClr val="000000"/>
                </a:solidFill>
                <a:effectLst/>
                <a:latin typeface="helvetica"/>
              </a:rPr>
              <a:t> </a:t>
            </a:r>
            <a:r>
              <a:rPr lang="en-US" b="1" dirty="0" smtClean="0">
                <a:solidFill>
                  <a:srgbClr val="000000"/>
                </a:solidFill>
                <a:effectLst/>
                <a:latin typeface="helvetica"/>
              </a:rPr>
              <a:t>hire outside help at the store.’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599" y="14748"/>
            <a:ext cx="5437736" cy="684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350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083661" cy="6858000"/>
          </a:xfrm>
        </p:spPr>
        <p:txBody>
          <a:bodyPr>
            <a:normAutofit fontScale="90000"/>
          </a:bodyPr>
          <a:lstStyle/>
          <a:p>
            <a:r>
              <a:rPr lang="en-US" b="1" dirty="0" smtClean="0"/>
              <a:t>‘When I first started driving, who would have thought gas would someday cost 25 cents a gallon. Guess we’d be better off leaving the car in the garage.’</a:t>
            </a:r>
            <a:endParaRPr lang="en-US" b="1"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61" r="17823"/>
          <a:stretch/>
        </p:blipFill>
        <p:spPr bwMode="auto">
          <a:xfrm>
            <a:off x="4083661" y="9832"/>
            <a:ext cx="5055424" cy="684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470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4297362"/>
          </a:xfrm>
        </p:spPr>
        <p:txBody>
          <a:bodyPr>
            <a:normAutofit/>
          </a:bodyPr>
          <a:lstStyle/>
          <a:p>
            <a:r>
              <a:rPr lang="en-US" b="1" dirty="0" smtClean="0"/>
              <a:t>‘I’m afraid to send my kids to the </a:t>
            </a:r>
            <a:br>
              <a:rPr lang="en-US" b="1" dirty="0" smtClean="0"/>
            </a:br>
            <a:r>
              <a:rPr lang="en-US" b="1" dirty="0" smtClean="0"/>
              <a:t>movies any more.  Ever since they </a:t>
            </a:r>
            <a:br>
              <a:rPr lang="en-US" b="1" dirty="0" smtClean="0"/>
            </a:br>
            <a:r>
              <a:rPr lang="en-US" b="1" dirty="0" smtClean="0"/>
              <a:t>let Clark Gable get by with saying </a:t>
            </a:r>
            <a:br>
              <a:rPr lang="en-US" b="1" dirty="0" smtClean="0"/>
            </a:br>
            <a:r>
              <a:rPr lang="en-US" b="1" dirty="0" smtClean="0"/>
              <a:t>DAMN in ‘GONE WITH THE WIND’, </a:t>
            </a:r>
            <a:br>
              <a:rPr lang="en-US" b="1" dirty="0" smtClean="0"/>
            </a:br>
            <a:r>
              <a:rPr lang="en-US" b="1" dirty="0" smtClean="0"/>
              <a:t>it seems every new movie has </a:t>
            </a:r>
            <a:br>
              <a:rPr lang="en-US" b="1" dirty="0" smtClean="0"/>
            </a:br>
            <a:r>
              <a:rPr lang="en-US" b="1" dirty="0" smtClean="0"/>
              <a:t>either HELL or DAMN in it.’</a:t>
            </a:r>
            <a:endParaRPr lang="en-US" b="1" dirty="0"/>
          </a:p>
        </p:txBody>
      </p:sp>
    </p:spTree>
    <p:extLst>
      <p:ext uri="{BB962C8B-B14F-4D97-AF65-F5344CB8AC3E}">
        <p14:creationId xmlns:p14="http://schemas.microsoft.com/office/powerpoint/2010/main" val="1544653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276600"/>
          </a:xfrm>
        </p:spPr>
        <p:txBody>
          <a:bodyPr>
            <a:normAutofit fontScale="90000"/>
          </a:bodyPr>
          <a:lstStyle/>
          <a:p>
            <a:r>
              <a:rPr lang="en-US" b="1" dirty="0" smtClean="0"/>
              <a:t>‘I read the other day where some scientist thinks it’s possible to put a man on the moon by the end of the century. They even have some fellows they call astronauts preparing for it down in Texas.’</a:t>
            </a:r>
            <a:endParaRPr lang="en-US"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276600"/>
            <a:ext cx="4331368"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196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361</Words>
  <Application>Microsoft Office PowerPoint</Application>
  <PresentationFormat>On-screen Show (4:3)</PresentationFormat>
  <Paragraphs>22</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Comments made in the year 1955!</vt:lpstr>
      <vt:lpstr>‘I’ll tell you one thing, if things  keep going the way they are,  it’s going to be impossible to  buy a week’s groceries for $10.00. ‘</vt:lpstr>
      <vt:lpstr>‘Have you seen the new cars coming out next year?  It won’t be long before $1,000.00 will only buy a used one.’ </vt:lpstr>
      <vt:lpstr>‘If cigarettes keep going up in price, I’m going to quit; 20 cents a pack is ridiculous. ‘</vt:lpstr>
      <vt:lpstr>‘Did you hear the post office is  thinking about charging 7 cents  just to mail a letter.’</vt:lpstr>
      <vt:lpstr>‘If they raise the minimum wage to $1.00, nobody will be able to hire outside help at the store.’</vt:lpstr>
      <vt:lpstr>‘When I first started driving, who would have thought gas would someday cost 25 cents a gallon. Guess we’d be better off leaving the car in the garage.’</vt:lpstr>
      <vt:lpstr>‘I’m afraid to send my kids to the  movies any more.  Ever since they  let Clark Gable get by with saying  DAMN in ‘GONE WITH THE WIND’,  it seems every new movie has  either HELL or DAMN in it.’</vt:lpstr>
      <vt:lpstr>‘I read the other day where some scientist thinks it’s possible to put a man on the moon by the end of the century. They even have some fellows they call astronauts preparing for it down in Texas.’</vt:lpstr>
      <vt:lpstr>‘Did you see where some baseball player just signed a contract for  $50,000 a year just to play ball? It wouldn’t surprise me if someday   they’ll be making more than the  President. ‘</vt:lpstr>
      <vt:lpstr>‘I never thought I’d see the day all our kitchen appliances would be electric.  They are even making electric typewriters now. ‘</vt:lpstr>
      <vt:lpstr>‘It’s too bad things are so tough nowadays.  I see where a few married women are having to work to make ends meet. ‘</vt:lpstr>
      <vt:lpstr>‘It won’t be long before young couples are going to have to hire  someone to watch their kids so they can both work.’</vt:lpstr>
      <vt:lpstr>‘I’m afraid the Volkswagen car is going to open the door to a whole lot of foreign business.’</vt:lpstr>
      <vt:lpstr>‘Thank goodness I won’t live to see the day when the Government takes half our income in taxes.  I sometimes wonder if we are electing the best people to government.’</vt:lpstr>
      <vt:lpstr>‘The drive-in restaurant is convenient in nice weather, but I seriously doubt they will ever catch on.’</vt:lpstr>
      <vt:lpstr>‘There is no sense going on short   trips anymore for a weekend. It costs nearly $2.00 a night to stay in a hotel.’</vt:lpstr>
      <vt:lpstr>‘No one can afford to be sick anymore.  At $15.00 a day in the hospital, it’s too rich for my blood.’</vt:lpstr>
      <vt:lpstr>‘If they think I’ll pay 30 cents  for a hair cut, forget it.’</vt:lpstr>
      <vt:lpstr>Have a Great 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Comments made in the year 1955!</dc:title>
  <dc:creator>Joe</dc:creator>
  <cp:lastModifiedBy>Joe</cp:lastModifiedBy>
  <cp:revision>1</cp:revision>
  <dcterms:created xsi:type="dcterms:W3CDTF">2011-04-15T17:59:41Z</dcterms:created>
  <dcterms:modified xsi:type="dcterms:W3CDTF">2011-04-15T18:31:31Z</dcterms:modified>
</cp:coreProperties>
</file>