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32" r:id="rId1"/>
  </p:sldMasterIdLst>
  <p:notesMasterIdLst>
    <p:notesMasterId r:id="rId15"/>
  </p:notesMasterIdLst>
  <p:sldIdLst>
    <p:sldId id="256" r:id="rId2"/>
    <p:sldId id="257" r:id="rId3"/>
    <p:sldId id="258" r:id="rId4"/>
    <p:sldId id="265" r:id="rId5"/>
    <p:sldId id="266" r:id="rId6"/>
    <p:sldId id="267" r:id="rId7"/>
    <p:sldId id="259" r:id="rId8"/>
    <p:sldId id="268" r:id="rId9"/>
    <p:sldId id="260" r:id="rId10"/>
    <p:sldId id="261" r:id="rId11"/>
    <p:sldId id="262" r:id="rId12"/>
    <p:sldId id="263" r:id="rId13"/>
    <p:sldId id="264" r:id="rId14"/>
  </p:sldIdLst>
  <p:sldSz cx="12192000" cy="6858000"/>
  <p:notesSz cx="6858000" cy="9144000"/>
  <p:custDataLst>
    <p:tags r:id="rId16"/>
  </p:custDataLst>
  <p:defaultText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02" y="-35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03BAD-AB4C-4AC3-A9CA-28939E9B6A11}" type="datetimeFigureOut">
              <a:rPr lang="en-US" smtClean="0"/>
              <a:pPr/>
              <a:t>5/3/2017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smtClean="0"/>
              <a:t>Click to edit Master text styles</a:t>
            </a:r>
          </a:p>
          <a:p>
            <a:pPr lvl="1"/>
            <a:r>
              <a:rPr smtClean="0"/>
              <a:t>Second level</a:t>
            </a:r>
          </a:p>
          <a:p>
            <a:pPr lvl="2"/>
            <a:r>
              <a:rPr smtClean="0"/>
              <a:t>Third level</a:t>
            </a:r>
          </a:p>
          <a:p>
            <a:pPr lvl="3"/>
            <a:r>
              <a:rPr smtClean="0"/>
              <a:t>Fourth level</a:t>
            </a:r>
          </a:p>
          <a:p>
            <a:pPr lvl="4"/>
            <a:r>
              <a:rPr smtClean="0"/>
              <a:t>Fifth level</a:t>
            </a:r>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83667-E761-4691-B6CD-D74E6B9DEED7}" type="slidenum">
              <a:rPr smtClean="0"/>
              <a:pPr/>
              <a:t>‹#›</a:t>
            </a:fld>
            <a:endParaRPr/>
          </a:p>
        </p:txBody>
      </p:sp>
    </p:spTree>
    <p:extLst>
      <p:ext uri="{BB962C8B-B14F-4D97-AF65-F5344CB8AC3E}">
        <p14:creationId xmlns:p14="http://schemas.microsoft.com/office/powerpoint/2010/main" val="135813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chor="b"/>
          <a:lstStyle/>
          <a:p>
            <a:r>
              <a:rPr lang="en-US" smtClean="0"/>
              <a:t>Click to edit Master title style</a:t>
            </a:r>
            <a:endParaRPr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5/3/2017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5/3/2017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5/3/2017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AB968F7-0571-463E-92B3-CC8D6D3883C7}" type="datetimeFigureOut">
              <a:rPr lang="en-US" smtClean="0"/>
              <a:pPr/>
              <a:t>5/3/2017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B968F7-0571-463E-92B3-CC8D6D3883C7}" type="datetimeFigureOut">
              <a:rPr lang="en-US" smtClean="0"/>
              <a:pPr/>
              <a:t>5/3/2017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AB968F7-0571-463E-92B3-CC8D6D3883C7}" type="datetimeFigureOut">
              <a:rPr lang="en-US" smtClean="0"/>
              <a:pPr/>
              <a:t>5/3/2017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AB968F7-0571-463E-92B3-CC8D6D3883C7}" type="datetimeFigureOut">
              <a:rPr lang="en-US" smtClean="0"/>
              <a:pPr/>
              <a:t>5/3/2017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AB968F7-0571-463E-92B3-CC8D6D3883C7}" type="datetimeFigureOut">
              <a:rPr lang="en-US" smtClean="0"/>
              <a:pPr/>
              <a:t>5/3/2017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968F7-0571-463E-92B3-CC8D6D3883C7}" type="datetimeFigureOut">
              <a:rPr lang="en-US" smtClean="0"/>
              <a:pPr/>
              <a:t>5/3/2017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5/3/2017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B968F7-0571-463E-92B3-CC8D6D3883C7}" type="datetimeFigureOut">
              <a:rPr lang="en-US" smtClean="0"/>
              <a:pPr/>
              <a:t>5/3/2017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4886A84-1D9B-440A-9F7C-51AFB1969C44}" type="slidenum">
              <a:rPr smtClean="0"/>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blipFill dpi="0" rotWithShape="1">
            <a:blip r:embed="rId13"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968F7-0571-463E-92B3-CC8D6D3883C7}" type="datetimeFigureOut">
              <a:rPr lang="en-US" smtClean="0"/>
              <a:pPr/>
              <a:t>5/3/2017</a:t>
            </a:fld>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6A84-1D9B-440A-9F7C-51AFB1969C44}" type="slidenum">
              <a:rPr smtClean="0"/>
              <a:pPr/>
              <a:t>‹#›</a:t>
            </a:fld>
            <a:endParaRPr/>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n w="12700">
                  <a:solidFill>
                    <a:schemeClr val="tx1"/>
                  </a:solidFill>
                </a:ln>
                <a:solidFill>
                  <a:srgbClr val="0070C0"/>
                </a:solidFill>
              </a:rPr>
              <a:t>How Rich Is Queen Elizabeth and the Rest of the British Royal Family?</a:t>
            </a:r>
            <a:endParaRPr lang="en-US" b="1" dirty="0">
              <a:ln w="12700">
                <a:solidFill>
                  <a:schemeClr val="tx1"/>
                </a:solidFill>
              </a:ln>
              <a:solidFill>
                <a:srgbClr val="0070C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3637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7696200" cy="1417638"/>
          </a:xfrm>
        </p:spPr>
        <p:txBody>
          <a:bodyPr>
            <a:normAutofit fontScale="90000"/>
          </a:bodyPr>
          <a:lstStyle/>
          <a:p>
            <a:r>
              <a:rPr lang="en-US" dirty="0"/>
              <a:t>Prince Harry Net Worth: $40 Million</a:t>
            </a:r>
            <a:br>
              <a:rPr lang="en-US" dirty="0"/>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2"/>
            <a:ext cx="4459225" cy="685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24400" y="1371600"/>
            <a:ext cx="7315200" cy="4893647"/>
          </a:xfrm>
          <a:prstGeom prst="rect">
            <a:avLst/>
          </a:prstGeom>
        </p:spPr>
        <p:txBody>
          <a:bodyPr wrap="square">
            <a:spAutoFit/>
          </a:bodyPr>
          <a:lstStyle/>
          <a:p>
            <a:r>
              <a:rPr lang="en-US" sz="2400" dirty="0" smtClean="0"/>
              <a:t>Currently </a:t>
            </a:r>
            <a:r>
              <a:rPr lang="en-US" sz="2400" dirty="0"/>
              <a:t>committed to volunteer work, Prince Harry retired from his 10-year British Army career in 2015. Prior to his departure from the service, he was a captain in the Army Air Corps with an approximate annual salary of $45,000.</a:t>
            </a:r>
          </a:p>
          <a:p>
            <a:endParaRPr lang="en-US" sz="2400" dirty="0"/>
          </a:p>
          <a:p>
            <a:r>
              <a:rPr lang="en-US" sz="2400" dirty="0"/>
              <a:t>His royal net worth saw a significant increase following his 30th birthday in September 2014, when he received an estimated $12.3 million inheritance from the estate of his late mother, Princess Diana. Prince Harry also enjoys the luxury of having his father fund much of his expenses for royal obligations, including staff, travel and official wardrobe costs.</a:t>
            </a:r>
          </a:p>
        </p:txBody>
      </p:sp>
    </p:spTree>
    <p:extLst>
      <p:ext uri="{BB962C8B-B14F-4D97-AF65-F5344CB8AC3E}">
        <p14:creationId xmlns:p14="http://schemas.microsoft.com/office/powerpoint/2010/main" val="206398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0"/>
            <a:ext cx="6934200" cy="1417638"/>
          </a:xfrm>
        </p:spPr>
        <p:txBody>
          <a:bodyPr>
            <a:normAutofit fontScale="90000"/>
          </a:bodyPr>
          <a:lstStyle/>
          <a:p>
            <a:r>
              <a:rPr lang="en-US" dirty="0"/>
              <a:t>Prince Philip Net Worth: $30 Million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4" y="-8860"/>
            <a:ext cx="5150145" cy="686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57800" y="1447800"/>
            <a:ext cx="6902302" cy="4893647"/>
          </a:xfrm>
          <a:prstGeom prst="rect">
            <a:avLst/>
          </a:prstGeom>
        </p:spPr>
        <p:txBody>
          <a:bodyPr wrap="square">
            <a:spAutoFit/>
          </a:bodyPr>
          <a:lstStyle/>
          <a:p>
            <a:r>
              <a:rPr lang="en-US" sz="2400" dirty="0" smtClean="0"/>
              <a:t>Prince </a:t>
            </a:r>
            <a:r>
              <a:rPr lang="en-US" sz="2400" dirty="0"/>
              <a:t>Philip has been married to Queen Elizabeth II since November 1947. Due to long-established rules and regulations set by the monarchy, he never took on the title of king, but royalty is in his blood. Born Prince Philip of Greece, his father was Prince Andrew of Greece and Denmark and his mother was Princess Alice of </a:t>
            </a:r>
            <a:r>
              <a:rPr lang="en-US" sz="2400" dirty="0" err="1"/>
              <a:t>Battenburg</a:t>
            </a:r>
            <a:r>
              <a:rPr lang="en-US" sz="2400" dirty="0"/>
              <a:t>.</a:t>
            </a:r>
          </a:p>
          <a:p>
            <a:endParaRPr lang="en-US" sz="2400" dirty="0"/>
          </a:p>
          <a:p>
            <a:r>
              <a:rPr lang="en-US" sz="2400" dirty="0"/>
              <a:t>A fourth cousin of his wife, Prince Phillip served in the British Royal Navy from 1939 to 1953. Also an accomplished pilot, he earned his Royal Airforce Wings in 1953 and garnered more than 5,900 flight hours over a 44-year span.</a:t>
            </a:r>
          </a:p>
        </p:txBody>
      </p:sp>
    </p:spTree>
    <p:extLst>
      <p:ext uri="{BB962C8B-B14F-4D97-AF65-F5344CB8AC3E}">
        <p14:creationId xmlns:p14="http://schemas.microsoft.com/office/powerpoint/2010/main" val="204561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0"/>
            <a:ext cx="8305800" cy="1417638"/>
          </a:xfrm>
        </p:spPr>
        <p:txBody>
          <a:bodyPr>
            <a:normAutofit fontScale="90000"/>
          </a:bodyPr>
          <a:lstStyle/>
          <a:p>
            <a:r>
              <a:rPr lang="en-US" dirty="0"/>
              <a:t>Kate Middleton Net Worth: $10 Million</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8643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38600" y="1295400"/>
            <a:ext cx="7848600" cy="4893647"/>
          </a:xfrm>
          <a:prstGeom prst="rect">
            <a:avLst/>
          </a:prstGeom>
        </p:spPr>
        <p:txBody>
          <a:bodyPr wrap="square">
            <a:spAutoFit/>
          </a:bodyPr>
          <a:lstStyle/>
          <a:p>
            <a:r>
              <a:rPr lang="en-US" sz="2400" dirty="0" smtClean="0"/>
              <a:t>It's </a:t>
            </a:r>
            <a:r>
              <a:rPr lang="en-US" sz="2400" dirty="0"/>
              <a:t>only a fraction of the British royal family net worth, but Kate Middleton's entrepreneurial family has an estimated fortune of $5 million from their company Party Pieces. Now the mother of Prince George and Princess Charlotte, it's unknown how much — if any — of her net worth comes from the Middleton family, but her grounded nature and enviable fashion sense have turned her into a beloved international superstar.</a:t>
            </a:r>
          </a:p>
          <a:p>
            <a:endParaRPr lang="en-US" sz="2400" dirty="0"/>
          </a:p>
          <a:p>
            <a:r>
              <a:rPr lang="en-US" sz="2400" dirty="0"/>
              <a:t>Prince Charles covers her staff, travel and official wardrobe expenses. Some of her other travel costs are often funded by the countries she visits, allowing her to keep more of her own money in the bank.</a:t>
            </a:r>
          </a:p>
        </p:txBody>
      </p:sp>
    </p:spTree>
    <p:extLst>
      <p:ext uri="{BB962C8B-B14F-4D97-AF65-F5344CB8AC3E}">
        <p14:creationId xmlns:p14="http://schemas.microsoft.com/office/powerpoint/2010/main" val="350832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0"/>
            <a:ext cx="6705600" cy="1417638"/>
          </a:xfrm>
        </p:spPr>
        <p:txBody>
          <a:bodyPr>
            <a:normAutofit fontScale="90000"/>
          </a:bodyPr>
          <a:lstStyle/>
          <a:p>
            <a:r>
              <a:rPr lang="en-US" dirty="0"/>
              <a:t>Camilla Parker Bowles Net Worth: $5 Million</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42" y="35442"/>
            <a:ext cx="5396749" cy="682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791200" y="1524000"/>
            <a:ext cx="6096000" cy="4893647"/>
          </a:xfrm>
          <a:prstGeom prst="rect">
            <a:avLst/>
          </a:prstGeom>
        </p:spPr>
        <p:txBody>
          <a:bodyPr>
            <a:spAutoFit/>
          </a:bodyPr>
          <a:lstStyle/>
          <a:p>
            <a:r>
              <a:rPr lang="en-US" sz="2400" dirty="0"/>
              <a:t>Married to Prince Charles since April 2005 — with reportedly no prenuptial agreement — Camilla Parker Bowles is formally known as Camilla, Duchess of Cornwall. Parker Bowles is said to be a kind, humble person who carries her own money.</a:t>
            </a:r>
          </a:p>
          <a:p>
            <a:endParaRPr lang="en-US" sz="2400" dirty="0"/>
          </a:p>
          <a:p>
            <a:r>
              <a:rPr lang="en-US" sz="2400" dirty="0"/>
              <a:t>She spends most of her time doing charity work dedicated to a variety of causes, including health and well-being, literacy promotion, helping the less fortunate, Cornwall-based charities, heritage and the arts, animal welfare, sexual assault and cancer.</a:t>
            </a:r>
          </a:p>
        </p:txBody>
      </p:sp>
    </p:spTree>
    <p:extLst>
      <p:ext uri="{BB962C8B-B14F-4D97-AF65-F5344CB8AC3E}">
        <p14:creationId xmlns:p14="http://schemas.microsoft.com/office/powerpoint/2010/main" val="184289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2539106"/>
            <a:ext cx="7498811" cy="4225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17211"/>
            <a:ext cx="12268200" cy="2554545"/>
          </a:xfrm>
          <a:prstGeom prst="rect">
            <a:avLst/>
          </a:prstGeom>
        </p:spPr>
        <p:txBody>
          <a:bodyPr wrap="square">
            <a:spAutoFit/>
          </a:bodyPr>
          <a:lstStyle/>
          <a:p>
            <a:pPr marL="342900" indent="-342900">
              <a:buFont typeface="Arial" panose="020B0604020202020204" pitchFamily="34" charset="0"/>
              <a:buChar char="•"/>
            </a:pPr>
            <a:r>
              <a:rPr lang="en-US" sz="2000" dirty="0"/>
              <a:t>For centuries, Parliament has held most of the official power in the United Kingdom, but Britain's first family still reigns. Never is that more apparent than when one of its members celebrates a milestone, such as a wedding or a birthday.</a:t>
            </a:r>
          </a:p>
          <a:p>
            <a:pPr marL="342900" indent="-342900">
              <a:buFont typeface="Arial" panose="020B0604020202020204" pitchFamily="34" charset="0"/>
              <a:buChar char="•"/>
            </a:pPr>
            <a:r>
              <a:rPr lang="en-US" sz="2000" dirty="0" smtClean="0"/>
              <a:t>On </a:t>
            </a:r>
            <a:r>
              <a:rPr lang="en-US" sz="2000" dirty="0"/>
              <a:t>April 21, Her Majesty Queen Elizabeth II turned 91. While her birthday celebrations are reportedly small, private events, it's well-known that the monarchy's riches could buy her a lavish, over-the-top affair that could far outshine any celebrity's birthday.</a:t>
            </a:r>
          </a:p>
          <a:p>
            <a:pPr marL="342900" indent="-342900">
              <a:buFont typeface="Arial" panose="020B0604020202020204" pitchFamily="34" charset="0"/>
              <a:buChar char="•"/>
            </a:pPr>
            <a:r>
              <a:rPr lang="en-US" sz="2000" dirty="0" smtClean="0"/>
              <a:t>Keep </a:t>
            </a:r>
            <a:r>
              <a:rPr lang="en-US" sz="2000" dirty="0"/>
              <a:t>reading for more details on the British royal family's personal net worth of $775 million — and get a glimpse at how the rich live.</a:t>
            </a:r>
          </a:p>
        </p:txBody>
      </p:sp>
    </p:spTree>
    <p:extLst>
      <p:ext uri="{BB962C8B-B14F-4D97-AF65-F5344CB8AC3E}">
        <p14:creationId xmlns:p14="http://schemas.microsoft.com/office/powerpoint/2010/main" val="172434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Queen Elizabeth II Net Worth: $550 Million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16" y="914400"/>
            <a:ext cx="531489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62600" y="914400"/>
            <a:ext cx="6629400" cy="6001643"/>
          </a:xfrm>
          <a:prstGeom prst="rect">
            <a:avLst/>
          </a:prstGeom>
        </p:spPr>
        <p:txBody>
          <a:bodyPr wrap="square">
            <a:spAutoFit/>
          </a:bodyPr>
          <a:lstStyle/>
          <a:p>
            <a:r>
              <a:rPr lang="en-US" sz="2400" dirty="0" smtClean="0"/>
              <a:t>One </a:t>
            </a:r>
            <a:r>
              <a:rPr lang="en-US" sz="2400" dirty="0"/>
              <a:t>of the richest, most powerful women in the world, the bulk of the royal family net worth comes from Queen Elizabeth II. Her private real estate portfolio includes the prestigious historic buildings Sandringham House and Balmoral Castle. According to Forbes, these properties are valued at $65 million and $140 million, respectively. Her Majesty also owns agricultural land and horse farms throughout England and has also acquired valuable property in London.</a:t>
            </a:r>
          </a:p>
          <a:p>
            <a:endParaRPr lang="en-US" sz="2400" dirty="0"/>
          </a:p>
          <a:p>
            <a:r>
              <a:rPr lang="en-US" sz="2400" dirty="0"/>
              <a:t>As the Queen of England, she receives 15 percent of the Crown Estate income — The Sovereign Grant — to fund official functions and all income from the Duchy of Lancaster, despite not having an ownership stake in either.</a:t>
            </a:r>
          </a:p>
        </p:txBody>
      </p:sp>
    </p:spTree>
    <p:extLst>
      <p:ext uri="{BB962C8B-B14F-4D97-AF65-F5344CB8AC3E}">
        <p14:creationId xmlns:p14="http://schemas.microsoft.com/office/powerpoint/2010/main" val="171682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Sandringham House </a:t>
            </a: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4090"/>
            <a:ext cx="12192000" cy="461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20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4" y="444276"/>
            <a:ext cx="12179596" cy="641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381000"/>
            <a:ext cx="10972800" cy="1143000"/>
          </a:xfrm>
        </p:spPr>
        <p:txBody>
          <a:bodyPr/>
          <a:lstStyle/>
          <a:p>
            <a:r>
              <a:rPr lang="en-US" dirty="0">
                <a:solidFill>
                  <a:srgbClr val="0070C0"/>
                </a:solidFill>
              </a:rPr>
              <a:t>Balmoral Castle</a:t>
            </a:r>
          </a:p>
        </p:txBody>
      </p:sp>
    </p:spTree>
    <p:extLst>
      <p:ext uri="{BB962C8B-B14F-4D97-AF65-F5344CB8AC3E}">
        <p14:creationId xmlns:p14="http://schemas.microsoft.com/office/powerpoint/2010/main" val="157703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228600"/>
            <a:ext cx="3276600" cy="1143000"/>
          </a:xfrm>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94"/>
            <a:ext cx="9746735" cy="685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24600" y="0"/>
            <a:ext cx="3276600" cy="523220"/>
          </a:xfrm>
          <a:prstGeom prst="rect">
            <a:avLst/>
          </a:prstGeom>
        </p:spPr>
        <p:txBody>
          <a:bodyPr wrap="square">
            <a:spAutoFit/>
          </a:bodyPr>
          <a:lstStyle/>
          <a:p>
            <a:r>
              <a:rPr lang="en-US" sz="2800" dirty="0" smtClean="0">
                <a:solidFill>
                  <a:srgbClr val="0070C0"/>
                </a:solidFill>
              </a:rPr>
              <a:t>Duchy of Lancaster</a:t>
            </a:r>
            <a:endParaRPr lang="en-US" sz="2800" dirty="0">
              <a:solidFill>
                <a:srgbClr val="0070C0"/>
              </a:solidFill>
            </a:endParaRPr>
          </a:p>
        </p:txBody>
      </p:sp>
    </p:spTree>
    <p:extLst>
      <p:ext uri="{BB962C8B-B14F-4D97-AF65-F5344CB8AC3E}">
        <p14:creationId xmlns:p14="http://schemas.microsoft.com/office/powerpoint/2010/main" val="45100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0"/>
            <a:ext cx="7696200" cy="1417638"/>
          </a:xfrm>
        </p:spPr>
        <p:txBody>
          <a:bodyPr>
            <a:normAutofit fontScale="90000"/>
          </a:bodyPr>
          <a:lstStyle/>
          <a:p>
            <a:r>
              <a:rPr lang="en-US" dirty="0"/>
              <a:t>Prince Charles Net Worth: $100 Million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60" y="26581"/>
            <a:ext cx="4556502" cy="683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1524000"/>
            <a:ext cx="7598735" cy="4524315"/>
          </a:xfrm>
          <a:prstGeom prst="rect">
            <a:avLst/>
          </a:prstGeom>
        </p:spPr>
        <p:txBody>
          <a:bodyPr wrap="square">
            <a:spAutoFit/>
          </a:bodyPr>
          <a:lstStyle/>
          <a:p>
            <a:r>
              <a:rPr lang="en-US" sz="2400" dirty="0" smtClean="0"/>
              <a:t>The </a:t>
            </a:r>
            <a:r>
              <a:rPr lang="en-US" sz="2400" dirty="0"/>
              <a:t>next in line to the English throne, Prince Charles reins over much of the British royal family net worth. In 2016, his total assets reached an all-time high of nearly $1.3 billion.</a:t>
            </a:r>
          </a:p>
          <a:p>
            <a:endParaRPr lang="en-US" sz="2400" dirty="0"/>
          </a:p>
          <a:p>
            <a:r>
              <a:rPr lang="en-US" sz="2400" dirty="0"/>
              <a:t>Charles' earnings are mainly due to the </a:t>
            </a:r>
            <a:r>
              <a:rPr lang="en-US" sz="2400" dirty="0" err="1"/>
              <a:t>Dutchy</a:t>
            </a:r>
            <a:r>
              <a:rPr lang="en-US" sz="2400" dirty="0"/>
              <a:t> of Cornwall, a massive real estate portfolio he doesn't own but receives all income from as the Duke of Cornwall. It paid him more than $25 million for the year ending March 31, 2016, according to its annual report.</a:t>
            </a:r>
          </a:p>
          <a:p>
            <a:endParaRPr lang="en-US" sz="2400" dirty="0"/>
          </a:p>
          <a:p>
            <a:r>
              <a:rPr lang="en-US" sz="2400" dirty="0"/>
              <a:t>A responsible royal, Prince Charles voluntarily pays income tax on his </a:t>
            </a:r>
            <a:r>
              <a:rPr lang="en-US" sz="2400" dirty="0" err="1"/>
              <a:t>Dutchy</a:t>
            </a:r>
            <a:r>
              <a:rPr lang="en-US" sz="2400" dirty="0"/>
              <a:t> earnings</a:t>
            </a:r>
            <a:r>
              <a:rPr lang="en-US" sz="2400" dirty="0" smtClean="0"/>
              <a:t>.</a:t>
            </a:r>
            <a:endParaRPr lang="en-US" sz="2400" dirty="0"/>
          </a:p>
        </p:txBody>
      </p:sp>
    </p:spTree>
    <p:extLst>
      <p:ext uri="{BB962C8B-B14F-4D97-AF65-F5344CB8AC3E}">
        <p14:creationId xmlns:p14="http://schemas.microsoft.com/office/powerpoint/2010/main" val="240967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274638"/>
            <a:ext cx="5562600" cy="2468562"/>
          </a:xfrm>
        </p:spPr>
        <p:txBody>
          <a:bodyPr/>
          <a:lstStyle/>
          <a:p>
            <a:r>
              <a:rPr lang="en-US" dirty="0" smtClean="0"/>
              <a:t>England and Wales with Duchy of Cornwall in Red</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4808"/>
            <a:ext cx="5994027" cy="6833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48000"/>
            <a:ext cx="4876800" cy="2418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2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7543800" cy="1417638"/>
          </a:xfrm>
        </p:spPr>
        <p:txBody>
          <a:bodyPr>
            <a:normAutofit fontScale="90000"/>
          </a:bodyPr>
          <a:lstStyle/>
          <a:p>
            <a:r>
              <a:rPr lang="en-US" dirty="0"/>
              <a:t>Prince William Net Worth: $40 Million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2" y="0"/>
            <a:ext cx="457423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48200" y="1295400"/>
            <a:ext cx="7543800" cy="5262979"/>
          </a:xfrm>
          <a:prstGeom prst="rect">
            <a:avLst/>
          </a:prstGeom>
        </p:spPr>
        <p:txBody>
          <a:bodyPr wrap="square">
            <a:spAutoFit/>
          </a:bodyPr>
          <a:lstStyle/>
          <a:p>
            <a:r>
              <a:rPr lang="en-US" sz="2400" dirty="0" smtClean="0"/>
              <a:t>A </a:t>
            </a:r>
            <a:r>
              <a:rPr lang="en-US" sz="2400" dirty="0"/>
              <a:t>large portion of the future King of England's net worth comes from a roughly $12.3 million inheritance, received from the estate of his late mother, Princess Diana, on his 30th birthday in 2012. His father, Prince Charles, covers the cost of staff, travel and official wardrobes for Prince William, Kate Middleton and Prince Harry, which reached $4.6 million for the year ended March 31, 2015. This sizeable allowance does not include personal staff, but the bill for some Prince William's major travel expenses not funded by his father is often paid by the countries he visits.</a:t>
            </a:r>
          </a:p>
          <a:p>
            <a:endParaRPr lang="en-US" sz="2400" dirty="0"/>
          </a:p>
          <a:p>
            <a:r>
              <a:rPr lang="en-US" sz="2400" dirty="0"/>
              <a:t>Despite his British royal family net worth, Prince William works as a helicopter pilot for East Anglian Air Ambulance. He donates his entire $62,000 annual salary to charity.</a:t>
            </a:r>
          </a:p>
        </p:txBody>
      </p:sp>
    </p:spTree>
    <p:extLst>
      <p:ext uri="{BB962C8B-B14F-4D97-AF65-F5344CB8AC3E}">
        <p14:creationId xmlns:p14="http://schemas.microsoft.com/office/powerpoint/2010/main" val="2107728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2"/>
  <p:tag name="MMPROD_UIDATA" val="&lt;database version=&quot;7.0&quot;&gt;&lt;object type=&quot;1&quot; unique_id=&quot;10001&quot;&gt;&lt;object type=&quot;2&quot; unique_id=&quot;10314&quot;&gt;&lt;object type=&quot;3&quot; unique_id=&quot;10315&quot;&gt;&lt;property id=&quot;20148&quot; value=&quot;5&quot;/&gt;&lt;property id=&quot;20300&quot; value=&quot;Slide 1 - &amp;quot;Indezine Test Theme&amp;quot;&quot;/&gt;&lt;property id=&quot;20307&quot; value=&quot;284&quot;/&gt;&lt;/object&gt;&lt;object type=&quot;3&quot; unique_id=&quot;10316&quot;&gt;&lt;property id=&quot;20148&quot; value=&quot;5&quot;/&gt;&lt;property id=&quot;20300&quot; value=&quot;Slide 6 - &amp;quot;Test Theme&amp;quot;&quot;/&gt;&lt;property id=&quot;20307&quot; value=&quot;257&quot;/&gt;&lt;/object&gt;&lt;object type=&quot;3&quot; unique_id=&quot;10317&quot;&gt;&lt;property id=&quot;20148&quot; value=&quot;5&quot;/&gt;&lt;property id=&quot;20300&quot; value=&quot;Slide 7 - &amp;quot;Test Theme&amp;quot;&quot;/&gt;&lt;property id=&quot;20307&quot; value=&quot;256&quot;/&gt;&lt;/object&gt;&lt;object type=&quot;3&quot; unique_id=&quot;10318&quot;&gt;&lt;property id=&quot;20148&quot; value=&quot;5&quot;/&gt;&lt;property id=&quot;20300&quot; value=&quot;Slide 8 - &amp;quot;Test Theme&amp;quot;&quot;/&gt;&lt;property id=&quot;20307&quot; value=&quot;258&quot;/&gt;&lt;/object&gt;&lt;object type=&quot;3&quot; unique_id=&quot;10319&quot;&gt;&lt;property id=&quot;20148&quot; value=&quot;5&quot;/&gt;&lt;property id=&quot;20300&quot; value=&quot;Slide 9 - &amp;quot;Test Theme&amp;quot;&quot;/&gt;&lt;property id=&quot;20307&quot; value=&quot;259&quot;/&gt;&lt;/object&gt;&lt;object type=&quot;3&quot; unique_id=&quot;10320&quot;&gt;&lt;property id=&quot;20148&quot; value=&quot;5&quot;/&gt;&lt;property id=&quot;20300&quot; value=&quot;Slide 10 - &amp;quot;Test Theme&amp;quot;&quot;/&gt;&lt;property id=&quot;20307&quot; value=&quot;260&quot;/&gt;&lt;/object&gt;&lt;object type=&quot;3&quot; unique_id=&quot;10321&quot;&gt;&lt;property id=&quot;20148&quot; value=&quot;5&quot;/&gt;&lt;property id=&quot;20300&quot; value=&quot;Slide 11 - &amp;quot;Test Theme&amp;quot;&quot;/&gt;&lt;property id=&quot;20307&quot; value=&quot;261&quot;/&gt;&lt;/object&gt;&lt;object type=&quot;3&quot; unique_id=&quot;10322&quot;&gt;&lt;property id=&quot;20148&quot; value=&quot;5&quot;/&gt;&lt;property id=&quot;20300&quot; value=&quot;Slide 12 - &amp;quot;Test Theme&amp;quot;&quot;/&gt;&lt;property id=&quot;20307&quot; value=&quot;262&quot;/&gt;&lt;/object&gt;&lt;object type=&quot;3&quot; unique_id=&quot;10323&quot;&gt;&lt;property id=&quot;20148&quot; value=&quot;5&quot;/&gt;&lt;property id=&quot;20300&quot; value=&quot;Slide 13 - &amp;quot;Test Theme&amp;quot;&quot;/&gt;&lt;property id=&quot;20307&quot; value=&quot;263&quot;/&gt;&lt;/object&gt;&lt;object type=&quot;3&quot; unique_id=&quot;10324&quot;&gt;&lt;property id=&quot;20148&quot; value=&quot;5&quot;/&gt;&lt;property id=&quot;20300&quot; value=&quot;Slide 14 - &amp;quot;Test Theme&amp;quot;&quot;/&gt;&lt;property id=&quot;20307&quot; value=&quot;264&quot;/&gt;&lt;/object&gt;&lt;object type=&quot;3&quot; unique_id=&quot;10325&quot;&gt;&lt;property id=&quot;20148&quot; value=&quot;5&quot;/&gt;&lt;property id=&quot;20300&quot; value=&quot;Slide 15 - &amp;quot;Test Theme&amp;quot;&quot;/&gt;&lt;property id=&quot;20307&quot; value=&quot;265&quot;/&gt;&lt;/object&gt;&lt;object type=&quot;3&quot; unique_id=&quot;10326&quot;&gt;&lt;property id=&quot;20148&quot; value=&quot;5&quot;/&gt;&lt;property id=&quot;20300&quot; value=&quot;Slide 16 - &amp;quot;Test Theme&amp;quot;&quot;/&gt;&lt;property id=&quot;20307&quot; value=&quot;266&quot;/&gt;&lt;/object&gt;&lt;object type=&quot;3&quot; unique_id=&quot;10327&quot;&gt;&lt;property id=&quot;20148&quot; value=&quot;5&quot;/&gt;&lt;property id=&quot;20300&quot; value=&quot;Slide 17 - &amp;quot;Test Theme&amp;quot;&quot;/&gt;&lt;property id=&quot;20307&quot; value=&quot;283&quot;/&gt;&lt;/object&gt;&lt;object type=&quot;3&quot; unique_id=&quot;10328&quot;&gt;&lt;property id=&quot;20148&quot; value=&quot;5&quot;/&gt;&lt;property id=&quot;20300&quot; value=&quot;Slide 18 - &amp;quot;Test Theme&amp;quot;&quot;/&gt;&lt;property id=&quot;20307&quot; value=&quot;267&quot;/&gt;&lt;/object&gt;&lt;object type=&quot;3&quot; unique_id=&quot;10329&quot;&gt;&lt;property id=&quot;20148&quot; value=&quot;5&quot;/&gt;&lt;property id=&quot;20300&quot; value=&quot;Slide 19 - &amp;quot;Tables Test&amp;quot;&quot;/&gt;&lt;property id=&quot;20307&quot; value=&quot;268&quot;/&gt;&lt;/object&gt;&lt;object type=&quot;3&quot; unique_id=&quot;10330&quot;&gt;&lt;property id=&quot;20148&quot; value=&quot;5&quot;/&gt;&lt;property id=&quot;20300&quot; value=&quot;Slide 20 - &amp;quot;Tables Test&amp;quot;&quot;/&gt;&lt;property id=&quot;20307&quot; value=&quot;269&quot;/&gt;&lt;/object&gt;&lt;object type=&quot;3&quot; unique_id=&quot;10331&quot;&gt;&lt;property id=&quot;20148&quot; value=&quot;5&quot;/&gt;&lt;property id=&quot;20300&quot; value=&quot;Slide 21 - &amp;quot;Tables Test&amp;quot;&quot;/&gt;&lt;property id=&quot;20307&quot; value=&quot;270&quot;/&gt;&lt;/object&gt;&lt;object type=&quot;3&quot; unique_id=&quot;10332&quot;&gt;&lt;property id=&quot;20148&quot; value=&quot;5&quot;/&gt;&lt;property id=&quot;20300&quot; value=&quot;Slide 22 - &amp;quot;Tables Test&amp;quot;&quot;/&gt;&lt;property id=&quot;20307&quot; value=&quot;271&quot;/&gt;&lt;/object&gt;&lt;object type=&quot;3&quot; unique_id=&quot;10333&quot;&gt;&lt;property id=&quot;20148&quot; value=&quot;5&quot;/&gt;&lt;property id=&quot;20300&quot; value=&quot;Slide 23 - &amp;quot;Tables Test&amp;quot;&quot;/&gt;&lt;property id=&quot;20307&quot; value=&quot;272&quot;/&gt;&lt;/object&gt;&lt;object type=&quot;3&quot; unique_id=&quot;10334&quot;&gt;&lt;property id=&quot;20148&quot; value=&quot;5&quot;/&gt;&lt;property id=&quot;20300&quot; value=&quot;Slide 24 - &amp;quot;Tables Test&amp;quot;&quot;/&gt;&lt;property id=&quot;20307&quot; value=&quot;273&quot;/&gt;&lt;/object&gt;&lt;object type=&quot;3&quot; unique_id=&quot;10335&quot;&gt;&lt;property id=&quot;20148&quot; value=&quot;5&quot;/&gt;&lt;property id=&quot;20300&quot; value=&quot;Slide 25 - &amp;quot;Tables Test&amp;quot;&quot;/&gt;&lt;property id=&quot;20307&quot; value=&quot;274&quot;/&gt;&lt;/object&gt;&lt;object type=&quot;3&quot; unique_id=&quot;10336&quot;&gt;&lt;property id=&quot;20148&quot; value=&quot;5&quot;/&gt;&lt;property id=&quot;20300&quot; value=&quot;Slide 26 - &amp;quot;Tables Test&amp;quot;&quot;/&gt;&lt;property id=&quot;20307&quot; value=&quot;275&quot;/&gt;&lt;/object&gt;&lt;object type=&quot;3&quot; unique_id=&quot;10337&quot;&gt;&lt;property id=&quot;20148&quot; value=&quot;5&quot;/&gt;&lt;property id=&quot;20300&quot; value=&quot;Slide 27 - &amp;quot;Tables Test&amp;quot;&quot;/&gt;&lt;property id=&quot;20307&quot; value=&quot;276&quot;/&gt;&lt;/object&gt;&lt;object type=&quot;3&quot; unique_id=&quot;10338&quot;&gt;&lt;property id=&quot;20148&quot; value=&quot;5&quot;/&gt;&lt;property id=&quot;20300&quot; value=&quot;Slide 28 - &amp;quot;Tables Test&amp;quot;&quot;/&gt;&lt;property id=&quot;20307&quot; value=&quot;277&quot;/&gt;&lt;/object&gt;&lt;object type=&quot;3&quot; unique_id=&quot;10339&quot;&gt;&lt;property id=&quot;20148&quot; value=&quot;5&quot;/&gt;&lt;property id=&quot;20300&quot; value=&quot;Slide 29 - &amp;quot;Tables Test&amp;quot;&quot;/&gt;&lt;property id=&quot;20307&quot; value=&quot;278&quot;/&gt;&lt;/object&gt;&lt;object type=&quot;3&quot; unique_id=&quot;10340&quot;&gt;&lt;property id=&quot;20148&quot; value=&quot;5&quot;/&gt;&lt;property id=&quot;20300&quot; value=&quot;Slide 30 - &amp;quot;Tables Test&amp;quot;&quot;/&gt;&lt;property id=&quot;20307&quot; value=&quot;279&quot;/&gt;&lt;/object&gt;&lt;object type=&quot;3&quot; unique_id=&quot;10341&quot;&gt;&lt;property id=&quot;20148&quot; value=&quot;5&quot;/&gt;&lt;property id=&quot;20300&quot; value=&quot;Slide 31 - &amp;quot;SmartArt Styles&amp;quot;&quot;/&gt;&lt;property id=&quot;20307&quot; value=&quot;280&quot;/&gt;&lt;/object&gt;&lt;object type=&quot;3&quot; unique_id=&quot;10342&quot;&gt;&lt;property id=&quot;20148&quot; value=&quot;5&quot;/&gt;&lt;property id=&quot;20300&quot; value=&quot;Slide 32 - &amp;quot;SmartArt Styles&amp;quot;&quot;/&gt;&lt;property id=&quot;20307&quot; value=&quot;281&quot;/&gt;&lt;/object&gt;&lt;object type=&quot;3&quot; unique_id=&quot;10343&quot;&gt;&lt;property id=&quot;20148&quot; value=&quot;5&quot;/&gt;&lt;property id=&quot;20300&quot; value=&quot;Slide 33 - &amp;quot;SmartArt Styles&amp;quot;&quot;/&gt;&lt;property id=&quot;20307&quot; value=&quot;282&quot;/&gt;&lt;/object&gt;&lt;object type=&quot;3&quot; unique_id=&quot;34460&quot;&gt;&lt;property id=&quot;20148&quot; value=&quot;5&quot;/&gt;&lt;property id=&quot;20300&quot; value=&quot;Slide 2 - &amp;quot;Sample Bulleted Text&amp;quot;&quot;/&gt;&lt;property id=&quot;20307&quot; value=&quot;289&quot;/&gt;&lt;/object&gt;&lt;object type=&quot;3&quot; unique_id=&quot;34677&quot;&gt;&lt;property id=&quot;20148&quot; value=&quot;5&quot;/&gt;&lt;property id=&quot;20300&quot; value=&quot;Slide 3 - &amp;quot;Sample Bulleted Text&amp;quot;&quot;/&gt;&lt;property id=&quot;20307&quot; value=&quot;290&quot;/&gt;&lt;/object&gt;&lt;object type=&quot;3&quot; unique_id=&quot;34678&quot;&gt;&lt;property id=&quot;20148&quot; value=&quot;5&quot;/&gt;&lt;property id=&quot;20300&quot; value=&quot;Slide 4 - &amp;quot;Sample Bulleted Text&amp;quot;&quot;/&gt;&lt;property id=&quot;20307&quot; value=&quot;291&quot;/&gt;&lt;/object&gt;&lt;object type=&quot;3&quot; unique_id=&quot;34679&quot;&gt;&lt;property id=&quot;20148&quot; value=&quot;5&quot;/&gt;&lt;property id=&quot;20300&quot; value=&quot;Slide 5 - &amp;quot;Sample Bulleted Text&amp;quot;&quot;/&gt;&lt;property id=&quot;20307&quot; value=&quot;292&quot;/&gt;&lt;/object&gt;&lt;/object&gt;&lt;object type=&quot;8&quot; unique_id=&quot;10374&quot;&gt;&lt;/object&gt;&lt;/object&gt;&lt;/database&gt;"/>
  <p:tag name="SIZELISTINDEX" val="14"/>
  <p:tag name="SAFEMARGIN" val="0"/>
  <p:tag name="VERTICALOFFSET" val="0"/>
  <p:tag name="HORIZONTALOFFSET" val="0"/>
  <p:tag name="CUSTOMNAME" val="%f_Resized"/>
  <p:tag name="NAMEOPTION" val="RESIZED_LAS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2">
  <a:themeElements>
    <a:clrScheme name="Indezine.com Red Leaf">
      <a:dk1>
        <a:sysClr val="windowText" lastClr="000000"/>
      </a:dk1>
      <a:lt1>
        <a:sysClr val="window" lastClr="FFFFFF"/>
      </a:lt1>
      <a:dk2>
        <a:srgbClr val="CC3300"/>
      </a:dk2>
      <a:lt2>
        <a:srgbClr val="FFDBCF"/>
      </a:lt2>
      <a:accent1>
        <a:srgbClr val="FFA98C"/>
      </a:accent1>
      <a:accent2>
        <a:srgbClr val="FFC180"/>
      </a:accent2>
      <a:accent3>
        <a:srgbClr val="FFB2BD"/>
      </a:accent3>
      <a:accent4>
        <a:srgbClr val="E6C773"/>
      </a:accent4>
      <a:accent5>
        <a:srgbClr val="CAD96C"/>
      </a:accent5>
      <a:accent6>
        <a:srgbClr val="D9CA00"/>
      </a:accent6>
      <a:hlink>
        <a:srgbClr val="006009"/>
      </a:hlink>
      <a:folHlink>
        <a:srgbClr val="333DFF"/>
      </a:folHlink>
    </a:clrScheme>
    <a:fontScheme name="Indezine.com Red Leaf">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dezine.com Red Lea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3000"/>
                <a:satMod val="110000"/>
              </a:schemeClr>
              <a:schemeClr val="phClr">
                <a:tint val="60000"/>
                <a:satMod val="425000"/>
              </a:schemeClr>
            </a:duotone>
          </a:blip>
          <a:stretch/>
        </a:blipFill>
      </a:bgFillStyleLst>
    </a:fmtScheme>
  </a:themeElements>
  <a:objectDefaults/>
  <a:extraClrSchemeLst>
    <a:extraClrScheme>
      <a:clrScheme name="Indezine.com Red Leaf">
        <a:dk1>
          <a:sysClr val="windowText" lastClr="000000"/>
        </a:dk1>
        <a:lt1>
          <a:sysClr val="window" lastClr="FFFFFF"/>
        </a:lt1>
        <a:dk2>
          <a:srgbClr val="CC3300"/>
        </a:dk2>
        <a:lt2>
          <a:srgbClr val="FFDBCF"/>
        </a:lt2>
        <a:accent1>
          <a:srgbClr val="FFA98C"/>
        </a:accent1>
        <a:accent2>
          <a:srgbClr val="FFC180"/>
        </a:accent2>
        <a:accent3>
          <a:srgbClr val="FFB2BD"/>
        </a:accent3>
        <a:accent4>
          <a:srgbClr val="E6C773"/>
        </a:accent4>
        <a:accent5>
          <a:srgbClr val="CAD96C"/>
        </a:accent5>
        <a:accent6>
          <a:srgbClr val="D9CA00"/>
        </a:accent6>
        <a:hlink>
          <a:srgbClr val="006009"/>
        </a:hlink>
        <a:folHlink>
          <a:srgbClr val="333DFF"/>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53</TotalTime>
  <Words>1003</Words>
  <Application>Microsoft Office PowerPoint</Application>
  <PresentationFormat>Custom</PresentationFormat>
  <Paragraphs>38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Presentation2</vt:lpstr>
      <vt:lpstr>How Rich Is Queen Elizabeth and the Rest of the British Royal Family?</vt:lpstr>
      <vt:lpstr>PowerPoint Presentation</vt:lpstr>
      <vt:lpstr>Queen Elizabeth II Net Worth: $550 Million</vt:lpstr>
      <vt:lpstr>Sandringham House </vt:lpstr>
      <vt:lpstr>Balmoral Castle</vt:lpstr>
      <vt:lpstr>PowerPoint Presentation</vt:lpstr>
      <vt:lpstr>Prince Charles Net Worth: $100 Million</vt:lpstr>
      <vt:lpstr>England and Wales with Duchy of Cornwall in Red</vt:lpstr>
      <vt:lpstr>Prince William Net Worth: $40 Million</vt:lpstr>
      <vt:lpstr>Prince Harry Net Worth: $40 Million </vt:lpstr>
      <vt:lpstr>Prince Philip Net Worth: $30 Million</vt:lpstr>
      <vt:lpstr>Kate Middleton Net Worth: $10 Million</vt:lpstr>
      <vt:lpstr>Camilla Parker Bowles Net Worth: $5 Million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Rich Is Queen Elizabeth and the Rest of the British Royal Family?</dc:title>
  <dc:creator>Naumann, Joseph A.</dc:creator>
  <cp:lastModifiedBy>Naumann, Joseph A.</cp:lastModifiedBy>
  <cp:revision>6</cp:revision>
  <dcterms:created xsi:type="dcterms:W3CDTF">2017-05-03T16:31:51Z</dcterms:created>
  <dcterms:modified xsi:type="dcterms:W3CDTF">2017-05-03T17:25:26Z</dcterms:modified>
</cp:coreProperties>
</file>