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00"/>
  </p:normalViewPr>
  <p:slideViewPr>
    <p:cSldViewPr>
      <p:cViewPr varScale="1">
        <p:scale>
          <a:sx n="87" d="100"/>
          <a:sy n="87" d="100"/>
        </p:scale>
        <p:origin x="6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88FC0C2-1648-48EC-8661-48EB31930887}" type="slidenum">
              <a:rPr lang="en-US" altLang="en-US"/>
              <a:pPr/>
              <a:t>‹#›</a:t>
            </a:fld>
            <a:endParaRPr lang="en-US" altLang="en-US"/>
          </a:p>
        </p:txBody>
      </p:sp>
    </p:spTree>
    <p:extLst>
      <p:ext uri="{BB962C8B-B14F-4D97-AF65-F5344CB8AC3E}">
        <p14:creationId xmlns:p14="http://schemas.microsoft.com/office/powerpoint/2010/main" val="35833641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endParaRPr lang="en-US" altLang="en-US" noProof="0" smtClean="0"/>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endParaRPr lang="en-US" altLang="en-US" noProof="0" smtClean="0"/>
          </a:p>
        </p:txBody>
      </p:sp>
      <p:sp>
        <p:nvSpPr>
          <p:cNvPr id="23556" name="Rectangle 4"/>
          <p:cNvSpPr>
            <a:spLocks noGrp="1" noChangeArrowheads="1"/>
          </p:cNvSpPr>
          <p:nvPr>
            <p:ph type="dt" sz="half" idx="2"/>
          </p:nvPr>
        </p:nvSpPr>
        <p:spPr/>
        <p:txBody>
          <a:bodyPr/>
          <a:lstStyle>
            <a:lvl1pPr>
              <a:defRPr/>
            </a:lvl1pPr>
          </a:lstStyle>
          <a:p>
            <a:endParaRPr lang="en-US" altLang="en-US"/>
          </a:p>
        </p:txBody>
      </p:sp>
      <p:sp>
        <p:nvSpPr>
          <p:cNvPr id="23557" name="Rectangle 5"/>
          <p:cNvSpPr>
            <a:spLocks noGrp="1" noChangeArrowheads="1"/>
          </p:cNvSpPr>
          <p:nvPr>
            <p:ph type="ftr" sz="quarter" idx="3"/>
          </p:nvPr>
        </p:nvSpPr>
        <p:spPr/>
        <p:txBody>
          <a:bodyPr/>
          <a:lstStyle>
            <a:lvl1pPr>
              <a:defRPr/>
            </a:lvl1pPr>
          </a:lstStyle>
          <a:p>
            <a:endParaRPr lang="en-US" altLang="en-US"/>
          </a:p>
        </p:txBody>
      </p:sp>
      <p:sp>
        <p:nvSpPr>
          <p:cNvPr id="23558" name="Rectangle 6"/>
          <p:cNvSpPr>
            <a:spLocks noGrp="1" noChangeArrowheads="1"/>
          </p:cNvSpPr>
          <p:nvPr>
            <p:ph type="sldNum" sz="quarter" idx="4"/>
          </p:nvPr>
        </p:nvSpPr>
        <p:spPr/>
        <p:txBody>
          <a:bodyPr/>
          <a:lstStyle>
            <a:lvl1pPr>
              <a:defRPr/>
            </a:lvl1pPr>
          </a:lstStyle>
          <a:p>
            <a:fld id="{B22FD3C1-333E-4041-A0F5-F1EE8A5213D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B97C5B-149A-4017-A8BA-1D224DE7062D}" type="slidenum">
              <a:rPr lang="en-US" altLang="en-US"/>
              <a:pPr/>
              <a:t>‹#›</a:t>
            </a:fld>
            <a:endParaRPr lang="en-US" altLang="en-US"/>
          </a:p>
        </p:txBody>
      </p:sp>
    </p:spTree>
    <p:extLst>
      <p:ext uri="{BB962C8B-B14F-4D97-AF65-F5344CB8AC3E}">
        <p14:creationId xmlns:p14="http://schemas.microsoft.com/office/powerpoint/2010/main" val="279895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CC930A-16B4-41A1-9E05-0D856FAA5554}" type="slidenum">
              <a:rPr lang="en-US" altLang="en-US"/>
              <a:pPr/>
              <a:t>‹#›</a:t>
            </a:fld>
            <a:endParaRPr lang="en-US" altLang="en-US"/>
          </a:p>
        </p:txBody>
      </p:sp>
    </p:spTree>
    <p:extLst>
      <p:ext uri="{BB962C8B-B14F-4D97-AF65-F5344CB8AC3E}">
        <p14:creationId xmlns:p14="http://schemas.microsoft.com/office/powerpoint/2010/main" val="1579601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ltLang="en-US"/>
          </a:p>
        </p:txBody>
      </p:sp>
      <p:sp>
        <p:nvSpPr>
          <p:cNvPr id="30726" name="Rectangle 6"/>
          <p:cNvSpPr>
            <a:spLocks noGrp="1" noChangeArrowheads="1"/>
          </p:cNvSpPr>
          <p:nvPr>
            <p:ph type="ftr" sz="quarter" idx="3"/>
          </p:nvPr>
        </p:nvSpPr>
        <p:spPr/>
        <p:txBody>
          <a:bodyPr/>
          <a:lstStyle>
            <a:lvl1pPr>
              <a:defRPr/>
            </a:lvl1pPr>
          </a:lstStyle>
          <a:p>
            <a:endParaRPr lang="en-US" altLang="en-US"/>
          </a:p>
        </p:txBody>
      </p:sp>
      <p:sp>
        <p:nvSpPr>
          <p:cNvPr id="30727" name="Rectangle 7"/>
          <p:cNvSpPr>
            <a:spLocks noGrp="1" noChangeArrowheads="1"/>
          </p:cNvSpPr>
          <p:nvPr>
            <p:ph type="sldNum" sz="quarter" idx="4"/>
          </p:nvPr>
        </p:nvSpPr>
        <p:spPr/>
        <p:txBody>
          <a:bodyPr/>
          <a:lstStyle>
            <a:lvl1pPr>
              <a:defRPr/>
            </a:lvl1pPr>
          </a:lstStyle>
          <a:p>
            <a:fld id="{0609F183-0166-4FE6-8371-4D5054CB048C}"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32CF9F-4564-48F3-B1DF-7952ABF93A24}" type="slidenum">
              <a:rPr lang="en-US" altLang="en-US"/>
              <a:pPr/>
              <a:t>‹#›</a:t>
            </a:fld>
            <a:endParaRPr lang="en-US" altLang="en-US"/>
          </a:p>
        </p:txBody>
      </p:sp>
    </p:spTree>
    <p:extLst>
      <p:ext uri="{BB962C8B-B14F-4D97-AF65-F5344CB8AC3E}">
        <p14:creationId xmlns:p14="http://schemas.microsoft.com/office/powerpoint/2010/main" val="31447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D96087-D0BA-498A-9047-4CA23CDC9DAE}" type="slidenum">
              <a:rPr lang="en-US" altLang="en-US"/>
              <a:pPr/>
              <a:t>‹#›</a:t>
            </a:fld>
            <a:endParaRPr lang="en-US" altLang="en-US"/>
          </a:p>
        </p:txBody>
      </p:sp>
    </p:spTree>
    <p:extLst>
      <p:ext uri="{BB962C8B-B14F-4D97-AF65-F5344CB8AC3E}">
        <p14:creationId xmlns:p14="http://schemas.microsoft.com/office/powerpoint/2010/main" val="3466422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C895364-24B5-4A1B-AF08-CB7675752036}" type="slidenum">
              <a:rPr lang="en-US" altLang="en-US"/>
              <a:pPr/>
              <a:t>‹#›</a:t>
            </a:fld>
            <a:endParaRPr lang="en-US" altLang="en-US"/>
          </a:p>
        </p:txBody>
      </p:sp>
    </p:spTree>
    <p:extLst>
      <p:ext uri="{BB962C8B-B14F-4D97-AF65-F5344CB8AC3E}">
        <p14:creationId xmlns:p14="http://schemas.microsoft.com/office/powerpoint/2010/main" val="2573261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69EA9B3-5EFD-4C58-9FE6-6CCFEF56CAE4}" type="slidenum">
              <a:rPr lang="en-US" altLang="en-US"/>
              <a:pPr/>
              <a:t>‹#›</a:t>
            </a:fld>
            <a:endParaRPr lang="en-US" altLang="en-US"/>
          </a:p>
        </p:txBody>
      </p:sp>
    </p:spTree>
    <p:extLst>
      <p:ext uri="{BB962C8B-B14F-4D97-AF65-F5344CB8AC3E}">
        <p14:creationId xmlns:p14="http://schemas.microsoft.com/office/powerpoint/2010/main" val="73681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9B12AB8-4689-4359-9A7D-7EF8AEF0B014}" type="slidenum">
              <a:rPr lang="en-US" altLang="en-US"/>
              <a:pPr/>
              <a:t>‹#›</a:t>
            </a:fld>
            <a:endParaRPr lang="en-US" altLang="en-US"/>
          </a:p>
        </p:txBody>
      </p:sp>
    </p:spTree>
    <p:extLst>
      <p:ext uri="{BB962C8B-B14F-4D97-AF65-F5344CB8AC3E}">
        <p14:creationId xmlns:p14="http://schemas.microsoft.com/office/powerpoint/2010/main" val="110301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A92C1A9-3D2B-473B-BA8A-04960B971067}" type="slidenum">
              <a:rPr lang="en-US" altLang="en-US"/>
              <a:pPr/>
              <a:t>‹#›</a:t>
            </a:fld>
            <a:endParaRPr lang="en-US" altLang="en-US"/>
          </a:p>
        </p:txBody>
      </p:sp>
    </p:spTree>
    <p:extLst>
      <p:ext uri="{BB962C8B-B14F-4D97-AF65-F5344CB8AC3E}">
        <p14:creationId xmlns:p14="http://schemas.microsoft.com/office/powerpoint/2010/main" val="303903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152EC11-9CE6-4628-BB2C-B301289780E1}" type="slidenum">
              <a:rPr lang="en-US" altLang="en-US"/>
              <a:pPr/>
              <a:t>‹#›</a:t>
            </a:fld>
            <a:endParaRPr lang="en-US" altLang="en-US"/>
          </a:p>
        </p:txBody>
      </p:sp>
    </p:spTree>
    <p:extLst>
      <p:ext uri="{BB962C8B-B14F-4D97-AF65-F5344CB8AC3E}">
        <p14:creationId xmlns:p14="http://schemas.microsoft.com/office/powerpoint/2010/main" val="425373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9E4FFA-D01A-4067-96AE-53908CDD234E}" type="slidenum">
              <a:rPr lang="en-US" altLang="en-US"/>
              <a:pPr/>
              <a:t>‹#›</a:t>
            </a:fld>
            <a:endParaRPr lang="en-US" altLang="en-US"/>
          </a:p>
        </p:txBody>
      </p:sp>
    </p:spTree>
    <p:extLst>
      <p:ext uri="{BB962C8B-B14F-4D97-AF65-F5344CB8AC3E}">
        <p14:creationId xmlns:p14="http://schemas.microsoft.com/office/powerpoint/2010/main" val="180755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686D82-7CEB-451A-881B-AA4AF48352CD}" type="slidenum">
              <a:rPr lang="en-US" altLang="en-US"/>
              <a:pPr/>
              <a:t>‹#›</a:t>
            </a:fld>
            <a:endParaRPr lang="en-US" altLang="en-US"/>
          </a:p>
        </p:txBody>
      </p:sp>
    </p:spTree>
    <p:extLst>
      <p:ext uri="{BB962C8B-B14F-4D97-AF65-F5344CB8AC3E}">
        <p14:creationId xmlns:p14="http://schemas.microsoft.com/office/powerpoint/2010/main" val="3303524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88045F-D76A-49B9-96A8-42B482BDDA19}" type="slidenum">
              <a:rPr lang="en-US" altLang="en-US"/>
              <a:pPr/>
              <a:t>‹#›</a:t>
            </a:fld>
            <a:endParaRPr lang="en-US" altLang="en-US"/>
          </a:p>
        </p:txBody>
      </p:sp>
    </p:spTree>
    <p:extLst>
      <p:ext uri="{BB962C8B-B14F-4D97-AF65-F5344CB8AC3E}">
        <p14:creationId xmlns:p14="http://schemas.microsoft.com/office/powerpoint/2010/main" val="1024485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7F2FD2-9DEC-4529-950F-63242D84CCA4}" type="slidenum">
              <a:rPr lang="en-US" altLang="en-US"/>
              <a:pPr/>
              <a:t>‹#›</a:t>
            </a:fld>
            <a:endParaRPr lang="en-US" altLang="en-US"/>
          </a:p>
        </p:txBody>
      </p:sp>
    </p:spTree>
    <p:extLst>
      <p:ext uri="{BB962C8B-B14F-4D97-AF65-F5344CB8AC3E}">
        <p14:creationId xmlns:p14="http://schemas.microsoft.com/office/powerpoint/2010/main" val="69852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598420-DCAB-4FD2-9A38-1FF1F7E58976}" type="slidenum">
              <a:rPr lang="en-US" altLang="en-US"/>
              <a:pPr/>
              <a:t>‹#›</a:t>
            </a:fld>
            <a:endParaRPr lang="en-US" altLang="en-US"/>
          </a:p>
        </p:txBody>
      </p:sp>
    </p:spTree>
    <p:extLst>
      <p:ext uri="{BB962C8B-B14F-4D97-AF65-F5344CB8AC3E}">
        <p14:creationId xmlns:p14="http://schemas.microsoft.com/office/powerpoint/2010/main" val="234852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79759-D4D8-409C-9C76-CB6E093D1B99}" type="slidenum">
              <a:rPr lang="en-US" altLang="en-US"/>
              <a:pPr/>
              <a:t>‹#›</a:t>
            </a:fld>
            <a:endParaRPr lang="en-US" altLang="en-US"/>
          </a:p>
        </p:txBody>
      </p:sp>
    </p:spTree>
    <p:extLst>
      <p:ext uri="{BB962C8B-B14F-4D97-AF65-F5344CB8AC3E}">
        <p14:creationId xmlns:p14="http://schemas.microsoft.com/office/powerpoint/2010/main" val="11767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C634B42-52F2-467D-BA30-EA690FF013F5}" type="slidenum">
              <a:rPr lang="en-US" altLang="en-US"/>
              <a:pPr/>
              <a:t>‹#›</a:t>
            </a:fld>
            <a:endParaRPr lang="en-US" altLang="en-US"/>
          </a:p>
        </p:txBody>
      </p:sp>
    </p:spTree>
    <p:extLst>
      <p:ext uri="{BB962C8B-B14F-4D97-AF65-F5344CB8AC3E}">
        <p14:creationId xmlns:p14="http://schemas.microsoft.com/office/powerpoint/2010/main" val="242279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C545E14-4428-4046-B113-AE92CA685C2A}" type="slidenum">
              <a:rPr lang="en-US" altLang="en-US"/>
              <a:pPr/>
              <a:t>‹#›</a:t>
            </a:fld>
            <a:endParaRPr lang="en-US" altLang="en-US"/>
          </a:p>
        </p:txBody>
      </p:sp>
    </p:spTree>
    <p:extLst>
      <p:ext uri="{BB962C8B-B14F-4D97-AF65-F5344CB8AC3E}">
        <p14:creationId xmlns:p14="http://schemas.microsoft.com/office/powerpoint/2010/main" val="412152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DDD1732-2B3B-4BFE-919E-09A9DCF7A3B0}" type="slidenum">
              <a:rPr lang="en-US" altLang="en-US"/>
              <a:pPr/>
              <a:t>‹#›</a:t>
            </a:fld>
            <a:endParaRPr lang="en-US" altLang="en-US"/>
          </a:p>
        </p:txBody>
      </p:sp>
    </p:spTree>
    <p:extLst>
      <p:ext uri="{BB962C8B-B14F-4D97-AF65-F5344CB8AC3E}">
        <p14:creationId xmlns:p14="http://schemas.microsoft.com/office/powerpoint/2010/main" val="309707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61C833-013A-4907-BFC0-3BE28102B395}" type="slidenum">
              <a:rPr lang="en-US" altLang="en-US"/>
              <a:pPr/>
              <a:t>‹#›</a:t>
            </a:fld>
            <a:endParaRPr lang="en-US" altLang="en-US"/>
          </a:p>
        </p:txBody>
      </p:sp>
    </p:spTree>
    <p:extLst>
      <p:ext uri="{BB962C8B-B14F-4D97-AF65-F5344CB8AC3E}">
        <p14:creationId xmlns:p14="http://schemas.microsoft.com/office/powerpoint/2010/main" val="144751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8D37F48-7912-494E-8EBD-C4203810D04A}" type="slidenum">
              <a:rPr lang="en-US" altLang="en-US"/>
              <a:pPr/>
              <a:t>‹#›</a:t>
            </a:fld>
            <a:endParaRPr lang="en-US" altLang="en-US"/>
          </a:p>
        </p:txBody>
      </p:sp>
    </p:spTree>
    <p:extLst>
      <p:ext uri="{BB962C8B-B14F-4D97-AF65-F5344CB8AC3E}">
        <p14:creationId xmlns:p14="http://schemas.microsoft.com/office/powerpoint/2010/main" val="354233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8039E2A-D31B-4D79-9EED-611FE64BFD5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4D48B45-11B0-4F49-A4BF-04BC1E355F3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81000" y="1828801"/>
            <a:ext cx="8305800" cy="1771650"/>
          </a:xfrm>
        </p:spPr>
        <p:txBody>
          <a:bodyPr/>
          <a:lstStyle/>
          <a:p>
            <a:r>
              <a:rPr lang="en-US" altLang="en-US" sz="3600" b="1" dirty="0"/>
              <a:t>Guy Turns 700 Year Old Abandoned Cave Dwelling Into Vacation Home</a:t>
            </a:r>
            <a:endParaRPr lang="en-US" altLang="en-US" sz="3600" b="1" dirty="0"/>
          </a:p>
        </p:txBody>
      </p:sp>
      <p:sp>
        <p:nvSpPr>
          <p:cNvPr id="55299" name="Rectangle 3"/>
          <p:cNvSpPr>
            <a:spLocks noGrp="1" noChangeArrowheads="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189950" cy="6858000"/>
          </a:xfrm>
          <a:prstGeom prst="rect">
            <a:avLst/>
          </a:prstGeom>
        </p:spPr>
      </p:pic>
    </p:spTree>
    <p:extLst>
      <p:ext uri="{BB962C8B-B14F-4D97-AF65-F5344CB8AC3E}">
        <p14:creationId xmlns:p14="http://schemas.microsoft.com/office/powerpoint/2010/main" val="127603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378" y="846138"/>
            <a:ext cx="9114622" cy="5126975"/>
          </a:xfrm>
          <a:prstGeom prst="rect">
            <a:avLst/>
          </a:prstGeom>
        </p:spPr>
      </p:pic>
    </p:spTree>
    <p:extLst>
      <p:ext uri="{BB962C8B-B14F-4D97-AF65-F5344CB8AC3E}">
        <p14:creationId xmlns:p14="http://schemas.microsoft.com/office/powerpoint/2010/main" val="79407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52400" y="685800"/>
            <a:ext cx="8867775" cy="5440363"/>
          </a:xfrm>
        </p:spPr>
        <p:txBody>
          <a:bodyPr/>
          <a:lstStyle/>
          <a:p>
            <a:r>
              <a:rPr lang="en-US" altLang="en-US" sz="2800" dirty="0"/>
              <a:t>The </a:t>
            </a:r>
            <a:r>
              <a:rPr lang="en-US" altLang="en-US" sz="2800" dirty="0" err="1"/>
              <a:t>Rockhouse</a:t>
            </a:r>
            <a:r>
              <a:rPr lang="en-US" altLang="en-US" sz="2800" dirty="0"/>
              <a:t> is a unique luxury cave retreat, hand sculpted from a Triassic sandstone escarpment near the </a:t>
            </a:r>
            <a:r>
              <a:rPr lang="en-US" altLang="en-US" sz="2800" dirty="0" err="1"/>
              <a:t>Wyre</a:t>
            </a:r>
            <a:r>
              <a:rPr lang="en-US" altLang="en-US" sz="2800" dirty="0"/>
              <a:t> Forest in rural Worcestershire. Set in 3 acres of woodland on the banks of Honey Brook, The </a:t>
            </a:r>
            <a:r>
              <a:rPr lang="en-US" altLang="en-US" sz="2800" dirty="0" err="1"/>
              <a:t>Rockhouse</a:t>
            </a:r>
            <a:r>
              <a:rPr lang="en-US" altLang="en-US" sz="2800" dirty="0"/>
              <a:t> has been occupied for over 700 years</a:t>
            </a:r>
            <a:r>
              <a:rPr lang="en-US" altLang="en-US" sz="2800" dirty="0" smtClean="0"/>
              <a:t>.</a:t>
            </a:r>
          </a:p>
          <a:p>
            <a:endParaRPr lang="en-US" altLang="en-US" sz="2800" dirty="0"/>
          </a:p>
          <a:p>
            <a:r>
              <a:rPr lang="en-US" altLang="en-US" sz="2800" dirty="0"/>
              <a:t>When the site was deserted in 1962 it reverted back to its ‘natural state’ – until it was painstakingly and sympathetically refurbished in 2015 ‘almost single handedly’ by enthusiast and owner Angelo </a:t>
            </a:r>
            <a:r>
              <a:rPr lang="en-US" altLang="en-US" sz="2800" dirty="0" err="1"/>
              <a:t>Mastropietro</a:t>
            </a:r>
            <a:r>
              <a:rPr lang="en-US" altLang="en-US" sz="2800" dirty="0"/>
              <a:t>.</a:t>
            </a:r>
          </a:p>
          <a:p>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87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a:p>
        </p:txBody>
      </p:sp>
      <p:pic>
        <p:nvPicPr>
          <p:cNvPr id="2" name="Picture 1"/>
          <p:cNvPicPr>
            <a:picLocks noChangeAspect="1"/>
          </p:cNvPicPr>
          <p:nvPr/>
        </p:nvPicPr>
        <p:blipFill>
          <a:blip r:embed="rId2"/>
          <a:stretch>
            <a:fillRect/>
          </a:stretch>
        </p:blipFill>
        <p:spPr>
          <a:xfrm>
            <a:off x="0" y="457200"/>
            <a:ext cx="9144000" cy="6092190"/>
          </a:xfrm>
          <a:prstGeom prst="rect">
            <a:avLst/>
          </a:prstGeom>
        </p:spPr>
      </p:pic>
      <p:sp>
        <p:nvSpPr>
          <p:cNvPr id="58371" name="Rectangle 3"/>
          <p:cNvSpPr>
            <a:spLocks noGrp="1" noChangeArrowheads="1"/>
          </p:cNvSpPr>
          <p:nvPr>
            <p:ph type="body" idx="1"/>
          </p:nvPr>
        </p:nvSpPr>
        <p:spPr/>
        <p:txBody>
          <a:bodyPr/>
          <a:lstStyle/>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75" y="381000"/>
            <a:ext cx="9144000" cy="6092190"/>
          </a:xfrm>
          <a:prstGeom prst="rect">
            <a:avLst/>
          </a:prstGeom>
        </p:spPr>
      </p:pic>
    </p:spTree>
    <p:extLst>
      <p:ext uri="{BB962C8B-B14F-4D97-AF65-F5344CB8AC3E}">
        <p14:creationId xmlns:p14="http://schemas.microsoft.com/office/powerpoint/2010/main" val="234315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76200"/>
            <a:ext cx="9144000" cy="6663691"/>
          </a:xfrm>
          <a:prstGeom prst="rect">
            <a:avLst/>
          </a:prstGeom>
        </p:spPr>
      </p:pic>
    </p:spTree>
    <p:extLst>
      <p:ext uri="{BB962C8B-B14F-4D97-AF65-F5344CB8AC3E}">
        <p14:creationId xmlns:p14="http://schemas.microsoft.com/office/powerpoint/2010/main" val="175630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4291"/>
            <a:ext cx="9144000" cy="6823710"/>
          </a:xfrm>
          <a:prstGeom prst="rect">
            <a:avLst/>
          </a:prstGeom>
        </p:spPr>
      </p:pic>
    </p:spTree>
    <p:extLst>
      <p:ext uri="{BB962C8B-B14F-4D97-AF65-F5344CB8AC3E}">
        <p14:creationId xmlns:p14="http://schemas.microsoft.com/office/powerpoint/2010/main" val="387720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04800"/>
            <a:ext cx="8226425" cy="6400800"/>
          </a:xfrm>
        </p:spPr>
        <p:txBody>
          <a:bodyPr/>
          <a:lstStyle/>
          <a:p>
            <a:r>
              <a:rPr lang="en-US" sz="2800" dirty="0"/>
              <a:t>According to the BBC, Angelo </a:t>
            </a:r>
            <a:r>
              <a:rPr lang="en-US" sz="2800" dirty="0" err="1"/>
              <a:t>Mastropietro</a:t>
            </a:r>
            <a:r>
              <a:rPr lang="en-US" sz="2800" dirty="0"/>
              <a:t> came across the site near Kidderminster when he sheltered there during a rain storm in 1999. He bought it at auction for £62,000 in 2010 after seeing it advertised as a ‘Fred Flintstone’ house, and submitted a planning application to </a:t>
            </a:r>
            <a:r>
              <a:rPr lang="en-US" sz="2800" dirty="0" err="1"/>
              <a:t>Wyre</a:t>
            </a:r>
            <a:r>
              <a:rPr lang="en-US" sz="2800" dirty="0"/>
              <a:t> Forest District Council.</a:t>
            </a:r>
          </a:p>
          <a:p>
            <a:endParaRPr lang="en-US" sz="2800" dirty="0"/>
          </a:p>
          <a:p>
            <a:r>
              <a:rPr lang="en-US" sz="2800" dirty="0"/>
              <a:t>Angelo spent around 1,000 hours breaking, cutting and burrowing the rock, excavating between 70 and 80 tons of rubble by hand. All of the fresh running water comes from Angelo’s own bore hole, which he sank 80 </a:t>
            </a:r>
            <a:r>
              <a:rPr lang="en-US" sz="2800" dirty="0" err="1"/>
              <a:t>metres</a:t>
            </a:r>
            <a:r>
              <a:rPr lang="en-US" sz="2800" dirty="0"/>
              <a:t> into the ground.</a:t>
            </a:r>
          </a:p>
        </p:txBody>
      </p:sp>
    </p:spTree>
    <p:extLst>
      <p:ext uri="{BB962C8B-B14F-4D97-AF65-F5344CB8AC3E}">
        <p14:creationId xmlns:p14="http://schemas.microsoft.com/office/powerpoint/2010/main" val="44003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5613" y="0"/>
            <a:ext cx="8250225" cy="6858000"/>
          </a:xfrm>
          <a:prstGeom prst="rect">
            <a:avLst/>
          </a:prstGeom>
        </p:spPr>
      </p:pic>
    </p:spTree>
    <p:extLst>
      <p:ext uri="{BB962C8B-B14F-4D97-AF65-F5344CB8AC3E}">
        <p14:creationId xmlns:p14="http://schemas.microsoft.com/office/powerpoint/2010/main" val="1004228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Office Theme">
  <a:themeElements>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4BF59EB-61FC-4B0E-9104-68432C1AE0F8}" vid="{D54EBC20-3AE7-496D-84BD-5840C05C5FB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4BF59EB-61FC-4B0E-9104-68432C1AE0F8}" vid="{8F9E93AB-31B7-488A-B73C-EA443BADD8D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brown draped</Template>
  <TotalTime>10</TotalTime>
  <Words>199</Words>
  <Application>Microsoft Office PowerPoint</Application>
  <PresentationFormat>On-screen Show (4:3)</PresentationFormat>
  <Paragraphs>7</Paragraphs>
  <Slides>11</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11</vt:i4>
      </vt:variant>
    </vt:vector>
  </HeadingPairs>
  <TitlesOfParts>
    <vt:vector size="14" baseType="lpstr">
      <vt:lpstr>Arial</vt:lpstr>
      <vt:lpstr>Office Theme</vt:lpstr>
      <vt:lpstr>1_Default Design</vt:lpstr>
      <vt:lpstr>Guy Turns 700 Year Old Abandoned Cave Dwelling Into Vacation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Indezine.com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Guy Turns 700 Year Old Abandoned Cave Dwelling Into Vacation Home</dc:title>
  <dc:creator>Joseph Naumann</dc:creator>
  <cp:lastModifiedBy>Joseph Naumann</cp:lastModifiedBy>
  <cp:revision>2</cp:revision>
  <dcterms:created xsi:type="dcterms:W3CDTF">2016-01-24T18:35:13Z</dcterms:created>
  <dcterms:modified xsi:type="dcterms:W3CDTF">2016-01-24T18:45:25Z</dcterms:modified>
</cp:coreProperties>
</file>