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98" r:id="rId33"/>
    <p:sldId id="300" r:id="rId34"/>
    <p:sldId id="299" r:id="rId35"/>
    <p:sldId id="259" r:id="rId36"/>
    <p:sldId id="288" r:id="rId37"/>
    <p:sldId id="289" r:id="rId38"/>
    <p:sldId id="290" r:id="rId39"/>
    <p:sldId id="291" r:id="rId40"/>
    <p:sldId id="292" r:id="rId41"/>
    <p:sldId id="293" r:id="rId42"/>
    <p:sldId id="294" r:id="rId43"/>
    <p:sldId id="295" r:id="rId44"/>
    <p:sldId id="296" r:id="rId45"/>
    <p:sldId id="297"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6" autoAdjust="0"/>
    <p:restoredTop sz="94660"/>
  </p:normalViewPr>
  <p:slideViewPr>
    <p:cSldViewPr snapToGrid="0">
      <p:cViewPr varScale="1">
        <p:scale>
          <a:sx n="76" d="100"/>
          <a:sy n="76" d="100"/>
        </p:scale>
        <p:origin x="102" y="3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 name="Group 13"/>
          <p:cNvGrpSpPr/>
          <p:nvPr/>
        </p:nvGrpSpPr>
        <p:grpSpPr>
          <a:xfrm>
            <a:off x="-1588" y="0"/>
            <a:ext cx="12193588" cy="6861555"/>
            <a:chOff x="-1588" y="0"/>
            <a:chExt cx="12193588" cy="6861555"/>
          </a:xfrm>
        </p:grpSpPr>
        <p:sp>
          <p:nvSpPr>
            <p:cNvPr id="9" name="Rectangle 8"/>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a:prstGeom prst="rect">
            <a:avLst/>
          </a:prstGeo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5400000">
            <a:off x="10158984" y="1792224"/>
            <a:ext cx="990599" cy="304799"/>
          </a:xfrm>
        </p:spPr>
        <p:txBody>
          <a:bodyPr/>
          <a:lstStyle>
            <a:lvl1pPr algn="l">
              <a:defRPr b="0">
                <a:solidFill>
                  <a:schemeClr val="bg1"/>
                </a:solidFill>
              </a:defRPr>
            </a:lvl1pPr>
          </a:lstStyle>
          <a:p>
            <a:fld id="{E9462EF3-3C4F-43EE-ACEE-D4B806740EA3}" type="datetimeFigureOut">
              <a:rPr lang="en-US" dirty="0"/>
              <a:pPr/>
              <a:t>12/17/2016</a:t>
            </a:fld>
            <a:endParaRPr lang="en-US" dirty="0"/>
          </a:p>
        </p:txBody>
      </p:sp>
      <p:sp>
        <p:nvSpPr>
          <p:cNvPr id="5" name="Footer Placeholder 4"/>
          <p:cNvSpPr>
            <a:spLocks noGrp="1"/>
          </p:cNvSpPr>
          <p:nvPr>
            <p:ph type="ftr" sz="quarter" idx="11"/>
          </p:nvPr>
        </p:nvSpPr>
        <p:spPr>
          <a:xfrm rot="5400000">
            <a:off x="8951976" y="3227832"/>
            <a:ext cx="3867912" cy="310896"/>
          </a:xfrm>
        </p:spPr>
        <p:txBody>
          <a:bodyPr/>
          <a:lstStyle>
            <a:lvl1pPr>
              <a:defRPr sz="1000" b="0">
                <a:solidFill>
                  <a:schemeClr val="bg1"/>
                </a:solidFill>
              </a:defRPr>
            </a:lvl1pPr>
          </a:lstStyle>
          <a:p>
            <a:r>
              <a:rPr lang="en-US" dirty="0"/>
              <a:t>
              </a:t>
            </a:r>
          </a:p>
        </p:txBody>
      </p:sp>
      <p:sp>
        <p:nvSpPr>
          <p:cNvPr id="8" name="Rectangle 7"/>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4969927"/>
            <a:ext cx="8825657" cy="566738"/>
          </a:xfrm>
          <a:prstGeom prst="rect">
            <a:avLst/>
          </a:prstGeo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7" y="5536665"/>
            <a:ext cx="8825656"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343B39-165A-4B68-AA5C-581F5336313C}" type="datetimeFigureOut">
              <a:rPr lang="en-US" dirty="0"/>
              <a:t>12/17/2016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0" name="Rectangle 9"/>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0704"/>
            <a:ext cx="8833104" cy="1371600"/>
          </a:xfrm>
          <a:prstGeom prst="rect">
            <a:avLst/>
          </a:prstGeom>
        </p:spPr>
        <p:txBody>
          <a:bodyPr anchor="ctr" anchorCtr="0"/>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2144" y="3547872"/>
            <a:ext cx="8825659" cy="2478024"/>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2C8C57-33F9-4259-AC4F-0E3F5BEC9B94}" type="datetimeFigureOut">
              <a:rPr lang="en-US" dirty="0"/>
              <a:t>12/17/2016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1588" y="0"/>
            <a:ext cx="12193588" cy="6861555"/>
            <a:chOff x="-1588" y="0"/>
            <a:chExt cx="12193588" cy="6861555"/>
          </a:xfrm>
        </p:grpSpPr>
        <p:sp>
          <p:nvSpPr>
            <p:cNvPr id="16" name="Rectangle 15"/>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TextBox 11"/>
          <p:cNvSpPr txBox="1"/>
          <p:nvPr/>
        </p:nvSpPr>
        <p:spPr bwMode="gray">
          <a:xfrm>
            <a:off x="898295" y="596767"/>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15" name="TextBox 14"/>
          <p:cNvSpPr txBox="1"/>
          <p:nvPr/>
        </p:nvSpPr>
        <p:spPr bwMode="gray">
          <a:xfrm>
            <a:off x="9715063" y="2629300"/>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2" name="Title 1"/>
          <p:cNvSpPr>
            <a:spLocks noGrp="1"/>
          </p:cNvSpPr>
          <p:nvPr>
            <p:ph type="title"/>
          </p:nvPr>
        </p:nvSpPr>
        <p:spPr>
          <a:xfrm>
            <a:off x="1574801" y="980517"/>
            <a:ext cx="8460983" cy="2698249"/>
          </a:xfrm>
          <a:prstGeom prst="rect">
            <a:avLst/>
          </a:prstGeom>
        </p:spPr>
        <p:txBody>
          <a:bodyPr anchor="ctr" anchorCtr="0"/>
          <a:lstStyle>
            <a:lvl1pPr>
              <a:defRPr sz="4000"/>
            </a:lvl1pPr>
          </a:lstStyle>
          <a:p>
            <a:r>
              <a:rPr lang="en-US" smtClean="0"/>
              <a:t>Click to edit Master title style</a:t>
            </a:r>
            <a:endParaRPr lang="en-US" dirty="0"/>
          </a:p>
        </p:txBody>
      </p:sp>
      <p:sp>
        <p:nvSpPr>
          <p:cNvPr id="11" name="Text Placeholder 3"/>
          <p:cNvSpPr>
            <a:spLocks noGrp="1"/>
          </p:cNvSpPr>
          <p:nvPr>
            <p:ph type="body" sz="half" idx="14"/>
          </p:nvPr>
        </p:nvSpPr>
        <p:spPr bwMode="gray">
          <a:xfrm>
            <a:off x="1945945" y="3679987"/>
            <a:ext cx="7725772" cy="342174"/>
          </a:xfrm>
        </p:spPr>
        <p:txBody>
          <a:bodyPr vert="horz" lIns="91440" tIns="45720" rIns="91440" bIns="45720" rtlCol="0" anchor="t">
            <a:normAutofit/>
          </a:bodyPr>
          <a:lstStyle>
            <a:lvl1pPr>
              <a:buNone/>
              <a:defRPr lang="en-US" sz="1400" cap="small" dirty="0">
                <a:solidFill>
                  <a:schemeClr val="tx2">
                    <a:lumMod val="40000"/>
                    <a:lumOff val="60000"/>
                  </a:schemeClr>
                </a:solidFill>
                <a:latin typeface="+mn-lt"/>
              </a:defRPr>
            </a:lvl1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5029198"/>
            <a:ext cx="8825659" cy="997858"/>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48772B-8FA2-401F-A0A1-A59855EDBC3E}" type="datetimeFigureOut">
              <a:rPr lang="en-US" dirty="0"/>
              <a:t>12/17/2016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23" name="Rectangle 2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3525"/>
            <a:ext cx="8865623" cy="1819656"/>
          </a:xfrm>
          <a:prstGeom prst="rect">
            <a:avLst/>
          </a:prstGeo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9200"/>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DD5BDE-5A90-4611-82E9-0FC5746D30C5}" type="datetimeFigureOut">
              <a:rPr lang="en-US" dirty="0"/>
              <a:t>12/17/2016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312916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4" y="3179764"/>
            <a:ext cx="3129168"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5380"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4"/>
            <a:ext cx="3145380"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6700" y="2595032"/>
            <a:ext cx="3161029" cy="58473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6700" y="3179764"/>
            <a:ext cx="3161029"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384991" y="2603500"/>
            <a:ext cx="32564"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5824" y="2603500"/>
            <a:ext cx="0"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ADDA17D-0BEA-4E76-A7FC-F7C188BC48D1}" type="datetimeFigureOut">
              <a:rPr lang="en-US" dirty="0"/>
              <a:t>12/17/2016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nchor="ctr" anchorCtr="0"/>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5"/>
            <a:ext cx="3050438" cy="57626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334552" y="2610916"/>
            <a:ext cx="2691242" cy="158409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7"/>
            <a:ext cx="3050438"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474846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09108"/>
            <a:ext cx="3050438" cy="91257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3433"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3" y="5109107"/>
            <a:ext cx="3050438" cy="91794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384245" y="2603500"/>
            <a:ext cx="1"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7352" y="2603500"/>
            <a:ext cx="0"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909AC7D-18CA-4236-82B9-D75EB1D66EAE}" type="datetimeFigureOut">
              <a:rPr lang="en-US" dirty="0"/>
              <a:t>12/17/2016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595033"/>
            <a:ext cx="8825659" cy="3424768"/>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68300E-C023-45CD-A0BE-EDB7A8C6EA8B}" type="datetimeFigureOut">
              <a:rPr lang="en-US" dirty="0"/>
              <a:t>12/17/2016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p:cNvGrpSpPr/>
          <p:nvPr/>
        </p:nvGrpSpPr>
        <p:grpSpPr>
          <a:xfrm>
            <a:off x="-1588" y="0"/>
            <a:ext cx="12193588" cy="6861555"/>
            <a:chOff x="-1588" y="0"/>
            <a:chExt cx="12193588" cy="6861555"/>
          </a:xfrm>
        </p:grpSpPr>
        <p:sp>
          <p:nvSpPr>
            <p:cNvPr id="15" name="Rectangle 14"/>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6"/>
            <a:ext cx="1441567" cy="4748591"/>
          </a:xfrm>
          <a:prstGeom prst="rect">
            <a:avLst/>
          </a:prstGeo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5"/>
            <a:ext cx="6256025" cy="474859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620EAD-E369-4933-8469-ED7764B56A1B}" type="datetimeFigureOut">
              <a:rPr lang="en-US" dirty="0"/>
              <a:t>12/17/2016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20" name="Rectangle 1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9"/>
            <a:ext cx="8825659" cy="706964"/>
          </a:xfrm>
          <a:prstGeom prst="rect">
            <a:avLst/>
          </a:prstGeom>
        </p:spPr>
        <p:txBody>
          <a:bodyPr anchor="ct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6C0EF2-9919-473B-8215-8616BAF10692}" type="datetimeFigureOut">
              <a:rPr lang="en-US" dirty="0"/>
              <a:t>12/17/2016</a:t>
            </a:fld>
            <a:endParaRPr lang="en-US" dirty="0"/>
          </a:p>
        </p:txBody>
      </p:sp>
      <p:sp>
        <p:nvSpPr>
          <p:cNvPr id="5" name="Footer Placeholder 4"/>
          <p:cNvSpPr>
            <a:spLocks noGrp="1"/>
          </p:cNvSpPr>
          <p:nvPr>
            <p:ph type="ftr" sz="quarter" idx="11"/>
          </p:nvPr>
        </p:nvSpPr>
        <p:spPr/>
        <p:txBody>
          <a:bodyPr/>
          <a:lstStyle>
            <a:lvl1pPr>
              <a:defRPr sz="1000" b="1"/>
            </a:lvl1p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9192"/>
            <a:ext cx="4343400" cy="2286000"/>
          </a:xfrm>
          <a:prstGeom prst="rect">
            <a:avLst/>
          </a:prstGeom>
        </p:spPr>
        <p:txBody>
          <a:bodyPr anchor="ctr" anchorCtr="0"/>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4576" y="2679192"/>
            <a:ext cx="3758184" cy="2286000"/>
          </a:xfrm>
        </p:spPr>
        <p:txBody>
          <a:bodyPr anchor="ctr" anchorCtr="0"/>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9472EB-AC54-4713-BFC2-BEB621108C63}" type="datetimeFigureOut">
              <a:rPr lang="en-US" dirty="0"/>
              <a:t>12/17/2016</a:t>
            </a:fld>
            <a:endParaRPr lang="en-US" dirty="0"/>
          </a:p>
        </p:txBody>
      </p:sp>
      <p:sp>
        <p:nvSpPr>
          <p:cNvPr id="5" name="Footer Placeholder 4"/>
          <p:cNvSpPr>
            <a:spLocks noGrp="1"/>
          </p:cNvSpPr>
          <p:nvPr>
            <p:ph type="ftr" sz="quarter" idx="11"/>
          </p:nvPr>
        </p:nvSpPr>
        <p:spPr/>
        <p:txBody>
          <a:bodyPr/>
          <a:lstStyle>
            <a:lvl1pPr>
              <a:defRPr sz="1000" b="1"/>
            </a:lvl1p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3" y="969264"/>
            <a:ext cx="8825659" cy="704088"/>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8032"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76" y="2603500"/>
            <a:ext cx="4828032"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9455A0C-791E-4545-B787-F98AD45CD761}" type="datetimeFigureOut">
              <a:rPr lang="en-US" dirty="0"/>
              <a:t>12/17/2016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4954" y="969264"/>
            <a:ext cx="8825659" cy="704088"/>
          </a:xfrm>
          <a:prstGeom prst="rect">
            <a:avLst/>
          </a:prstGeo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98448"/>
            <a:ext cx="4828032" cy="284378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76"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1" y="3187921"/>
            <a:ext cx="4825160" cy="285431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2536B77-F4F4-4427-AC4F-9A623798AD82}" type="datetimeFigureOut">
              <a:rPr lang="en-US" dirty="0"/>
              <a:t>12/17/2016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2144" y="969264"/>
            <a:ext cx="8825659" cy="704088"/>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8BE790C-34EB-4565-8437-CACF4CDB7822}" type="datetimeFigureOut">
              <a:rPr lang="en-US" dirty="0"/>
              <a:t>12/17/2016</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4A4C11-22B8-4A4E-8126-B3AF6B948A8E}" type="datetimeFigureOut">
              <a:rPr lang="en-US" dirty="0"/>
              <a:t>12/17/2016</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6" name="Rectangle 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3" y="1298448"/>
            <a:ext cx="2793159" cy="1597152"/>
          </a:xfrm>
          <a:prstGeom prst="rect">
            <a:avLst/>
          </a:prstGeo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79008" y="1447800"/>
            <a:ext cx="5195997"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3" y="3129280"/>
            <a:ext cx="2793159" cy="2895599"/>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ED06B6-C816-4861-964D-15A98395707D}" type="datetimeFigureOut">
              <a:rPr lang="en-US" dirty="0"/>
              <a:t>12/17/2016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a:prstGeom prst="rect">
            <a:avLst/>
          </a:prstGeo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B1A8AB-EA7C-4B1B-9D73-E2551851FABE}" type="datetimeFigureOut">
              <a:rPr lang="en-US" dirty="0"/>
              <a:t>12/17/2016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19">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2760" y="6391656"/>
            <a:ext cx="990599" cy="304799"/>
          </a:xfrm>
          <a:prstGeom prst="rect">
            <a:avLst/>
          </a:prstGeom>
        </p:spPr>
        <p:txBody>
          <a:bodyPr vert="horz" lIns="91440" tIns="45720" rIns="91440" bIns="45720" rtlCol="0" anchor="ctr" anchorCtr="0"/>
          <a:lstStyle>
            <a:lvl1pPr algn="r">
              <a:defRPr sz="1000" b="1" i="0">
                <a:solidFill>
                  <a:schemeClr val="accent1"/>
                </a:solidFill>
              </a:defRPr>
            </a:lvl1pPr>
          </a:lstStyle>
          <a:p>
            <a:fld id="{90786BE5-D2A3-4BF0-8B30-D7403E61B3DC}" type="datetimeFigureOut">
              <a:rPr lang="en-US" dirty="0"/>
              <a:t>12/17/2016</a:t>
            </a:fld>
            <a:endParaRPr lang="en-US" dirty="0"/>
          </a:p>
        </p:txBody>
      </p:sp>
      <p:sp>
        <p:nvSpPr>
          <p:cNvPr id="5" name="Footer Placeholder 4"/>
          <p:cNvSpPr>
            <a:spLocks noGrp="1"/>
          </p:cNvSpPr>
          <p:nvPr>
            <p:ph type="ftr" sz="quarter" idx="3"/>
          </p:nvPr>
        </p:nvSpPr>
        <p:spPr>
          <a:xfrm>
            <a:off x="557784" y="6391656"/>
            <a:ext cx="3867912" cy="310896"/>
          </a:xfrm>
          <a:prstGeom prst="rect">
            <a:avLst/>
          </a:prstGeom>
        </p:spPr>
        <p:txBody>
          <a:bodyPr vert="horz" lIns="91440" tIns="45720" rIns="91440" bIns="45720" rtlCol="0" anchor="ctr" anchorCtr="0"/>
          <a:lstStyle>
            <a:lvl1pPr algn="l">
              <a:defRPr sz="1000" b="1" i="0">
                <a:solidFill>
                  <a:schemeClr val="accent1"/>
                </a:solidFill>
              </a:defRPr>
            </a:lvl1pPr>
          </a:lstStyle>
          <a:p>
            <a:r>
              <a:rPr lang="en-US" dirty="0"/>
              <a:t>
              </a:t>
            </a:r>
          </a:p>
        </p:txBody>
      </p:sp>
      <p:sp>
        <p:nvSpPr>
          <p:cNvPr id="29" name="Rectangle 2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Traditions Of Ancient Greece</a:t>
            </a:r>
          </a:p>
        </p:txBody>
      </p:sp>
      <p:sp>
        <p:nvSpPr>
          <p:cNvPr id="3" name="Subtitle 2"/>
          <p:cNvSpPr>
            <a:spLocks noGrp="1"/>
          </p:cNvSpPr>
          <p:nvPr>
            <p:ph type="subTitle" idx="1"/>
          </p:nvPr>
        </p:nvSpPr>
        <p:spPr/>
        <p:txBody>
          <a:bodyPr/>
          <a:lstStyle/>
          <a:p>
            <a:r>
              <a:rPr lang="en-US" dirty="0" smtClean="0"/>
              <a:t>Culture</a:t>
            </a:r>
            <a:endParaRPr lang="en-US" dirty="0"/>
          </a:p>
        </p:txBody>
      </p:sp>
    </p:spTree>
    <p:extLst>
      <p:ext uri="{BB962C8B-B14F-4D97-AF65-F5344CB8AC3E}">
        <p14:creationId xmlns:p14="http://schemas.microsoft.com/office/powerpoint/2010/main" val="22783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Weddings</a:t>
            </a:r>
            <a:endParaRPr lang="en-US" dirty="0"/>
          </a:p>
        </p:txBody>
      </p:sp>
      <p:pic>
        <p:nvPicPr>
          <p:cNvPr id="4" name="Content Placeholder 3"/>
          <p:cNvPicPr>
            <a:picLocks noGrp="1" noChangeAspect="1"/>
          </p:cNvPicPr>
          <p:nvPr>
            <p:ph idx="1"/>
          </p:nvPr>
        </p:nvPicPr>
        <p:blipFill>
          <a:blip r:embed="rId2"/>
          <a:stretch>
            <a:fillRect/>
          </a:stretch>
        </p:blipFill>
        <p:spPr>
          <a:xfrm>
            <a:off x="471939" y="1816100"/>
            <a:ext cx="8032438" cy="5041900"/>
          </a:xfrm>
          <a:prstGeom prst="rect">
            <a:avLst/>
          </a:prstGeom>
        </p:spPr>
      </p:pic>
      <p:sp>
        <p:nvSpPr>
          <p:cNvPr id="5" name="Rectangle 4"/>
          <p:cNvSpPr/>
          <p:nvPr/>
        </p:nvSpPr>
        <p:spPr>
          <a:xfrm>
            <a:off x="8504376" y="2485936"/>
            <a:ext cx="3687623" cy="3416320"/>
          </a:xfrm>
          <a:prstGeom prst="rect">
            <a:avLst/>
          </a:prstGeom>
        </p:spPr>
        <p:txBody>
          <a:bodyPr wrap="square">
            <a:spAutoFit/>
          </a:bodyPr>
          <a:lstStyle/>
          <a:p>
            <a:r>
              <a:rPr lang="en-US" sz="2400" dirty="0"/>
              <a:t>In ancient Greece, wedding ceremonies started after dark and the veiled bride would travel from her home to her grooms while standing in a chariot. Her family would follow it on foot, carrying gifts.</a:t>
            </a:r>
          </a:p>
        </p:txBody>
      </p:sp>
    </p:spTree>
    <p:extLst>
      <p:ext uri="{BB962C8B-B14F-4D97-AF65-F5344CB8AC3E}">
        <p14:creationId xmlns:p14="http://schemas.microsoft.com/office/powerpoint/2010/main" val="911233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Slaves</a:t>
            </a:r>
            <a:endParaRPr lang="en-US" dirty="0"/>
          </a:p>
        </p:txBody>
      </p:sp>
      <p:pic>
        <p:nvPicPr>
          <p:cNvPr id="4" name="Content Placeholder 3"/>
          <p:cNvPicPr>
            <a:picLocks noGrp="1" noChangeAspect="1"/>
          </p:cNvPicPr>
          <p:nvPr>
            <p:ph idx="1"/>
          </p:nvPr>
        </p:nvPicPr>
        <p:blipFill>
          <a:blip r:embed="rId2"/>
          <a:stretch>
            <a:fillRect/>
          </a:stretch>
        </p:blipFill>
        <p:spPr>
          <a:xfrm>
            <a:off x="468313" y="1816100"/>
            <a:ext cx="8048624" cy="4953000"/>
          </a:xfrm>
          <a:prstGeom prst="rect">
            <a:avLst/>
          </a:prstGeom>
        </p:spPr>
      </p:pic>
      <p:sp>
        <p:nvSpPr>
          <p:cNvPr id="5" name="Rectangle 4"/>
          <p:cNvSpPr/>
          <p:nvPr/>
        </p:nvSpPr>
        <p:spPr>
          <a:xfrm>
            <a:off x="8516936" y="2271236"/>
            <a:ext cx="3675063" cy="4524315"/>
          </a:xfrm>
          <a:prstGeom prst="rect">
            <a:avLst/>
          </a:prstGeom>
        </p:spPr>
        <p:txBody>
          <a:bodyPr wrap="square">
            <a:spAutoFit/>
          </a:bodyPr>
          <a:lstStyle/>
          <a:p>
            <a:r>
              <a:rPr lang="en-US" sz="2400" dirty="0"/>
              <a:t>The ancient Greeks had a lot of slaves. They were found everywhere and it’s been estimated that there were more slaves than free people in ancient Greece and they would serve as shopkeepers, farm workers and as ship’s crew members</a:t>
            </a:r>
            <a:r>
              <a:rPr lang="en-US" dirty="0"/>
              <a:t>.</a:t>
            </a:r>
          </a:p>
        </p:txBody>
      </p:sp>
    </p:spTree>
    <p:extLst>
      <p:ext uri="{BB962C8B-B14F-4D97-AF65-F5344CB8AC3E}">
        <p14:creationId xmlns:p14="http://schemas.microsoft.com/office/powerpoint/2010/main" val="1759122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Animals</a:t>
            </a:r>
            <a:endParaRPr lang="en-US" dirty="0"/>
          </a:p>
        </p:txBody>
      </p:sp>
      <p:pic>
        <p:nvPicPr>
          <p:cNvPr id="4" name="Content Placeholder 3"/>
          <p:cNvPicPr>
            <a:picLocks noGrp="1" noChangeAspect="1"/>
          </p:cNvPicPr>
          <p:nvPr>
            <p:ph idx="1"/>
          </p:nvPr>
        </p:nvPicPr>
        <p:blipFill>
          <a:blip r:embed="rId2"/>
          <a:stretch>
            <a:fillRect/>
          </a:stretch>
        </p:blipFill>
        <p:spPr>
          <a:xfrm>
            <a:off x="475235" y="1680632"/>
            <a:ext cx="8392240" cy="5177367"/>
          </a:xfrm>
          <a:prstGeom prst="rect">
            <a:avLst/>
          </a:prstGeom>
        </p:spPr>
      </p:pic>
      <p:sp>
        <p:nvSpPr>
          <p:cNvPr id="5" name="Rectangle 4"/>
          <p:cNvSpPr/>
          <p:nvPr/>
        </p:nvSpPr>
        <p:spPr>
          <a:xfrm>
            <a:off x="8867474" y="2270036"/>
            <a:ext cx="3324525" cy="3416320"/>
          </a:xfrm>
          <a:prstGeom prst="rect">
            <a:avLst/>
          </a:prstGeom>
        </p:spPr>
        <p:txBody>
          <a:bodyPr wrap="square">
            <a:spAutoFit/>
          </a:bodyPr>
          <a:lstStyle/>
          <a:p>
            <a:r>
              <a:rPr lang="en-US" sz="2400" dirty="0"/>
              <a:t>Ancient Greeks loved to keep pets and common ones include birds, goats, dogs and mice. However cats were not used as pets as they saw them as bad omens.</a:t>
            </a:r>
          </a:p>
        </p:txBody>
      </p:sp>
    </p:spTree>
    <p:extLst>
      <p:ext uri="{BB962C8B-B14F-4D97-AF65-F5344CB8AC3E}">
        <p14:creationId xmlns:p14="http://schemas.microsoft.com/office/powerpoint/2010/main" val="1624813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Cacti</a:t>
            </a:r>
            <a:endParaRPr lang="en-US" dirty="0"/>
          </a:p>
        </p:txBody>
      </p:sp>
      <p:pic>
        <p:nvPicPr>
          <p:cNvPr id="4" name="Content Placeholder 3"/>
          <p:cNvPicPr>
            <a:picLocks noGrp="1" noChangeAspect="1"/>
          </p:cNvPicPr>
          <p:nvPr>
            <p:ph idx="1"/>
          </p:nvPr>
        </p:nvPicPr>
        <p:blipFill>
          <a:blip r:embed="rId2"/>
          <a:stretch>
            <a:fillRect/>
          </a:stretch>
        </p:blipFill>
        <p:spPr>
          <a:xfrm>
            <a:off x="493713" y="1680632"/>
            <a:ext cx="8413221" cy="5177367"/>
          </a:xfrm>
          <a:prstGeom prst="rect">
            <a:avLst/>
          </a:prstGeom>
        </p:spPr>
      </p:pic>
      <p:sp>
        <p:nvSpPr>
          <p:cNvPr id="5" name="Rectangle 4"/>
          <p:cNvSpPr/>
          <p:nvPr/>
        </p:nvSpPr>
        <p:spPr>
          <a:xfrm>
            <a:off x="8906934" y="2179934"/>
            <a:ext cx="3285066" cy="3416320"/>
          </a:xfrm>
          <a:prstGeom prst="rect">
            <a:avLst/>
          </a:prstGeom>
        </p:spPr>
        <p:txBody>
          <a:bodyPr wrap="square">
            <a:spAutoFit/>
          </a:bodyPr>
          <a:lstStyle/>
          <a:p>
            <a:r>
              <a:rPr lang="en-US" sz="2400" dirty="0"/>
              <a:t>Ancient Greeks would always have a cactus on their property near the entrance. It was thought that the plant would ward off the evil eye, an old superstition.</a:t>
            </a:r>
          </a:p>
        </p:txBody>
      </p:sp>
    </p:spTree>
    <p:extLst>
      <p:ext uri="{BB962C8B-B14F-4D97-AF65-F5344CB8AC3E}">
        <p14:creationId xmlns:p14="http://schemas.microsoft.com/office/powerpoint/2010/main" val="3776569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Crows</a:t>
            </a:r>
            <a:endParaRPr lang="en-US" dirty="0"/>
          </a:p>
        </p:txBody>
      </p:sp>
      <p:pic>
        <p:nvPicPr>
          <p:cNvPr id="4" name="Content Placeholder 3"/>
          <p:cNvPicPr>
            <a:picLocks noGrp="1" noChangeAspect="1"/>
          </p:cNvPicPr>
          <p:nvPr>
            <p:ph idx="1"/>
          </p:nvPr>
        </p:nvPicPr>
        <p:blipFill>
          <a:blip r:embed="rId2"/>
          <a:stretch>
            <a:fillRect/>
          </a:stretch>
        </p:blipFill>
        <p:spPr>
          <a:xfrm>
            <a:off x="475235" y="1680632"/>
            <a:ext cx="8392240" cy="5177367"/>
          </a:xfrm>
          <a:prstGeom prst="rect">
            <a:avLst/>
          </a:prstGeom>
        </p:spPr>
      </p:pic>
      <p:sp>
        <p:nvSpPr>
          <p:cNvPr id="5" name="Rectangle 4"/>
          <p:cNvSpPr/>
          <p:nvPr/>
        </p:nvSpPr>
        <p:spPr>
          <a:xfrm>
            <a:off x="8867474" y="2195036"/>
            <a:ext cx="3197525" cy="3785652"/>
          </a:xfrm>
          <a:prstGeom prst="rect">
            <a:avLst/>
          </a:prstGeom>
        </p:spPr>
        <p:txBody>
          <a:bodyPr wrap="square">
            <a:spAutoFit/>
          </a:bodyPr>
          <a:lstStyle/>
          <a:p>
            <a:r>
              <a:rPr lang="en-US" sz="2000" dirty="0"/>
              <a:t>Crows were considered to be bad omens in ancient Greece. Whenever you would see or hear a crow, people would stop and say, “</a:t>
            </a:r>
            <a:r>
              <a:rPr lang="en-US" sz="2000" dirty="0" err="1"/>
              <a:t>Sto</a:t>
            </a:r>
            <a:r>
              <a:rPr lang="en-US" sz="2000" dirty="0"/>
              <a:t> </a:t>
            </a:r>
            <a:r>
              <a:rPr lang="en-US" sz="2000" dirty="0" err="1"/>
              <a:t>Kalo</a:t>
            </a:r>
            <a:r>
              <a:rPr lang="en-US" sz="2000" dirty="0"/>
              <a:t>… </a:t>
            </a:r>
            <a:r>
              <a:rPr lang="en-US" sz="2000" dirty="0" err="1"/>
              <a:t>Sto</a:t>
            </a:r>
            <a:r>
              <a:rPr lang="en-US" sz="2000" dirty="0"/>
              <a:t> </a:t>
            </a:r>
            <a:r>
              <a:rPr lang="en-US" sz="2000" dirty="0" err="1"/>
              <a:t>Kalo</a:t>
            </a:r>
            <a:r>
              <a:rPr lang="en-US" sz="2000" dirty="0"/>
              <a:t>… Kala </a:t>
            </a:r>
            <a:r>
              <a:rPr lang="en-US" sz="2000" dirty="0" err="1"/>
              <a:t>Nea</a:t>
            </a:r>
            <a:r>
              <a:rPr lang="en-US" sz="2000" dirty="0"/>
              <a:t> </a:t>
            </a:r>
            <a:r>
              <a:rPr lang="en-US" sz="2000" dirty="0" err="1"/>
              <a:t>na</a:t>
            </a:r>
            <a:r>
              <a:rPr lang="en-US" sz="2000" dirty="0"/>
              <a:t> me </a:t>
            </a:r>
            <a:r>
              <a:rPr lang="en-US" sz="2000" dirty="0" err="1"/>
              <a:t>Feris</a:t>
            </a:r>
            <a:r>
              <a:rPr lang="en-US" sz="2000" dirty="0"/>
              <a:t>” which translates to “Go well into the day and bring me good news.”</a:t>
            </a:r>
          </a:p>
        </p:txBody>
      </p:sp>
    </p:spTree>
    <p:extLst>
      <p:ext uri="{BB962C8B-B14F-4D97-AF65-F5344CB8AC3E}">
        <p14:creationId xmlns:p14="http://schemas.microsoft.com/office/powerpoint/2010/main" val="3952680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Garlic</a:t>
            </a:r>
            <a:endParaRPr lang="en-US" dirty="0"/>
          </a:p>
        </p:txBody>
      </p:sp>
      <p:pic>
        <p:nvPicPr>
          <p:cNvPr id="4" name="Content Placeholder 3"/>
          <p:cNvPicPr>
            <a:picLocks noGrp="1" noChangeAspect="1"/>
          </p:cNvPicPr>
          <p:nvPr>
            <p:ph idx="1"/>
          </p:nvPr>
        </p:nvPicPr>
        <p:blipFill>
          <a:blip r:embed="rId2"/>
          <a:stretch>
            <a:fillRect/>
          </a:stretch>
        </p:blipFill>
        <p:spPr>
          <a:xfrm>
            <a:off x="442913" y="1680632"/>
            <a:ext cx="8413221" cy="5177367"/>
          </a:xfrm>
          <a:prstGeom prst="rect">
            <a:avLst/>
          </a:prstGeom>
        </p:spPr>
      </p:pic>
      <p:sp>
        <p:nvSpPr>
          <p:cNvPr id="5" name="Rectangle 4"/>
          <p:cNvSpPr/>
          <p:nvPr/>
        </p:nvSpPr>
        <p:spPr>
          <a:xfrm>
            <a:off x="8856134" y="2208936"/>
            <a:ext cx="3335866" cy="3477875"/>
          </a:xfrm>
          <a:prstGeom prst="rect">
            <a:avLst/>
          </a:prstGeom>
        </p:spPr>
        <p:txBody>
          <a:bodyPr wrap="square">
            <a:spAutoFit/>
          </a:bodyPr>
          <a:lstStyle/>
          <a:p>
            <a:r>
              <a:rPr lang="en-US" sz="2000" dirty="0"/>
              <a:t>Ancient Greeks believed that garlic would ward away evil spirits. People would often hand braids of garlic at entrances of shops, restaurants and even homes. Some people would also carry a clove of garlic in order to ward off the evil eye and other demons.</a:t>
            </a:r>
          </a:p>
        </p:txBody>
      </p:sp>
    </p:spTree>
    <p:extLst>
      <p:ext uri="{BB962C8B-B14F-4D97-AF65-F5344CB8AC3E}">
        <p14:creationId xmlns:p14="http://schemas.microsoft.com/office/powerpoint/2010/main" val="3487521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Salt</a:t>
            </a:r>
            <a:endParaRPr lang="en-US" dirty="0"/>
          </a:p>
        </p:txBody>
      </p:sp>
      <p:pic>
        <p:nvPicPr>
          <p:cNvPr id="4" name="Content Placeholder 3"/>
          <p:cNvPicPr>
            <a:picLocks noGrp="1" noChangeAspect="1"/>
          </p:cNvPicPr>
          <p:nvPr>
            <p:ph idx="1"/>
          </p:nvPr>
        </p:nvPicPr>
        <p:blipFill>
          <a:blip r:embed="rId2"/>
          <a:stretch>
            <a:fillRect/>
          </a:stretch>
        </p:blipFill>
        <p:spPr>
          <a:xfrm>
            <a:off x="493713" y="1680632"/>
            <a:ext cx="8413221" cy="5177367"/>
          </a:xfrm>
          <a:prstGeom prst="rect">
            <a:avLst/>
          </a:prstGeom>
        </p:spPr>
      </p:pic>
      <p:sp>
        <p:nvSpPr>
          <p:cNvPr id="5" name="Rectangle 4"/>
          <p:cNvSpPr/>
          <p:nvPr/>
        </p:nvSpPr>
        <p:spPr>
          <a:xfrm>
            <a:off x="8906934" y="2156936"/>
            <a:ext cx="3285066" cy="3785652"/>
          </a:xfrm>
          <a:prstGeom prst="rect">
            <a:avLst/>
          </a:prstGeom>
        </p:spPr>
        <p:txBody>
          <a:bodyPr wrap="square">
            <a:spAutoFit/>
          </a:bodyPr>
          <a:lstStyle/>
          <a:p>
            <a:r>
              <a:rPr lang="en-US" sz="2000" dirty="0"/>
              <a:t>The ancient Greeks believed that salt had the power to get rid of unwanted human presences. All you had to do was sprinkle some salt behind them and it would chase them out. It was traditional to sprinkle salt in a new home to scare away any evil spirits.</a:t>
            </a:r>
          </a:p>
        </p:txBody>
      </p:sp>
    </p:spTree>
    <p:extLst>
      <p:ext uri="{BB962C8B-B14F-4D97-AF65-F5344CB8AC3E}">
        <p14:creationId xmlns:p14="http://schemas.microsoft.com/office/powerpoint/2010/main" val="1948265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Death</a:t>
            </a:r>
            <a:endParaRPr lang="en-US" dirty="0"/>
          </a:p>
        </p:txBody>
      </p:sp>
      <p:pic>
        <p:nvPicPr>
          <p:cNvPr id="4" name="Content Placeholder 3"/>
          <p:cNvPicPr>
            <a:picLocks noGrp="1" noChangeAspect="1"/>
          </p:cNvPicPr>
          <p:nvPr>
            <p:ph idx="1"/>
          </p:nvPr>
        </p:nvPicPr>
        <p:blipFill>
          <a:blip r:embed="rId2"/>
          <a:stretch>
            <a:fillRect/>
          </a:stretch>
        </p:blipFill>
        <p:spPr>
          <a:xfrm>
            <a:off x="487935" y="1680632"/>
            <a:ext cx="8392240" cy="5177367"/>
          </a:xfrm>
          <a:prstGeom prst="rect">
            <a:avLst/>
          </a:prstGeom>
        </p:spPr>
      </p:pic>
      <p:sp>
        <p:nvSpPr>
          <p:cNvPr id="5" name="Rectangle 4"/>
          <p:cNvSpPr/>
          <p:nvPr/>
        </p:nvSpPr>
        <p:spPr>
          <a:xfrm>
            <a:off x="8880174" y="2322036"/>
            <a:ext cx="3311825" cy="4524315"/>
          </a:xfrm>
          <a:prstGeom prst="rect">
            <a:avLst/>
          </a:prstGeom>
        </p:spPr>
        <p:txBody>
          <a:bodyPr wrap="square">
            <a:spAutoFit/>
          </a:bodyPr>
          <a:lstStyle/>
          <a:p>
            <a:r>
              <a:rPr lang="en-US" sz="2400" dirty="0"/>
              <a:t>Death in ancient Greece was a journey and spirits would travel to the Underworld that involved crossing the river Styx on a boat and being judged on your actions, about where to go if you’ve been ‘bad’ or ‘good’.</a:t>
            </a:r>
          </a:p>
        </p:txBody>
      </p:sp>
    </p:spTree>
    <p:extLst>
      <p:ext uri="{BB962C8B-B14F-4D97-AF65-F5344CB8AC3E}">
        <p14:creationId xmlns:p14="http://schemas.microsoft.com/office/powerpoint/2010/main" val="3133871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Games</a:t>
            </a:r>
            <a:endParaRPr lang="en-US" dirty="0"/>
          </a:p>
        </p:txBody>
      </p:sp>
      <p:pic>
        <p:nvPicPr>
          <p:cNvPr id="4" name="Content Placeholder 3"/>
          <p:cNvPicPr>
            <a:picLocks noGrp="1" noChangeAspect="1"/>
          </p:cNvPicPr>
          <p:nvPr>
            <p:ph idx="1"/>
          </p:nvPr>
        </p:nvPicPr>
        <p:blipFill>
          <a:blip r:embed="rId2"/>
          <a:stretch>
            <a:fillRect/>
          </a:stretch>
        </p:blipFill>
        <p:spPr>
          <a:xfrm>
            <a:off x="462535" y="1680633"/>
            <a:ext cx="8392240" cy="5177367"/>
          </a:xfrm>
          <a:prstGeom prst="rect">
            <a:avLst/>
          </a:prstGeom>
        </p:spPr>
      </p:pic>
      <p:sp>
        <p:nvSpPr>
          <p:cNvPr id="5" name="Rectangle 4"/>
          <p:cNvSpPr/>
          <p:nvPr/>
        </p:nvSpPr>
        <p:spPr>
          <a:xfrm>
            <a:off x="8854775" y="2218424"/>
            <a:ext cx="3337225" cy="4154984"/>
          </a:xfrm>
          <a:prstGeom prst="rect">
            <a:avLst/>
          </a:prstGeom>
        </p:spPr>
        <p:txBody>
          <a:bodyPr wrap="square">
            <a:spAutoFit/>
          </a:bodyPr>
          <a:lstStyle/>
          <a:p>
            <a:r>
              <a:rPr lang="en-US" sz="2400" dirty="0"/>
              <a:t>Games were an important part of life in ancient Greece and was a central part of worshipping the gods and goddesses. Games normally involved sacrifices and competitions, hence the Olympic Games</a:t>
            </a:r>
            <a:r>
              <a:rPr lang="en-US" dirty="0"/>
              <a:t>.</a:t>
            </a:r>
          </a:p>
        </p:txBody>
      </p:sp>
    </p:spTree>
    <p:extLst>
      <p:ext uri="{BB962C8B-B14F-4D97-AF65-F5344CB8AC3E}">
        <p14:creationId xmlns:p14="http://schemas.microsoft.com/office/powerpoint/2010/main" val="24097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Sparta</a:t>
            </a:r>
            <a:endParaRPr lang="en-US" dirty="0"/>
          </a:p>
        </p:txBody>
      </p:sp>
      <p:pic>
        <p:nvPicPr>
          <p:cNvPr id="4" name="Content Placeholder 3"/>
          <p:cNvPicPr>
            <a:picLocks noGrp="1" noChangeAspect="1"/>
          </p:cNvPicPr>
          <p:nvPr>
            <p:ph idx="1"/>
          </p:nvPr>
        </p:nvPicPr>
        <p:blipFill>
          <a:blip r:embed="rId2"/>
          <a:stretch>
            <a:fillRect/>
          </a:stretch>
        </p:blipFill>
        <p:spPr>
          <a:xfrm>
            <a:off x="481013" y="1680633"/>
            <a:ext cx="8413221" cy="5177367"/>
          </a:xfrm>
          <a:prstGeom prst="rect">
            <a:avLst/>
          </a:prstGeom>
        </p:spPr>
      </p:pic>
      <p:sp>
        <p:nvSpPr>
          <p:cNvPr id="5" name="Rectangle 4"/>
          <p:cNvSpPr/>
          <p:nvPr/>
        </p:nvSpPr>
        <p:spPr>
          <a:xfrm>
            <a:off x="8894234" y="2387597"/>
            <a:ext cx="3297766" cy="4154984"/>
          </a:xfrm>
          <a:prstGeom prst="rect">
            <a:avLst/>
          </a:prstGeom>
        </p:spPr>
        <p:txBody>
          <a:bodyPr wrap="square">
            <a:spAutoFit/>
          </a:bodyPr>
          <a:lstStyle/>
          <a:p>
            <a:r>
              <a:rPr lang="en-US" sz="2400" dirty="0"/>
              <a:t>Life in Sparta in ancient Greece was actually pretty different compared to other cities. Women were more active and slaves in Sparta belonged to the city rather than the individual families.</a:t>
            </a:r>
          </a:p>
        </p:txBody>
      </p:sp>
    </p:spTree>
    <p:extLst>
      <p:ext uri="{BB962C8B-B14F-4D97-AF65-F5344CB8AC3E}">
        <p14:creationId xmlns:p14="http://schemas.microsoft.com/office/powerpoint/2010/main" val="532385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Traditions with longevity </a:t>
            </a:r>
            <a:endParaRPr lang="en-US" dirty="0"/>
          </a:p>
        </p:txBody>
      </p:sp>
      <p:sp>
        <p:nvSpPr>
          <p:cNvPr id="3" name="Content Placeholder 2"/>
          <p:cNvSpPr>
            <a:spLocks noGrp="1"/>
          </p:cNvSpPr>
          <p:nvPr>
            <p:ph idx="1"/>
          </p:nvPr>
        </p:nvSpPr>
        <p:spPr/>
        <p:txBody>
          <a:bodyPr>
            <a:normAutofit/>
          </a:bodyPr>
          <a:lstStyle/>
          <a:p>
            <a:r>
              <a:rPr lang="en-US" sz="2400" b="1" dirty="0"/>
              <a:t>Ancient Greece is incredibly old, so it’s only fitting they’d have some strange traditions, some of which are still practiced today.</a:t>
            </a:r>
          </a:p>
        </p:txBody>
      </p:sp>
    </p:spTree>
    <p:extLst>
      <p:ext uri="{BB962C8B-B14F-4D97-AF65-F5344CB8AC3E}">
        <p14:creationId xmlns:p14="http://schemas.microsoft.com/office/powerpoint/2010/main" val="1799092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 in Athens</a:t>
            </a:r>
            <a:endParaRPr lang="en-US" dirty="0"/>
          </a:p>
        </p:txBody>
      </p:sp>
      <p:pic>
        <p:nvPicPr>
          <p:cNvPr id="4" name="Content Placeholder 3"/>
          <p:cNvPicPr>
            <a:picLocks noGrp="1" noChangeAspect="1"/>
          </p:cNvPicPr>
          <p:nvPr>
            <p:ph idx="1"/>
          </p:nvPr>
        </p:nvPicPr>
        <p:blipFill>
          <a:blip r:embed="rId2"/>
          <a:stretch>
            <a:fillRect/>
          </a:stretch>
        </p:blipFill>
        <p:spPr>
          <a:xfrm>
            <a:off x="486756" y="1680632"/>
            <a:ext cx="8434307" cy="5177367"/>
          </a:xfrm>
          <a:prstGeom prst="rect">
            <a:avLst/>
          </a:prstGeom>
        </p:spPr>
      </p:pic>
      <p:sp>
        <p:nvSpPr>
          <p:cNvPr id="5" name="Rectangle 4"/>
          <p:cNvSpPr/>
          <p:nvPr/>
        </p:nvSpPr>
        <p:spPr>
          <a:xfrm>
            <a:off x="8921062" y="2283936"/>
            <a:ext cx="3270937" cy="3477875"/>
          </a:xfrm>
          <a:prstGeom prst="rect">
            <a:avLst/>
          </a:prstGeom>
        </p:spPr>
        <p:txBody>
          <a:bodyPr wrap="square">
            <a:spAutoFit/>
          </a:bodyPr>
          <a:lstStyle/>
          <a:p>
            <a:r>
              <a:rPr lang="en-US" sz="2000" dirty="0"/>
              <a:t>Education in Athens was vastly different to that of Sparta’s. Athens’ goal was to produce citizens who were trained in both peace and war. They trained them in the arts but boys were also required to have two years of military training at 18.</a:t>
            </a:r>
          </a:p>
        </p:txBody>
      </p:sp>
    </p:spTree>
    <p:extLst>
      <p:ext uri="{BB962C8B-B14F-4D97-AF65-F5344CB8AC3E}">
        <p14:creationId xmlns:p14="http://schemas.microsoft.com/office/powerpoint/2010/main" val="3711066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 in Sparta</a:t>
            </a:r>
            <a:endParaRPr lang="en-US" dirty="0"/>
          </a:p>
        </p:txBody>
      </p:sp>
      <p:pic>
        <p:nvPicPr>
          <p:cNvPr id="4" name="Content Placeholder 3"/>
          <p:cNvPicPr>
            <a:picLocks noGrp="1" noChangeAspect="1"/>
          </p:cNvPicPr>
          <p:nvPr>
            <p:ph idx="1"/>
          </p:nvPr>
        </p:nvPicPr>
        <p:blipFill>
          <a:blip r:embed="rId2"/>
          <a:stretch>
            <a:fillRect/>
          </a:stretch>
        </p:blipFill>
        <p:spPr>
          <a:xfrm>
            <a:off x="492194" y="1803400"/>
            <a:ext cx="8180636" cy="5054600"/>
          </a:xfrm>
          <a:prstGeom prst="rect">
            <a:avLst/>
          </a:prstGeom>
        </p:spPr>
      </p:pic>
      <p:sp>
        <p:nvSpPr>
          <p:cNvPr id="6" name="Rectangle 5"/>
          <p:cNvSpPr/>
          <p:nvPr/>
        </p:nvSpPr>
        <p:spPr>
          <a:xfrm>
            <a:off x="8672830" y="2320836"/>
            <a:ext cx="3519169" cy="3785652"/>
          </a:xfrm>
          <a:prstGeom prst="rect">
            <a:avLst/>
          </a:prstGeom>
        </p:spPr>
        <p:txBody>
          <a:bodyPr wrap="square">
            <a:spAutoFit/>
          </a:bodyPr>
          <a:lstStyle/>
          <a:p>
            <a:r>
              <a:rPr lang="en-US" sz="2400" dirty="0"/>
              <a:t>Education in Sparta was about producing solider-citizens. Citizens of Sparta believed in a life of discipline, self-denial and simplicity. Because of this, boys were very loyal to the city-state of Sparta.</a:t>
            </a:r>
          </a:p>
        </p:txBody>
      </p:sp>
    </p:spTree>
    <p:extLst>
      <p:ext uri="{BB962C8B-B14F-4D97-AF65-F5344CB8AC3E}">
        <p14:creationId xmlns:p14="http://schemas.microsoft.com/office/powerpoint/2010/main" val="3121148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Stories</a:t>
            </a:r>
            <a:endParaRPr lang="en-US" dirty="0"/>
          </a:p>
        </p:txBody>
      </p:sp>
      <p:pic>
        <p:nvPicPr>
          <p:cNvPr id="4" name="Content Placeholder 3"/>
          <p:cNvPicPr>
            <a:picLocks noGrp="1" noChangeAspect="1"/>
          </p:cNvPicPr>
          <p:nvPr>
            <p:ph idx="1"/>
          </p:nvPr>
        </p:nvPicPr>
        <p:blipFill>
          <a:blip r:embed="rId2"/>
          <a:stretch>
            <a:fillRect/>
          </a:stretch>
        </p:blipFill>
        <p:spPr>
          <a:xfrm>
            <a:off x="507522" y="1680632"/>
            <a:ext cx="8371364" cy="5177367"/>
          </a:xfrm>
          <a:prstGeom prst="rect">
            <a:avLst/>
          </a:prstGeom>
        </p:spPr>
      </p:pic>
      <p:sp>
        <p:nvSpPr>
          <p:cNvPr id="5" name="Rectangle 4"/>
          <p:cNvSpPr/>
          <p:nvPr/>
        </p:nvSpPr>
        <p:spPr>
          <a:xfrm>
            <a:off x="8878886" y="2195036"/>
            <a:ext cx="3313114" cy="3785652"/>
          </a:xfrm>
          <a:prstGeom prst="rect">
            <a:avLst/>
          </a:prstGeom>
        </p:spPr>
        <p:txBody>
          <a:bodyPr wrap="square">
            <a:spAutoFit/>
          </a:bodyPr>
          <a:lstStyle/>
          <a:p>
            <a:r>
              <a:rPr lang="en-US" sz="2000" dirty="0"/>
              <a:t>The ancient Greeks loved telling stories. They created a number of stories including Odysseus And The Terrible Sea and Circe. Parents would tell them to their children in the hope that when they grow up, they’ll follow the morals in the narratives.</a:t>
            </a:r>
          </a:p>
        </p:txBody>
      </p:sp>
    </p:spTree>
    <p:extLst>
      <p:ext uri="{BB962C8B-B14F-4D97-AF65-F5344CB8AC3E}">
        <p14:creationId xmlns:p14="http://schemas.microsoft.com/office/powerpoint/2010/main" val="4058082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Olympic Wrestling</a:t>
            </a:r>
            <a:endParaRPr lang="en-US" dirty="0"/>
          </a:p>
        </p:txBody>
      </p:sp>
      <p:pic>
        <p:nvPicPr>
          <p:cNvPr id="4" name="Content Placeholder 3"/>
          <p:cNvPicPr>
            <a:picLocks noGrp="1" noChangeAspect="1"/>
          </p:cNvPicPr>
          <p:nvPr>
            <p:ph idx="1"/>
          </p:nvPr>
        </p:nvPicPr>
        <p:blipFill>
          <a:blip r:embed="rId2"/>
          <a:stretch>
            <a:fillRect/>
          </a:stretch>
        </p:blipFill>
        <p:spPr>
          <a:xfrm>
            <a:off x="468313" y="1680632"/>
            <a:ext cx="8413221" cy="5177367"/>
          </a:xfrm>
          <a:prstGeom prst="rect">
            <a:avLst/>
          </a:prstGeom>
        </p:spPr>
      </p:pic>
      <p:sp>
        <p:nvSpPr>
          <p:cNvPr id="5" name="Rectangle 4"/>
          <p:cNvSpPr/>
          <p:nvPr/>
        </p:nvSpPr>
        <p:spPr>
          <a:xfrm>
            <a:off x="8881534" y="2433934"/>
            <a:ext cx="3310466" cy="3046988"/>
          </a:xfrm>
          <a:prstGeom prst="rect">
            <a:avLst/>
          </a:prstGeom>
        </p:spPr>
        <p:txBody>
          <a:bodyPr wrap="square">
            <a:spAutoFit/>
          </a:bodyPr>
          <a:lstStyle/>
          <a:p>
            <a:r>
              <a:rPr lang="en-US" sz="2400" dirty="0"/>
              <a:t>Ancient Olympic wrestling was a weird tradition, full of blood and gore! The goal was to destroy your opponent until they could no longer move…</a:t>
            </a:r>
          </a:p>
        </p:txBody>
      </p:sp>
    </p:spTree>
    <p:extLst>
      <p:ext uri="{BB962C8B-B14F-4D97-AF65-F5344CB8AC3E}">
        <p14:creationId xmlns:p14="http://schemas.microsoft.com/office/powerpoint/2010/main" val="2244197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Variety of Sports</a:t>
            </a:r>
            <a:endParaRPr lang="en-US" dirty="0"/>
          </a:p>
        </p:txBody>
      </p:sp>
      <p:pic>
        <p:nvPicPr>
          <p:cNvPr id="4" name="Content Placeholder 3"/>
          <p:cNvPicPr>
            <a:picLocks noGrp="1" noChangeAspect="1"/>
          </p:cNvPicPr>
          <p:nvPr>
            <p:ph idx="1"/>
          </p:nvPr>
        </p:nvPicPr>
        <p:blipFill>
          <a:blip r:embed="rId2"/>
          <a:stretch>
            <a:fillRect/>
          </a:stretch>
        </p:blipFill>
        <p:spPr>
          <a:xfrm>
            <a:off x="493713" y="1778000"/>
            <a:ext cx="8254999" cy="5080000"/>
          </a:xfrm>
          <a:prstGeom prst="rect">
            <a:avLst/>
          </a:prstGeom>
        </p:spPr>
      </p:pic>
      <p:sp>
        <p:nvSpPr>
          <p:cNvPr id="5" name="Rectangle 4"/>
          <p:cNvSpPr/>
          <p:nvPr/>
        </p:nvSpPr>
        <p:spPr>
          <a:xfrm>
            <a:off x="8748712" y="2573634"/>
            <a:ext cx="3443288" cy="2308324"/>
          </a:xfrm>
          <a:prstGeom prst="rect">
            <a:avLst/>
          </a:prstGeom>
        </p:spPr>
        <p:txBody>
          <a:bodyPr wrap="square">
            <a:spAutoFit/>
          </a:bodyPr>
          <a:lstStyle/>
          <a:p>
            <a:r>
              <a:rPr lang="en-US" sz="2400" dirty="0"/>
              <a:t>The ‘variety’ sport was assembled of five different sports, all of which resulted in a lot of broken bones and torn limbs!</a:t>
            </a:r>
          </a:p>
        </p:txBody>
      </p:sp>
    </p:spTree>
    <p:extLst>
      <p:ext uri="{BB962C8B-B14F-4D97-AF65-F5344CB8AC3E}">
        <p14:creationId xmlns:p14="http://schemas.microsoft.com/office/powerpoint/2010/main" val="2529328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Horse Carriage Hunt</a:t>
            </a:r>
            <a:endParaRPr lang="en-US" dirty="0"/>
          </a:p>
        </p:txBody>
      </p:sp>
      <p:pic>
        <p:nvPicPr>
          <p:cNvPr id="4" name="Content Placeholder 3"/>
          <p:cNvPicPr>
            <a:picLocks noGrp="1" noChangeAspect="1"/>
          </p:cNvPicPr>
          <p:nvPr>
            <p:ph idx="1"/>
          </p:nvPr>
        </p:nvPicPr>
        <p:blipFill>
          <a:blip r:embed="rId2"/>
          <a:stretch>
            <a:fillRect/>
          </a:stretch>
        </p:blipFill>
        <p:spPr>
          <a:xfrm>
            <a:off x="468313" y="1680632"/>
            <a:ext cx="8186208" cy="5037667"/>
          </a:xfrm>
          <a:prstGeom prst="rect">
            <a:avLst/>
          </a:prstGeom>
        </p:spPr>
      </p:pic>
      <p:sp>
        <p:nvSpPr>
          <p:cNvPr id="5" name="Rectangle 4"/>
          <p:cNvSpPr/>
          <p:nvPr/>
        </p:nvSpPr>
        <p:spPr>
          <a:xfrm>
            <a:off x="8654520" y="2371636"/>
            <a:ext cx="3537479" cy="2246769"/>
          </a:xfrm>
          <a:prstGeom prst="rect">
            <a:avLst/>
          </a:prstGeom>
        </p:spPr>
        <p:txBody>
          <a:bodyPr wrap="square">
            <a:spAutoFit/>
          </a:bodyPr>
          <a:lstStyle/>
          <a:p>
            <a:r>
              <a:rPr lang="en-US" sz="2000" dirty="0"/>
              <a:t>This wacky sport pitted one opponent against another with the goal being to cross the finish line first. In between the start and finish line, however, violence was allowed!</a:t>
            </a:r>
          </a:p>
        </p:txBody>
      </p:sp>
    </p:spTree>
    <p:extLst>
      <p:ext uri="{BB962C8B-B14F-4D97-AF65-F5344CB8AC3E}">
        <p14:creationId xmlns:p14="http://schemas.microsoft.com/office/powerpoint/2010/main" val="11341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Knuckle </a:t>
            </a:r>
            <a:r>
              <a:rPr lang="en-US" dirty="0" err="1" smtClean="0"/>
              <a:t>Knuckle</a:t>
            </a:r>
            <a:endParaRPr lang="en-US" dirty="0"/>
          </a:p>
        </p:txBody>
      </p:sp>
      <p:pic>
        <p:nvPicPr>
          <p:cNvPr id="4" name="Content Placeholder 3"/>
          <p:cNvPicPr>
            <a:picLocks noGrp="1" noChangeAspect="1"/>
          </p:cNvPicPr>
          <p:nvPr>
            <p:ph idx="1"/>
          </p:nvPr>
        </p:nvPicPr>
        <p:blipFill>
          <a:blip r:embed="rId2"/>
          <a:stretch>
            <a:fillRect/>
          </a:stretch>
        </p:blipFill>
        <p:spPr>
          <a:xfrm>
            <a:off x="430213" y="1816100"/>
            <a:ext cx="8193087" cy="5041900"/>
          </a:xfrm>
          <a:prstGeom prst="rect">
            <a:avLst/>
          </a:prstGeom>
        </p:spPr>
      </p:pic>
      <p:sp>
        <p:nvSpPr>
          <p:cNvPr id="5" name="Rectangle 4"/>
          <p:cNvSpPr/>
          <p:nvPr/>
        </p:nvSpPr>
        <p:spPr>
          <a:xfrm>
            <a:off x="8623300" y="2281534"/>
            <a:ext cx="3568700" cy="2308324"/>
          </a:xfrm>
          <a:prstGeom prst="rect">
            <a:avLst/>
          </a:prstGeom>
        </p:spPr>
        <p:txBody>
          <a:bodyPr wrap="square">
            <a:spAutoFit/>
          </a:bodyPr>
          <a:lstStyle/>
          <a:p>
            <a:r>
              <a:rPr lang="en-US" sz="2400" dirty="0"/>
              <a:t>Knuckle </a:t>
            </a:r>
            <a:r>
              <a:rPr lang="en-US" sz="2400" dirty="0" err="1"/>
              <a:t>Knuckle</a:t>
            </a:r>
            <a:r>
              <a:rPr lang="en-US" sz="2400" dirty="0"/>
              <a:t> was a brutal sport in which two opponents would stand in a small circle and hammer each other into submission!</a:t>
            </a:r>
          </a:p>
        </p:txBody>
      </p:sp>
    </p:spTree>
    <p:extLst>
      <p:ext uri="{BB962C8B-B14F-4D97-AF65-F5344CB8AC3E}">
        <p14:creationId xmlns:p14="http://schemas.microsoft.com/office/powerpoint/2010/main" val="3731539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Great Chase</a:t>
            </a:r>
            <a:endParaRPr lang="en-US" dirty="0"/>
          </a:p>
        </p:txBody>
      </p:sp>
      <p:pic>
        <p:nvPicPr>
          <p:cNvPr id="4" name="Content Placeholder 3"/>
          <p:cNvPicPr>
            <a:picLocks noGrp="1" noChangeAspect="1"/>
          </p:cNvPicPr>
          <p:nvPr>
            <p:ph idx="1"/>
          </p:nvPr>
        </p:nvPicPr>
        <p:blipFill>
          <a:blip r:embed="rId2"/>
          <a:stretch>
            <a:fillRect/>
          </a:stretch>
        </p:blipFill>
        <p:spPr>
          <a:xfrm>
            <a:off x="468313" y="1680632"/>
            <a:ext cx="8413221" cy="5177367"/>
          </a:xfrm>
          <a:prstGeom prst="rect">
            <a:avLst/>
          </a:prstGeom>
        </p:spPr>
      </p:pic>
      <p:sp>
        <p:nvSpPr>
          <p:cNvPr id="5" name="Rectangle 4"/>
          <p:cNvSpPr/>
          <p:nvPr/>
        </p:nvSpPr>
        <p:spPr>
          <a:xfrm>
            <a:off x="8881534" y="2257336"/>
            <a:ext cx="3221566" cy="4154984"/>
          </a:xfrm>
          <a:prstGeom prst="rect">
            <a:avLst/>
          </a:prstGeom>
        </p:spPr>
        <p:txBody>
          <a:bodyPr wrap="square">
            <a:spAutoFit/>
          </a:bodyPr>
          <a:lstStyle/>
          <a:p>
            <a:r>
              <a:rPr lang="en-US" sz="2400" dirty="0"/>
              <a:t>In this sport, a designated thrower would launch a javelin-like object into the distance and two rival competitors would have to track it down first! Many bones were broken in the sport…</a:t>
            </a:r>
          </a:p>
        </p:txBody>
      </p:sp>
    </p:spTree>
    <p:extLst>
      <p:ext uri="{BB962C8B-B14F-4D97-AF65-F5344CB8AC3E}">
        <p14:creationId xmlns:p14="http://schemas.microsoft.com/office/powerpoint/2010/main" val="3500944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Ancient Discus</a:t>
            </a:r>
            <a:endParaRPr lang="en-US" dirty="0"/>
          </a:p>
        </p:txBody>
      </p:sp>
      <p:pic>
        <p:nvPicPr>
          <p:cNvPr id="4" name="Content Placeholder 3"/>
          <p:cNvPicPr>
            <a:picLocks noGrp="1" noChangeAspect="1"/>
          </p:cNvPicPr>
          <p:nvPr>
            <p:ph idx="1"/>
          </p:nvPr>
        </p:nvPicPr>
        <p:blipFill>
          <a:blip r:embed="rId2"/>
          <a:stretch>
            <a:fillRect/>
          </a:stretch>
        </p:blipFill>
        <p:spPr>
          <a:xfrm>
            <a:off x="455613" y="1680633"/>
            <a:ext cx="8248121" cy="5075767"/>
          </a:xfrm>
          <a:prstGeom prst="rect">
            <a:avLst/>
          </a:prstGeom>
        </p:spPr>
      </p:pic>
      <p:sp>
        <p:nvSpPr>
          <p:cNvPr id="5" name="Rectangle 4"/>
          <p:cNvSpPr/>
          <p:nvPr/>
        </p:nvSpPr>
        <p:spPr>
          <a:xfrm>
            <a:off x="8703734" y="2423636"/>
            <a:ext cx="3488266" cy="4154984"/>
          </a:xfrm>
          <a:prstGeom prst="rect">
            <a:avLst/>
          </a:prstGeom>
        </p:spPr>
        <p:txBody>
          <a:bodyPr wrap="square">
            <a:spAutoFit/>
          </a:bodyPr>
          <a:lstStyle/>
          <a:p>
            <a:r>
              <a:rPr lang="en-US" sz="2400" dirty="0"/>
              <a:t>While in principle the discus discipline hasn’t changed much, it’s the added violence that made it more of a challenge in ancient Greece. Beaten contestants would often end up hurting their rivals! Sore losers much?</a:t>
            </a:r>
          </a:p>
        </p:txBody>
      </p:sp>
    </p:spTree>
    <p:extLst>
      <p:ext uri="{BB962C8B-B14F-4D97-AF65-F5344CB8AC3E}">
        <p14:creationId xmlns:p14="http://schemas.microsoft.com/office/powerpoint/2010/main" val="3133821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Naked Running</a:t>
            </a:r>
            <a:endParaRPr lang="en-US" dirty="0"/>
          </a:p>
        </p:txBody>
      </p:sp>
      <p:pic>
        <p:nvPicPr>
          <p:cNvPr id="4" name="Content Placeholder 3"/>
          <p:cNvPicPr>
            <a:picLocks noGrp="1" noChangeAspect="1"/>
          </p:cNvPicPr>
          <p:nvPr>
            <p:ph idx="1"/>
          </p:nvPr>
        </p:nvPicPr>
        <p:blipFill>
          <a:blip r:embed="rId2"/>
          <a:stretch>
            <a:fillRect/>
          </a:stretch>
        </p:blipFill>
        <p:spPr>
          <a:xfrm>
            <a:off x="481013" y="1803400"/>
            <a:ext cx="8213724" cy="5054600"/>
          </a:xfrm>
          <a:prstGeom prst="rect">
            <a:avLst/>
          </a:prstGeom>
        </p:spPr>
      </p:pic>
      <p:sp>
        <p:nvSpPr>
          <p:cNvPr id="5" name="Rectangle 4"/>
          <p:cNvSpPr/>
          <p:nvPr/>
        </p:nvSpPr>
        <p:spPr>
          <a:xfrm>
            <a:off x="8694736" y="2345034"/>
            <a:ext cx="3497263" cy="2677656"/>
          </a:xfrm>
          <a:prstGeom prst="rect">
            <a:avLst/>
          </a:prstGeom>
        </p:spPr>
        <p:txBody>
          <a:bodyPr wrap="square">
            <a:spAutoFit/>
          </a:bodyPr>
          <a:lstStyle/>
          <a:p>
            <a:r>
              <a:rPr lang="en-US" sz="2400" dirty="0"/>
              <a:t>Performing running events whilst naked definitely adds a twist to proceedings, making weather conditions a lot harder to handle!</a:t>
            </a:r>
            <a:endParaRPr lang="en-US" dirty="0"/>
          </a:p>
        </p:txBody>
      </p:sp>
    </p:spTree>
    <p:extLst>
      <p:ext uri="{BB962C8B-B14F-4D97-AF65-F5344CB8AC3E}">
        <p14:creationId xmlns:p14="http://schemas.microsoft.com/office/powerpoint/2010/main" val="3127559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Bread</a:t>
            </a:r>
            <a:endParaRPr lang="en-US" dirty="0"/>
          </a:p>
        </p:txBody>
      </p:sp>
      <p:pic>
        <p:nvPicPr>
          <p:cNvPr id="4" name="Content Placeholder 3"/>
          <p:cNvPicPr>
            <a:picLocks noGrp="1" noChangeAspect="1"/>
          </p:cNvPicPr>
          <p:nvPr>
            <p:ph idx="1"/>
          </p:nvPr>
        </p:nvPicPr>
        <p:blipFill>
          <a:blip r:embed="rId2"/>
          <a:stretch>
            <a:fillRect/>
          </a:stretch>
        </p:blipFill>
        <p:spPr>
          <a:xfrm>
            <a:off x="493713" y="1816100"/>
            <a:ext cx="7718424" cy="4749800"/>
          </a:xfrm>
          <a:prstGeom prst="rect">
            <a:avLst/>
          </a:prstGeom>
        </p:spPr>
      </p:pic>
      <p:sp>
        <p:nvSpPr>
          <p:cNvPr id="5" name="Rectangle 4"/>
          <p:cNvSpPr/>
          <p:nvPr/>
        </p:nvSpPr>
        <p:spPr>
          <a:xfrm>
            <a:off x="8212136" y="2206536"/>
            <a:ext cx="3979863" cy="3416320"/>
          </a:xfrm>
          <a:prstGeom prst="rect">
            <a:avLst/>
          </a:prstGeom>
        </p:spPr>
        <p:txBody>
          <a:bodyPr wrap="square">
            <a:spAutoFit/>
          </a:bodyPr>
          <a:lstStyle/>
          <a:p>
            <a:r>
              <a:rPr lang="en-US" sz="2400" dirty="0"/>
              <a:t>Ancient Greeks believed that bread was a gift from God. Before slicing it, older women would make the sign of the cross of a loaf of bread and they made sure that no bread was ever thrown away.</a:t>
            </a:r>
          </a:p>
        </p:txBody>
      </p:sp>
    </p:spTree>
    <p:extLst>
      <p:ext uri="{BB962C8B-B14F-4D97-AF65-F5344CB8AC3E}">
        <p14:creationId xmlns:p14="http://schemas.microsoft.com/office/powerpoint/2010/main" val="294281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Sprint With Major Consequences</a:t>
            </a:r>
            <a:endParaRPr lang="en-US" dirty="0"/>
          </a:p>
        </p:txBody>
      </p:sp>
      <p:pic>
        <p:nvPicPr>
          <p:cNvPr id="4" name="Content Placeholder 3"/>
          <p:cNvPicPr>
            <a:picLocks noGrp="1" noChangeAspect="1"/>
          </p:cNvPicPr>
          <p:nvPr>
            <p:ph idx="1"/>
          </p:nvPr>
        </p:nvPicPr>
        <p:blipFill>
          <a:blip r:embed="rId2"/>
          <a:stretch>
            <a:fillRect/>
          </a:stretch>
        </p:blipFill>
        <p:spPr>
          <a:xfrm>
            <a:off x="442913" y="1854200"/>
            <a:ext cx="8131174" cy="5003800"/>
          </a:xfrm>
          <a:prstGeom prst="rect">
            <a:avLst/>
          </a:prstGeom>
        </p:spPr>
      </p:pic>
      <p:sp>
        <p:nvSpPr>
          <p:cNvPr id="5" name="Rectangle 4"/>
          <p:cNvSpPr/>
          <p:nvPr/>
        </p:nvSpPr>
        <p:spPr>
          <a:xfrm>
            <a:off x="8574086" y="2560934"/>
            <a:ext cx="3617913" cy="2308324"/>
          </a:xfrm>
          <a:prstGeom prst="rect">
            <a:avLst/>
          </a:prstGeom>
        </p:spPr>
        <p:txBody>
          <a:bodyPr wrap="square">
            <a:spAutoFit/>
          </a:bodyPr>
          <a:lstStyle/>
          <a:p>
            <a:r>
              <a:rPr lang="en-US" sz="2400" dirty="0"/>
              <a:t>Losing a sprint in ancient Greek times would often result in the losers killing themselves due to embarrassment!</a:t>
            </a:r>
          </a:p>
        </p:txBody>
      </p:sp>
    </p:spTree>
    <p:extLst>
      <p:ext uri="{BB962C8B-B14F-4D97-AF65-F5344CB8AC3E}">
        <p14:creationId xmlns:p14="http://schemas.microsoft.com/office/powerpoint/2010/main" val="694490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400" b="1" dirty="0" smtClean="0"/>
              <a:t> Religion and Gods</a:t>
            </a:r>
            <a:endParaRPr lang="en-US" sz="5400" b="1"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6513512" y="1133474"/>
            <a:ext cx="5551488" cy="4158257"/>
          </a:xfrm>
          <a:prstGeom prst="rect">
            <a:avLst/>
          </a:prstGeom>
        </p:spPr>
      </p:pic>
    </p:spTree>
    <p:extLst>
      <p:ext uri="{BB962C8B-B14F-4D97-AF65-F5344CB8AC3E}">
        <p14:creationId xmlns:p14="http://schemas.microsoft.com/office/powerpoint/2010/main" val="2953981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Mount Olympus</a:t>
            </a:r>
          </a:p>
        </p:txBody>
      </p:sp>
      <p:pic>
        <p:nvPicPr>
          <p:cNvPr id="6" name="Content Placeholder 5"/>
          <p:cNvPicPr>
            <a:picLocks noGrp="1" noChangeAspect="1"/>
          </p:cNvPicPr>
          <p:nvPr>
            <p:ph idx="1"/>
          </p:nvPr>
        </p:nvPicPr>
        <p:blipFill>
          <a:blip r:embed="rId2"/>
          <a:stretch>
            <a:fillRect/>
          </a:stretch>
        </p:blipFill>
        <p:spPr>
          <a:xfrm>
            <a:off x="483922" y="1790700"/>
            <a:ext cx="6756399" cy="5067300"/>
          </a:xfrm>
          <a:prstGeom prst="rect">
            <a:avLst/>
          </a:prstGeom>
        </p:spPr>
      </p:pic>
      <p:sp>
        <p:nvSpPr>
          <p:cNvPr id="7" name="Rectangle 6"/>
          <p:cNvSpPr/>
          <p:nvPr/>
        </p:nvSpPr>
        <p:spPr>
          <a:xfrm>
            <a:off x="7240320" y="2270036"/>
            <a:ext cx="4951679" cy="3108543"/>
          </a:xfrm>
          <a:prstGeom prst="rect">
            <a:avLst/>
          </a:prstGeom>
        </p:spPr>
        <p:txBody>
          <a:bodyPr wrap="square">
            <a:spAutoFit/>
          </a:bodyPr>
          <a:lstStyle/>
          <a:p>
            <a:r>
              <a:rPr lang="en-US" sz="2800" dirty="0"/>
              <a:t>Olympus was notable in Greek mythology as the home of the Greek gods, on the </a:t>
            </a:r>
            <a:r>
              <a:rPr lang="en-US" sz="2800" dirty="0" err="1"/>
              <a:t>Mytikas</a:t>
            </a:r>
            <a:r>
              <a:rPr lang="en-US" sz="2800" dirty="0"/>
              <a:t> peak. Mount Olympus is also noted for its very rich flora with several species. </a:t>
            </a:r>
          </a:p>
        </p:txBody>
      </p:sp>
    </p:spTree>
    <p:extLst>
      <p:ext uri="{BB962C8B-B14F-4D97-AF65-F5344CB8AC3E}">
        <p14:creationId xmlns:p14="http://schemas.microsoft.com/office/powerpoint/2010/main" val="2995257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gods at home on Olympus</a:t>
            </a:r>
            <a:endParaRPr lang="en-US" dirty="0"/>
          </a:p>
        </p:txBody>
      </p:sp>
      <p:pic>
        <p:nvPicPr>
          <p:cNvPr id="4" name="Content Placeholder 3"/>
          <p:cNvPicPr>
            <a:picLocks noGrp="1" noChangeAspect="1"/>
          </p:cNvPicPr>
          <p:nvPr>
            <p:ph idx="1"/>
          </p:nvPr>
        </p:nvPicPr>
        <p:blipFill>
          <a:blip r:embed="rId2"/>
          <a:stretch>
            <a:fillRect/>
          </a:stretch>
        </p:blipFill>
        <p:spPr>
          <a:xfrm>
            <a:off x="2040358" y="1828800"/>
            <a:ext cx="7054849" cy="5029200"/>
          </a:xfrm>
          <a:prstGeom prst="rect">
            <a:avLst/>
          </a:prstGeom>
        </p:spPr>
      </p:pic>
    </p:spTree>
    <p:extLst>
      <p:ext uri="{BB962C8B-B14F-4D97-AF65-F5344CB8AC3E}">
        <p14:creationId xmlns:p14="http://schemas.microsoft.com/office/powerpoint/2010/main" val="3283769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312167" y="0"/>
            <a:ext cx="8129094" cy="6858000"/>
          </a:xfrm>
          <a:prstGeom prst="rect">
            <a:avLst/>
          </a:prstGeom>
        </p:spPr>
      </p:pic>
    </p:spTree>
    <p:extLst>
      <p:ext uri="{BB962C8B-B14F-4D97-AF65-F5344CB8AC3E}">
        <p14:creationId xmlns:p14="http://schemas.microsoft.com/office/powerpoint/2010/main" val="3427588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Religion</a:t>
            </a:r>
            <a:endParaRPr lang="en-US" dirty="0"/>
          </a:p>
        </p:txBody>
      </p:sp>
      <p:pic>
        <p:nvPicPr>
          <p:cNvPr id="4" name="Content Placeholder 3"/>
          <p:cNvPicPr>
            <a:picLocks noGrp="1" noChangeAspect="1"/>
          </p:cNvPicPr>
          <p:nvPr>
            <p:ph idx="1"/>
          </p:nvPr>
        </p:nvPicPr>
        <p:blipFill>
          <a:blip r:embed="rId2"/>
          <a:stretch>
            <a:fillRect/>
          </a:stretch>
        </p:blipFill>
        <p:spPr>
          <a:xfrm>
            <a:off x="442913" y="1769533"/>
            <a:ext cx="8268758" cy="5088467"/>
          </a:xfrm>
          <a:prstGeom prst="rect">
            <a:avLst/>
          </a:prstGeom>
        </p:spPr>
      </p:pic>
      <p:sp>
        <p:nvSpPr>
          <p:cNvPr id="5" name="Rectangle 4"/>
          <p:cNvSpPr/>
          <p:nvPr/>
        </p:nvSpPr>
        <p:spPr>
          <a:xfrm>
            <a:off x="8711670" y="2322036"/>
            <a:ext cx="3480329" cy="3477875"/>
          </a:xfrm>
          <a:prstGeom prst="rect">
            <a:avLst/>
          </a:prstGeom>
        </p:spPr>
        <p:txBody>
          <a:bodyPr wrap="square">
            <a:spAutoFit/>
          </a:bodyPr>
          <a:lstStyle/>
          <a:p>
            <a:r>
              <a:rPr lang="en-US" sz="2000" dirty="0"/>
              <a:t>The ancient Greeks were very religious and worshipped a large number of gods who they believed appeared in human form and were gifted with superhuman strength. They also painted their gods and goddesses on vases, stones and more.</a:t>
            </a:r>
          </a:p>
        </p:txBody>
      </p:sp>
    </p:spTree>
    <p:extLst>
      <p:ext uri="{BB962C8B-B14F-4D97-AF65-F5344CB8AC3E}">
        <p14:creationId xmlns:p14="http://schemas.microsoft.com/office/powerpoint/2010/main" val="2862344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Hermes </a:t>
            </a:r>
          </a:p>
        </p:txBody>
      </p:sp>
      <p:pic>
        <p:nvPicPr>
          <p:cNvPr id="4" name="Content Placeholder 3"/>
          <p:cNvPicPr>
            <a:picLocks noGrp="1" noChangeAspect="1"/>
          </p:cNvPicPr>
          <p:nvPr>
            <p:ph idx="1"/>
          </p:nvPr>
        </p:nvPicPr>
        <p:blipFill>
          <a:blip r:embed="rId2"/>
          <a:stretch>
            <a:fillRect/>
          </a:stretch>
        </p:blipFill>
        <p:spPr>
          <a:xfrm>
            <a:off x="481013" y="1680632"/>
            <a:ext cx="8413221" cy="5177367"/>
          </a:xfrm>
          <a:prstGeom prst="rect">
            <a:avLst/>
          </a:prstGeom>
        </p:spPr>
      </p:pic>
      <p:sp>
        <p:nvSpPr>
          <p:cNvPr id="5" name="Rectangle 4"/>
          <p:cNvSpPr/>
          <p:nvPr/>
        </p:nvSpPr>
        <p:spPr>
          <a:xfrm>
            <a:off x="8894234" y="2384336"/>
            <a:ext cx="3297766" cy="3785652"/>
          </a:xfrm>
          <a:prstGeom prst="rect">
            <a:avLst/>
          </a:prstGeom>
        </p:spPr>
        <p:txBody>
          <a:bodyPr wrap="square">
            <a:spAutoFit/>
          </a:bodyPr>
          <a:lstStyle/>
          <a:p>
            <a:r>
              <a:rPr lang="en-US" sz="2400" dirty="0"/>
              <a:t>Hermes in Greek mythology is the messenger god. A young intelligent man who was a good leader and traveled the world giving prosperity to those who crossed his path!</a:t>
            </a:r>
          </a:p>
        </p:txBody>
      </p:sp>
    </p:spTree>
    <p:extLst>
      <p:ext uri="{BB962C8B-B14F-4D97-AF65-F5344CB8AC3E}">
        <p14:creationId xmlns:p14="http://schemas.microsoft.com/office/powerpoint/2010/main" val="2713126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Aphrodite</a:t>
            </a:r>
          </a:p>
        </p:txBody>
      </p:sp>
      <p:pic>
        <p:nvPicPr>
          <p:cNvPr id="4" name="Content Placeholder 3"/>
          <p:cNvPicPr>
            <a:picLocks noGrp="1" noChangeAspect="1"/>
          </p:cNvPicPr>
          <p:nvPr>
            <p:ph idx="1"/>
          </p:nvPr>
        </p:nvPicPr>
        <p:blipFill>
          <a:blip r:embed="rId2"/>
          <a:stretch>
            <a:fillRect/>
          </a:stretch>
        </p:blipFill>
        <p:spPr>
          <a:xfrm>
            <a:off x="468313" y="1790700"/>
            <a:ext cx="8234362" cy="5067300"/>
          </a:xfrm>
          <a:prstGeom prst="rect">
            <a:avLst/>
          </a:prstGeom>
        </p:spPr>
      </p:pic>
      <p:sp>
        <p:nvSpPr>
          <p:cNvPr id="5" name="Rectangle 4"/>
          <p:cNvSpPr/>
          <p:nvPr/>
        </p:nvSpPr>
        <p:spPr>
          <a:xfrm>
            <a:off x="8702674" y="2383134"/>
            <a:ext cx="3489325" cy="2677656"/>
          </a:xfrm>
          <a:prstGeom prst="rect">
            <a:avLst/>
          </a:prstGeom>
        </p:spPr>
        <p:txBody>
          <a:bodyPr wrap="square">
            <a:spAutoFit/>
          </a:bodyPr>
          <a:lstStyle/>
          <a:p>
            <a:r>
              <a:rPr lang="en-US" sz="2400" dirty="0"/>
              <a:t>Aphrodite had an unusual birth. She rose up from the sea one day as a beautiful woman who was the symbol of femininity and class!</a:t>
            </a:r>
          </a:p>
        </p:txBody>
      </p:sp>
    </p:spTree>
    <p:extLst>
      <p:ext uri="{BB962C8B-B14F-4D97-AF65-F5344CB8AC3E}">
        <p14:creationId xmlns:p14="http://schemas.microsoft.com/office/powerpoint/2010/main" val="1960201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Zeus</a:t>
            </a:r>
          </a:p>
        </p:txBody>
      </p:sp>
      <p:pic>
        <p:nvPicPr>
          <p:cNvPr id="4" name="Content Placeholder 3"/>
          <p:cNvPicPr>
            <a:picLocks noGrp="1" noChangeAspect="1"/>
          </p:cNvPicPr>
          <p:nvPr>
            <p:ph idx="1"/>
          </p:nvPr>
        </p:nvPicPr>
        <p:blipFill>
          <a:blip r:embed="rId2"/>
          <a:stretch>
            <a:fillRect/>
          </a:stretch>
        </p:blipFill>
        <p:spPr>
          <a:xfrm>
            <a:off x="481013" y="1790700"/>
            <a:ext cx="8234362" cy="5067300"/>
          </a:xfrm>
          <a:prstGeom prst="rect">
            <a:avLst/>
          </a:prstGeom>
        </p:spPr>
      </p:pic>
      <p:sp>
        <p:nvSpPr>
          <p:cNvPr id="5" name="Rectangle 4"/>
          <p:cNvSpPr/>
          <p:nvPr/>
        </p:nvSpPr>
        <p:spPr>
          <a:xfrm>
            <a:off x="8715374" y="2244636"/>
            <a:ext cx="3476625" cy="4401205"/>
          </a:xfrm>
          <a:prstGeom prst="rect">
            <a:avLst/>
          </a:prstGeom>
        </p:spPr>
        <p:txBody>
          <a:bodyPr wrap="square">
            <a:spAutoFit/>
          </a:bodyPr>
          <a:lstStyle/>
          <a:p>
            <a:r>
              <a:rPr lang="en-US" sz="2800" dirty="0"/>
              <a:t>Zeus was said to be the king of gods , a perfect being with the power to decide the fate of the world at his fingertips! He could also control lightning elements.</a:t>
            </a:r>
          </a:p>
        </p:txBody>
      </p:sp>
    </p:spTree>
    <p:extLst>
      <p:ext uri="{BB962C8B-B14F-4D97-AF65-F5344CB8AC3E}">
        <p14:creationId xmlns:p14="http://schemas.microsoft.com/office/powerpoint/2010/main" val="2822334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Hera </a:t>
            </a:r>
          </a:p>
        </p:txBody>
      </p:sp>
      <p:pic>
        <p:nvPicPr>
          <p:cNvPr id="4" name="Content Placeholder 3"/>
          <p:cNvPicPr>
            <a:picLocks noGrp="1" noChangeAspect="1"/>
          </p:cNvPicPr>
          <p:nvPr>
            <p:ph idx="1"/>
          </p:nvPr>
        </p:nvPicPr>
        <p:blipFill>
          <a:blip r:embed="rId2"/>
          <a:stretch>
            <a:fillRect/>
          </a:stretch>
        </p:blipFill>
        <p:spPr>
          <a:xfrm>
            <a:off x="468313" y="1790700"/>
            <a:ext cx="8234362" cy="5067300"/>
          </a:xfrm>
          <a:prstGeom prst="rect">
            <a:avLst/>
          </a:prstGeom>
        </p:spPr>
      </p:pic>
      <p:sp>
        <p:nvSpPr>
          <p:cNvPr id="5" name="Rectangle 4"/>
          <p:cNvSpPr/>
          <p:nvPr/>
        </p:nvSpPr>
        <p:spPr>
          <a:xfrm>
            <a:off x="8702674" y="2268834"/>
            <a:ext cx="3489325" cy="3539430"/>
          </a:xfrm>
          <a:prstGeom prst="rect">
            <a:avLst/>
          </a:prstGeom>
        </p:spPr>
        <p:txBody>
          <a:bodyPr wrap="square">
            <a:spAutoFit/>
          </a:bodyPr>
          <a:lstStyle/>
          <a:p>
            <a:r>
              <a:rPr lang="en-US" sz="2800" dirty="0"/>
              <a:t>Hera was the queen of all gods and the protector of all women. She was said to be the original goddess, with deadly powers if angered!</a:t>
            </a:r>
          </a:p>
        </p:txBody>
      </p:sp>
    </p:spTree>
    <p:extLst>
      <p:ext uri="{BB962C8B-B14F-4D97-AF65-F5344CB8AC3E}">
        <p14:creationId xmlns:p14="http://schemas.microsoft.com/office/powerpoint/2010/main" val="3510061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a:t>
            </a:r>
            <a:endParaRPr lang="en-US" dirty="0"/>
          </a:p>
        </p:txBody>
      </p:sp>
      <p:pic>
        <p:nvPicPr>
          <p:cNvPr id="4" name="Content Placeholder 3"/>
          <p:cNvPicPr>
            <a:picLocks noGrp="1" noChangeAspect="1"/>
          </p:cNvPicPr>
          <p:nvPr>
            <p:ph idx="1"/>
          </p:nvPr>
        </p:nvPicPr>
        <p:blipFill>
          <a:blip r:embed="rId2"/>
          <a:stretch>
            <a:fillRect/>
          </a:stretch>
        </p:blipFill>
        <p:spPr>
          <a:xfrm>
            <a:off x="474056" y="1680632"/>
            <a:ext cx="8434307" cy="5177367"/>
          </a:xfrm>
          <a:prstGeom prst="rect">
            <a:avLst/>
          </a:prstGeom>
        </p:spPr>
      </p:pic>
      <p:sp>
        <p:nvSpPr>
          <p:cNvPr id="5" name="Rectangle 4"/>
          <p:cNvSpPr/>
          <p:nvPr/>
        </p:nvSpPr>
        <p:spPr>
          <a:xfrm>
            <a:off x="8908362" y="2272436"/>
            <a:ext cx="3283637" cy="4093428"/>
          </a:xfrm>
          <a:prstGeom prst="rect">
            <a:avLst/>
          </a:prstGeom>
        </p:spPr>
        <p:txBody>
          <a:bodyPr wrap="square">
            <a:spAutoFit/>
          </a:bodyPr>
          <a:lstStyle/>
          <a:p>
            <a:r>
              <a:rPr lang="en-US" sz="2000" dirty="0"/>
              <a:t>Men would run the government in ancient Greece and would spend most of their time away from home. If they weren’t involved in politics then they would be in the fields, hunting or sailing. They would host parties to entertain their male friends, though women weren’t allowed in.</a:t>
            </a:r>
          </a:p>
        </p:txBody>
      </p:sp>
    </p:spTree>
    <p:extLst>
      <p:ext uri="{BB962C8B-B14F-4D97-AF65-F5344CB8AC3E}">
        <p14:creationId xmlns:p14="http://schemas.microsoft.com/office/powerpoint/2010/main" val="41198604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Poseidon</a:t>
            </a:r>
          </a:p>
        </p:txBody>
      </p:sp>
      <p:pic>
        <p:nvPicPr>
          <p:cNvPr id="4" name="Content Placeholder 3"/>
          <p:cNvPicPr>
            <a:picLocks noGrp="1" noChangeAspect="1"/>
          </p:cNvPicPr>
          <p:nvPr>
            <p:ph idx="1"/>
          </p:nvPr>
        </p:nvPicPr>
        <p:blipFill>
          <a:blip r:embed="rId2"/>
          <a:stretch>
            <a:fillRect/>
          </a:stretch>
        </p:blipFill>
        <p:spPr>
          <a:xfrm>
            <a:off x="455613" y="1680632"/>
            <a:ext cx="8413221" cy="5177367"/>
          </a:xfrm>
          <a:prstGeom prst="rect">
            <a:avLst/>
          </a:prstGeom>
        </p:spPr>
      </p:pic>
      <p:sp>
        <p:nvSpPr>
          <p:cNvPr id="5" name="Rectangle 4"/>
          <p:cNvSpPr/>
          <p:nvPr/>
        </p:nvSpPr>
        <p:spPr>
          <a:xfrm>
            <a:off x="8868834" y="2206536"/>
            <a:ext cx="3323166" cy="3785652"/>
          </a:xfrm>
          <a:prstGeom prst="rect">
            <a:avLst/>
          </a:prstGeom>
        </p:spPr>
        <p:txBody>
          <a:bodyPr wrap="square">
            <a:spAutoFit/>
          </a:bodyPr>
          <a:lstStyle/>
          <a:p>
            <a:r>
              <a:rPr lang="en-US" sz="2400" dirty="0"/>
              <a:t>The brother of the great Zeus, Poseidon is the god of the sea and responsible for the many Aqua Man depictions in comic books and movies. He is able to manipulate sea creatures at will!</a:t>
            </a:r>
          </a:p>
        </p:txBody>
      </p:sp>
    </p:spTree>
    <p:extLst>
      <p:ext uri="{BB962C8B-B14F-4D97-AF65-F5344CB8AC3E}">
        <p14:creationId xmlns:p14="http://schemas.microsoft.com/office/powerpoint/2010/main" val="30223070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Ares</a:t>
            </a:r>
          </a:p>
        </p:txBody>
      </p:sp>
      <p:pic>
        <p:nvPicPr>
          <p:cNvPr id="4" name="Content Placeholder 3"/>
          <p:cNvPicPr>
            <a:picLocks noGrp="1" noChangeAspect="1"/>
          </p:cNvPicPr>
          <p:nvPr>
            <p:ph idx="1"/>
          </p:nvPr>
        </p:nvPicPr>
        <p:blipFill>
          <a:blip r:embed="rId2"/>
          <a:stretch>
            <a:fillRect/>
          </a:stretch>
        </p:blipFill>
        <p:spPr>
          <a:xfrm>
            <a:off x="468313" y="1680632"/>
            <a:ext cx="8413221" cy="5177367"/>
          </a:xfrm>
          <a:prstGeom prst="rect">
            <a:avLst/>
          </a:prstGeom>
        </p:spPr>
      </p:pic>
      <p:sp>
        <p:nvSpPr>
          <p:cNvPr id="5" name="Rectangle 4"/>
          <p:cNvSpPr/>
          <p:nvPr/>
        </p:nvSpPr>
        <p:spPr>
          <a:xfrm>
            <a:off x="8881534" y="2025908"/>
            <a:ext cx="3310466" cy="4832092"/>
          </a:xfrm>
          <a:prstGeom prst="rect">
            <a:avLst/>
          </a:prstGeom>
        </p:spPr>
        <p:txBody>
          <a:bodyPr wrap="square">
            <a:spAutoFit/>
          </a:bodyPr>
          <a:lstStyle/>
          <a:p>
            <a:r>
              <a:rPr lang="en-US" sz="2800" dirty="0"/>
              <a:t>Ares is the god of war, a hardened soldier unbeatable in combat situations with a fiery temper! As far as physical strength goes, Ares is the strongest of all the gods!</a:t>
            </a:r>
          </a:p>
        </p:txBody>
      </p:sp>
    </p:spTree>
    <p:extLst>
      <p:ext uri="{BB962C8B-B14F-4D97-AF65-F5344CB8AC3E}">
        <p14:creationId xmlns:p14="http://schemas.microsoft.com/office/powerpoint/2010/main" val="39455502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Hades</a:t>
            </a:r>
          </a:p>
        </p:txBody>
      </p:sp>
      <p:pic>
        <p:nvPicPr>
          <p:cNvPr id="4" name="Content Placeholder 3"/>
          <p:cNvPicPr>
            <a:picLocks noGrp="1" noChangeAspect="1"/>
          </p:cNvPicPr>
          <p:nvPr>
            <p:ph idx="1"/>
          </p:nvPr>
        </p:nvPicPr>
        <p:blipFill>
          <a:blip r:embed="rId2"/>
          <a:stretch>
            <a:fillRect/>
          </a:stretch>
        </p:blipFill>
        <p:spPr>
          <a:xfrm>
            <a:off x="455613" y="1816100"/>
            <a:ext cx="8193087" cy="5041900"/>
          </a:xfrm>
          <a:prstGeom prst="rect">
            <a:avLst/>
          </a:prstGeom>
        </p:spPr>
      </p:pic>
      <p:sp>
        <p:nvSpPr>
          <p:cNvPr id="5" name="Rectangle 4"/>
          <p:cNvSpPr/>
          <p:nvPr/>
        </p:nvSpPr>
        <p:spPr>
          <a:xfrm>
            <a:off x="8648700" y="2384336"/>
            <a:ext cx="3543300" cy="4401205"/>
          </a:xfrm>
          <a:prstGeom prst="rect">
            <a:avLst/>
          </a:prstGeom>
        </p:spPr>
        <p:txBody>
          <a:bodyPr wrap="square">
            <a:spAutoFit/>
          </a:bodyPr>
          <a:lstStyle/>
          <a:p>
            <a:r>
              <a:rPr lang="en-US" sz="2800" dirty="0"/>
              <a:t>Hades is also the brother of Zeus and is seen as the most important god of all because of his insane levels of intelligence. He was able to come up with plans in testing situations!</a:t>
            </a:r>
          </a:p>
        </p:txBody>
      </p:sp>
    </p:spTree>
    <p:extLst>
      <p:ext uri="{BB962C8B-B14F-4D97-AF65-F5344CB8AC3E}">
        <p14:creationId xmlns:p14="http://schemas.microsoft.com/office/powerpoint/2010/main" val="35206943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Apollo</a:t>
            </a:r>
          </a:p>
        </p:txBody>
      </p:sp>
      <p:pic>
        <p:nvPicPr>
          <p:cNvPr id="4" name="Content Placeholder 3"/>
          <p:cNvPicPr>
            <a:picLocks noGrp="1" noChangeAspect="1"/>
          </p:cNvPicPr>
          <p:nvPr>
            <p:ph idx="1"/>
          </p:nvPr>
        </p:nvPicPr>
        <p:blipFill>
          <a:blip r:embed="rId2"/>
          <a:stretch>
            <a:fillRect/>
          </a:stretch>
        </p:blipFill>
        <p:spPr>
          <a:xfrm>
            <a:off x="481013" y="1828800"/>
            <a:ext cx="8172449" cy="5029200"/>
          </a:xfrm>
          <a:prstGeom prst="rect">
            <a:avLst/>
          </a:prstGeom>
        </p:spPr>
      </p:pic>
      <p:sp>
        <p:nvSpPr>
          <p:cNvPr id="5" name="Rectangle 4"/>
          <p:cNvSpPr/>
          <p:nvPr/>
        </p:nvSpPr>
        <p:spPr>
          <a:xfrm>
            <a:off x="8653462" y="2320836"/>
            <a:ext cx="3538538" cy="4401205"/>
          </a:xfrm>
          <a:prstGeom prst="rect">
            <a:avLst/>
          </a:prstGeom>
        </p:spPr>
        <p:txBody>
          <a:bodyPr wrap="square">
            <a:spAutoFit/>
          </a:bodyPr>
          <a:lstStyle/>
          <a:p>
            <a:r>
              <a:rPr lang="en-US" sz="2800" dirty="0"/>
              <a:t>Apollo was a master hunter who loved using his bow and arrow to take down enemies. He was seen as the most truthful of the gods and was later referred to as the god of prophecy!</a:t>
            </a:r>
          </a:p>
        </p:txBody>
      </p:sp>
    </p:spTree>
    <p:extLst>
      <p:ext uri="{BB962C8B-B14F-4D97-AF65-F5344CB8AC3E}">
        <p14:creationId xmlns:p14="http://schemas.microsoft.com/office/powerpoint/2010/main" val="17711054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Artemis</a:t>
            </a:r>
          </a:p>
        </p:txBody>
      </p:sp>
      <p:pic>
        <p:nvPicPr>
          <p:cNvPr id="4" name="Content Placeholder 3"/>
          <p:cNvPicPr>
            <a:picLocks noGrp="1" noChangeAspect="1"/>
          </p:cNvPicPr>
          <p:nvPr>
            <p:ph idx="1"/>
          </p:nvPr>
        </p:nvPicPr>
        <p:blipFill>
          <a:blip r:embed="rId2"/>
          <a:stretch>
            <a:fillRect/>
          </a:stretch>
        </p:blipFill>
        <p:spPr>
          <a:xfrm>
            <a:off x="455613" y="1680632"/>
            <a:ext cx="8413221" cy="5177367"/>
          </a:xfrm>
          <a:prstGeom prst="rect">
            <a:avLst/>
          </a:prstGeom>
        </p:spPr>
      </p:pic>
      <p:sp>
        <p:nvSpPr>
          <p:cNvPr id="5" name="Rectangle 4"/>
          <p:cNvSpPr/>
          <p:nvPr/>
        </p:nvSpPr>
        <p:spPr>
          <a:xfrm>
            <a:off x="8868834" y="2143036"/>
            <a:ext cx="3323166" cy="4832092"/>
          </a:xfrm>
          <a:prstGeom prst="rect">
            <a:avLst/>
          </a:prstGeom>
        </p:spPr>
        <p:txBody>
          <a:bodyPr wrap="square">
            <a:spAutoFit/>
          </a:bodyPr>
          <a:lstStyle/>
          <a:p>
            <a:r>
              <a:rPr lang="en-US" sz="2800" dirty="0"/>
              <a:t>Artemis is the twin sister of Apollo and she was also a master hunter who really excelled under moonlight! She became known as the goddess of the moon as a result!</a:t>
            </a:r>
          </a:p>
        </p:txBody>
      </p:sp>
    </p:spTree>
    <p:extLst>
      <p:ext uri="{BB962C8B-B14F-4D97-AF65-F5344CB8AC3E}">
        <p14:creationId xmlns:p14="http://schemas.microsoft.com/office/powerpoint/2010/main" val="16127439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Athena </a:t>
            </a:r>
          </a:p>
        </p:txBody>
      </p:sp>
      <p:pic>
        <p:nvPicPr>
          <p:cNvPr id="4" name="Content Placeholder 3"/>
          <p:cNvPicPr>
            <a:picLocks noGrp="1" noChangeAspect="1"/>
          </p:cNvPicPr>
          <p:nvPr>
            <p:ph idx="1"/>
          </p:nvPr>
        </p:nvPicPr>
        <p:blipFill>
          <a:blip r:embed="rId2"/>
          <a:stretch>
            <a:fillRect/>
          </a:stretch>
        </p:blipFill>
        <p:spPr>
          <a:xfrm>
            <a:off x="442913" y="1790700"/>
            <a:ext cx="8234362" cy="5067300"/>
          </a:xfrm>
          <a:prstGeom prst="rect">
            <a:avLst/>
          </a:prstGeom>
        </p:spPr>
      </p:pic>
      <p:sp>
        <p:nvSpPr>
          <p:cNvPr id="5" name="Rectangle 4"/>
          <p:cNvSpPr/>
          <p:nvPr/>
        </p:nvSpPr>
        <p:spPr>
          <a:xfrm>
            <a:off x="8677274" y="2358936"/>
            <a:ext cx="3514725" cy="3785652"/>
          </a:xfrm>
          <a:prstGeom prst="rect">
            <a:avLst/>
          </a:prstGeom>
        </p:spPr>
        <p:txBody>
          <a:bodyPr wrap="square">
            <a:spAutoFit/>
          </a:bodyPr>
          <a:lstStyle/>
          <a:p>
            <a:r>
              <a:rPr lang="en-US" sz="2400" dirty="0"/>
              <a:t>Athena was seen as the most graceful and elegant god around and she was the daughter of Zeus. She not only excelled in combat scenarios but also possessed wisdom beyond her years!</a:t>
            </a:r>
          </a:p>
        </p:txBody>
      </p:sp>
    </p:spTree>
    <p:extLst>
      <p:ext uri="{BB962C8B-B14F-4D97-AF65-F5344CB8AC3E}">
        <p14:creationId xmlns:p14="http://schemas.microsoft.com/office/powerpoint/2010/main" val="3436424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Women</a:t>
            </a:r>
            <a:endParaRPr lang="en-US" dirty="0"/>
          </a:p>
        </p:txBody>
      </p:sp>
      <p:pic>
        <p:nvPicPr>
          <p:cNvPr id="4" name="Content Placeholder 3"/>
          <p:cNvPicPr>
            <a:picLocks noGrp="1" noChangeAspect="1"/>
          </p:cNvPicPr>
          <p:nvPr>
            <p:ph idx="1"/>
          </p:nvPr>
        </p:nvPicPr>
        <p:blipFill>
          <a:blip r:embed="rId2"/>
          <a:stretch>
            <a:fillRect/>
          </a:stretch>
        </p:blipFill>
        <p:spPr>
          <a:xfrm>
            <a:off x="487935" y="1680632"/>
            <a:ext cx="8392240" cy="5177367"/>
          </a:xfrm>
          <a:prstGeom prst="rect">
            <a:avLst/>
          </a:prstGeom>
        </p:spPr>
      </p:pic>
      <p:sp>
        <p:nvSpPr>
          <p:cNvPr id="5" name="Rectangle 4"/>
          <p:cNvSpPr/>
          <p:nvPr/>
        </p:nvSpPr>
        <p:spPr>
          <a:xfrm>
            <a:off x="8880174" y="2193836"/>
            <a:ext cx="3311825" cy="4154984"/>
          </a:xfrm>
          <a:prstGeom prst="rect">
            <a:avLst/>
          </a:prstGeom>
        </p:spPr>
        <p:txBody>
          <a:bodyPr wrap="square">
            <a:spAutoFit/>
          </a:bodyPr>
          <a:lstStyle/>
          <a:p>
            <a:r>
              <a:rPr lang="en-US" sz="2400" dirty="0"/>
              <a:t>Greek women didn’t have much freedom in ancient Greece. They could leave the house to visit friends for a short time and attend funerals or weddings but their job was to bear children and run the house.</a:t>
            </a:r>
          </a:p>
        </p:txBody>
      </p:sp>
    </p:spTree>
    <p:extLst>
      <p:ext uri="{BB962C8B-B14F-4D97-AF65-F5344CB8AC3E}">
        <p14:creationId xmlns:p14="http://schemas.microsoft.com/office/powerpoint/2010/main" val="4045256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554" y="994836"/>
            <a:ext cx="8825659" cy="706964"/>
          </a:xfrm>
        </p:spPr>
        <p:txBody>
          <a:bodyPr/>
          <a:lstStyle/>
          <a:p>
            <a:r>
              <a:rPr lang="en-US" dirty="0" smtClean="0"/>
              <a:t>Children</a:t>
            </a:r>
            <a:endParaRPr lang="en-US" dirty="0"/>
          </a:p>
        </p:txBody>
      </p:sp>
      <p:pic>
        <p:nvPicPr>
          <p:cNvPr id="4" name="Content Placeholder 3"/>
          <p:cNvPicPr>
            <a:picLocks noGrp="1" noChangeAspect="1"/>
          </p:cNvPicPr>
          <p:nvPr>
            <p:ph idx="1"/>
          </p:nvPr>
        </p:nvPicPr>
        <p:blipFill>
          <a:blip r:embed="rId2"/>
          <a:stretch>
            <a:fillRect/>
          </a:stretch>
        </p:blipFill>
        <p:spPr>
          <a:xfrm>
            <a:off x="476276" y="1680632"/>
            <a:ext cx="8350591" cy="5177367"/>
          </a:xfrm>
          <a:prstGeom prst="rect">
            <a:avLst/>
          </a:prstGeom>
        </p:spPr>
      </p:pic>
      <p:sp>
        <p:nvSpPr>
          <p:cNvPr id="5" name="Rectangle 4"/>
          <p:cNvSpPr/>
          <p:nvPr/>
        </p:nvSpPr>
        <p:spPr>
          <a:xfrm>
            <a:off x="8826866" y="2094636"/>
            <a:ext cx="3365133" cy="3477875"/>
          </a:xfrm>
          <a:prstGeom prst="rect">
            <a:avLst/>
          </a:prstGeom>
        </p:spPr>
        <p:txBody>
          <a:bodyPr wrap="square">
            <a:spAutoFit/>
          </a:bodyPr>
          <a:lstStyle/>
          <a:p>
            <a:r>
              <a:rPr lang="en-US" sz="2000" dirty="0"/>
              <a:t>The ancient Greeks considered people to be ‘youths’ until the age of 30. Whenever a child was born into a Greek family, a naked father would carry the child in a ritual dance around the house and friends and relatives would give the family gifts in celebration.</a:t>
            </a:r>
          </a:p>
        </p:txBody>
      </p:sp>
    </p:spTree>
    <p:extLst>
      <p:ext uri="{BB962C8B-B14F-4D97-AF65-F5344CB8AC3E}">
        <p14:creationId xmlns:p14="http://schemas.microsoft.com/office/powerpoint/2010/main" val="1837757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a:t>
            </a:r>
            <a:endParaRPr lang="en-US" dirty="0"/>
          </a:p>
        </p:txBody>
      </p:sp>
      <p:pic>
        <p:nvPicPr>
          <p:cNvPr id="4" name="Content Placeholder 3"/>
          <p:cNvPicPr>
            <a:picLocks noGrp="1" noChangeAspect="1"/>
          </p:cNvPicPr>
          <p:nvPr>
            <p:ph idx="1"/>
          </p:nvPr>
        </p:nvPicPr>
        <p:blipFill>
          <a:blip r:embed="rId2"/>
          <a:stretch>
            <a:fillRect/>
          </a:stretch>
        </p:blipFill>
        <p:spPr>
          <a:xfrm>
            <a:off x="500635" y="1680632"/>
            <a:ext cx="8392240" cy="5177367"/>
          </a:xfrm>
          <a:prstGeom prst="rect">
            <a:avLst/>
          </a:prstGeom>
        </p:spPr>
      </p:pic>
      <p:sp>
        <p:nvSpPr>
          <p:cNvPr id="6" name="Rectangle 5"/>
          <p:cNvSpPr/>
          <p:nvPr/>
        </p:nvSpPr>
        <p:spPr>
          <a:xfrm>
            <a:off x="8892874" y="2346236"/>
            <a:ext cx="3299125" cy="2862322"/>
          </a:xfrm>
          <a:prstGeom prst="rect">
            <a:avLst/>
          </a:prstGeom>
        </p:spPr>
        <p:txBody>
          <a:bodyPr wrap="square">
            <a:spAutoFit/>
          </a:bodyPr>
          <a:lstStyle/>
          <a:p>
            <a:r>
              <a:rPr lang="en-US" sz="2000" dirty="0"/>
              <a:t>Meals were often enjoyed outside of the home and their diets mostly consisted of grains, figs, wheat for bread, vegetables and cake. They also loved to eat grapes, seafood and enjoyed drinking wine.</a:t>
            </a:r>
          </a:p>
        </p:txBody>
      </p:sp>
    </p:spTree>
    <p:extLst>
      <p:ext uri="{BB962C8B-B14F-4D97-AF65-F5344CB8AC3E}">
        <p14:creationId xmlns:p14="http://schemas.microsoft.com/office/powerpoint/2010/main" val="2489758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Clothing</a:t>
            </a:r>
            <a:endParaRPr lang="en-US" dirty="0"/>
          </a:p>
        </p:txBody>
      </p:sp>
      <p:pic>
        <p:nvPicPr>
          <p:cNvPr id="4" name="Content Placeholder 3"/>
          <p:cNvPicPr>
            <a:picLocks noGrp="1" noChangeAspect="1"/>
          </p:cNvPicPr>
          <p:nvPr>
            <p:ph idx="1"/>
          </p:nvPr>
        </p:nvPicPr>
        <p:blipFill>
          <a:blip r:embed="rId2"/>
          <a:stretch>
            <a:fillRect/>
          </a:stretch>
        </p:blipFill>
        <p:spPr>
          <a:xfrm>
            <a:off x="435956" y="1680632"/>
            <a:ext cx="8434307" cy="5177367"/>
          </a:xfrm>
          <a:prstGeom prst="rect">
            <a:avLst/>
          </a:prstGeom>
        </p:spPr>
      </p:pic>
      <p:sp>
        <p:nvSpPr>
          <p:cNvPr id="5" name="Rectangle 4"/>
          <p:cNvSpPr/>
          <p:nvPr/>
        </p:nvSpPr>
        <p:spPr>
          <a:xfrm>
            <a:off x="7581900" y="2144236"/>
            <a:ext cx="4610100" cy="3416320"/>
          </a:xfrm>
          <a:prstGeom prst="rect">
            <a:avLst/>
          </a:prstGeom>
        </p:spPr>
        <p:txBody>
          <a:bodyPr wrap="square">
            <a:spAutoFit/>
          </a:bodyPr>
          <a:lstStyle/>
          <a:p>
            <a:r>
              <a:rPr lang="en-US" sz="2400" dirty="0"/>
              <a:t>Men and women would wear linen in the summer to help them cope with the weather while in the winter they would wear wool. Most families actually made their own clothing and were often dyed a bright </a:t>
            </a:r>
            <a:r>
              <a:rPr lang="en-US" sz="2400" dirty="0" err="1"/>
              <a:t>colour</a:t>
            </a:r>
            <a:r>
              <a:rPr lang="en-US" sz="2400" dirty="0"/>
              <a:t> or bleached white.</a:t>
            </a:r>
          </a:p>
        </p:txBody>
      </p:sp>
    </p:spTree>
    <p:extLst>
      <p:ext uri="{BB962C8B-B14F-4D97-AF65-F5344CB8AC3E}">
        <p14:creationId xmlns:p14="http://schemas.microsoft.com/office/powerpoint/2010/main" val="1704360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Dancing and Music</a:t>
            </a:r>
            <a:endParaRPr lang="en-US" dirty="0"/>
          </a:p>
        </p:txBody>
      </p:sp>
      <p:pic>
        <p:nvPicPr>
          <p:cNvPr id="4" name="Content Placeholder 3"/>
          <p:cNvPicPr>
            <a:picLocks noGrp="1" noChangeAspect="1"/>
          </p:cNvPicPr>
          <p:nvPr>
            <p:ph idx="1"/>
          </p:nvPr>
        </p:nvPicPr>
        <p:blipFill>
          <a:blip r:embed="rId2"/>
          <a:stretch>
            <a:fillRect/>
          </a:stretch>
        </p:blipFill>
        <p:spPr>
          <a:xfrm>
            <a:off x="506413" y="1680633"/>
            <a:ext cx="8413221" cy="5177367"/>
          </a:xfrm>
          <a:prstGeom prst="rect">
            <a:avLst/>
          </a:prstGeom>
        </p:spPr>
      </p:pic>
      <p:sp>
        <p:nvSpPr>
          <p:cNvPr id="5" name="Rectangle 4"/>
          <p:cNvSpPr/>
          <p:nvPr/>
        </p:nvSpPr>
        <p:spPr>
          <a:xfrm>
            <a:off x="8919634" y="2270036"/>
            <a:ext cx="3272366" cy="3785652"/>
          </a:xfrm>
          <a:prstGeom prst="rect">
            <a:avLst/>
          </a:prstGeom>
        </p:spPr>
        <p:txBody>
          <a:bodyPr wrap="square">
            <a:spAutoFit/>
          </a:bodyPr>
          <a:lstStyle/>
          <a:p>
            <a:r>
              <a:rPr lang="en-US" sz="2400" dirty="0"/>
              <a:t>Dance and music was very important to ancient Greeks. They believed that dancing improved physical and emotional health but men and women rarely danced together.</a:t>
            </a:r>
          </a:p>
        </p:txBody>
      </p:sp>
    </p:spTree>
    <p:extLst>
      <p:ext uri="{BB962C8B-B14F-4D97-AF65-F5344CB8AC3E}">
        <p14:creationId xmlns:p14="http://schemas.microsoft.com/office/powerpoint/2010/main" val="13263230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docProps/app.xml><?xml version="1.0" encoding="utf-8"?>
<Properties xmlns="http://schemas.openxmlformats.org/officeDocument/2006/extended-properties" xmlns:vt="http://schemas.openxmlformats.org/officeDocument/2006/docPropsVTypes">
  <Template>Ion Boardroom</Template>
  <TotalTime>498</TotalTime>
  <Words>1574</Words>
  <Application>Microsoft Office PowerPoint</Application>
  <PresentationFormat>Widescreen</PresentationFormat>
  <Paragraphs>86</Paragraphs>
  <Slides>45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Century Gothic</vt:lpstr>
      <vt:lpstr>Wingdings 3</vt:lpstr>
      <vt:lpstr>Ion Boardroom</vt:lpstr>
      <vt:lpstr>Traditions Of Ancient Greece</vt:lpstr>
      <vt:lpstr>Traditions with longevity </vt:lpstr>
      <vt:lpstr>Bread</vt:lpstr>
      <vt:lpstr>Men</vt:lpstr>
      <vt:lpstr>Women</vt:lpstr>
      <vt:lpstr>Children</vt:lpstr>
      <vt:lpstr>Food</vt:lpstr>
      <vt:lpstr>Clothing</vt:lpstr>
      <vt:lpstr>Dancing and Music</vt:lpstr>
      <vt:lpstr>Weddings</vt:lpstr>
      <vt:lpstr>Slaves</vt:lpstr>
      <vt:lpstr>Animals</vt:lpstr>
      <vt:lpstr>Cacti</vt:lpstr>
      <vt:lpstr>Crows</vt:lpstr>
      <vt:lpstr>Garlic</vt:lpstr>
      <vt:lpstr>Salt</vt:lpstr>
      <vt:lpstr>Death</vt:lpstr>
      <vt:lpstr>Games</vt:lpstr>
      <vt:lpstr>Sparta</vt:lpstr>
      <vt:lpstr>Education in Athens</vt:lpstr>
      <vt:lpstr>Education in Sparta</vt:lpstr>
      <vt:lpstr>Stories</vt:lpstr>
      <vt:lpstr>Olympic Wrestling</vt:lpstr>
      <vt:lpstr>The Variety of Sports</vt:lpstr>
      <vt:lpstr>The Horse Carriage Hunt</vt:lpstr>
      <vt:lpstr>Knuckle Knuckle</vt:lpstr>
      <vt:lpstr>The Great Chase</vt:lpstr>
      <vt:lpstr>Ancient Discus</vt:lpstr>
      <vt:lpstr>Naked Running</vt:lpstr>
      <vt:lpstr>A Sprint With Major Consequences</vt:lpstr>
      <vt:lpstr> Religion and Gods</vt:lpstr>
      <vt:lpstr>Mount Olympus</vt:lpstr>
      <vt:lpstr>The gods at home on Olympus</vt:lpstr>
      <vt:lpstr>PowerPoint Presentation</vt:lpstr>
      <vt:lpstr>Religion</vt:lpstr>
      <vt:lpstr>Hermes </vt:lpstr>
      <vt:lpstr>Aphrodite</vt:lpstr>
      <vt:lpstr>Zeus</vt:lpstr>
      <vt:lpstr>Hera </vt:lpstr>
      <vt:lpstr>Poseidon</vt:lpstr>
      <vt:lpstr>Ares</vt:lpstr>
      <vt:lpstr>Hades</vt:lpstr>
      <vt:lpstr>Apollo</vt:lpstr>
      <vt:lpstr>Artemis</vt:lpstr>
      <vt:lpstr>Athena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Traditions Of Ancient Greece</dc:title>
  <dc:creator>Joseph Naumann</dc:creator>
  <cp:lastModifiedBy>Joseph Naumann</cp:lastModifiedBy>
  <cp:revision>13</cp:revision>
  <dcterms:created xsi:type="dcterms:W3CDTF">2016-12-17T09:25:28Z</dcterms:created>
  <dcterms:modified xsi:type="dcterms:W3CDTF">2016-12-17T17:44:05Z</dcterms:modified>
</cp:coreProperties>
</file>