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23"/>
  </p:notesMasterIdLst>
  <p:handoutMasterIdLst>
    <p:handoutMasterId r:id="rId24"/>
  </p:handoutMasterIdLst>
  <p:sldIdLst>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3" autoAdjust="0"/>
    <p:restoredTop sz="94660"/>
  </p:normalViewPr>
  <p:slideViewPr>
    <p:cSldViewPr snapToGrid="0" showGuides="1">
      <p:cViewPr varScale="1">
        <p:scale>
          <a:sx n="75" d="100"/>
          <a:sy n="75" d="100"/>
        </p:scale>
        <p:origin x="792" y="60"/>
      </p:cViewPr>
      <p:guideLst>
        <p:guide orient="horz" pos="2160"/>
        <p:guide pos="3840"/>
      </p:guideLst>
    </p:cSldViewPr>
  </p:slideViewPr>
  <p:notesTextViewPr>
    <p:cViewPr>
      <p:scale>
        <a:sx n="3" d="2"/>
        <a:sy n="3" d="2"/>
      </p:scale>
      <p:origin x="0" y="0"/>
    </p:cViewPr>
  </p:notesTextViewPr>
  <p:notesViewPr>
    <p:cSldViewPr snapToGrid="0" showGuides="1">
      <p:cViewPr varScale="1">
        <p:scale>
          <a:sx n="79" d="100"/>
          <a:sy n="79" d="100"/>
        </p:scale>
        <p:origin x="23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999BDA-BD19-4064-BF2C-14D89FF3C190}" type="datetimeFigureOut">
              <a:rPr lang="en-US" smtClean="0"/>
              <a:t>10/3/2017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328E8E-C91D-44A0-93D6-1E4294D2C6F9}" type="slidenum">
              <a:rPr lang="en-US" smtClean="0"/>
              <a:t>‹#›</a:t>
            </a:fld>
            <a:endParaRPr lang="en-US"/>
          </a:p>
        </p:txBody>
      </p:sp>
    </p:spTree>
    <p:extLst>
      <p:ext uri="{BB962C8B-B14F-4D97-AF65-F5344CB8AC3E}">
        <p14:creationId xmlns:p14="http://schemas.microsoft.com/office/powerpoint/2010/main" val="1881808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DF147-A9B1-468D-860B-052CCDB90DB6}" type="datetimeFigureOut">
              <a:rPr lang="en-US" smtClean="0"/>
              <a:t>10/3/2017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68310F-3F7A-4A9C-892D-242CD6C3803D}" type="slidenum">
              <a:rPr lang="en-US" smtClean="0"/>
              <a:t>‹#›</a:t>
            </a:fld>
            <a:endParaRPr lang="en-US"/>
          </a:p>
        </p:txBody>
      </p:sp>
    </p:spTree>
    <p:extLst>
      <p:ext uri="{BB962C8B-B14F-4D97-AF65-F5344CB8AC3E}">
        <p14:creationId xmlns:p14="http://schemas.microsoft.com/office/powerpoint/2010/main" val="536054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68310F-3F7A-4A9C-892D-242CD6C3803D}" type="slidenum">
              <a:rPr lang="en-US" smtClean="0"/>
              <a:t>1</a:t>
            </a:fld>
            <a:endParaRPr lang="en-US"/>
          </a:p>
        </p:txBody>
      </p:sp>
    </p:spTree>
    <p:extLst>
      <p:ext uri="{BB962C8B-B14F-4D97-AF65-F5344CB8AC3E}">
        <p14:creationId xmlns:p14="http://schemas.microsoft.com/office/powerpoint/2010/main" val="3327900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7C3B0C-DDAB-42F4-8C24-B1FE6CABC65D}" type="datetime1">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2B5-12DA-40CC-AE4D-EB9F472458FF}" type="slidenum">
              <a:rPr lang="en-US" smtClean="0"/>
              <a:t>‹#›</a:t>
            </a:fld>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6">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2" name="Title 1"/>
          <p:cNvSpPr>
            <a:spLocks noGrp="1"/>
          </p:cNvSpPr>
          <p:nvPr>
            <p:ph type="ctrTitle"/>
          </p:nvPr>
        </p:nvSpPr>
        <p:spPr>
          <a:xfrm>
            <a:off x="1524000" y="1041400"/>
            <a:ext cx="9144000" cy="2387600"/>
          </a:xfrm>
        </p:spPr>
        <p:txBody>
          <a:bodyPr anchor="b"/>
          <a:lstStyle>
            <a:lvl1pPr algn="ctr">
              <a:defRPr sz="6000">
                <a:solidFill>
                  <a:schemeClr val="accent6">
                    <a:lumMod val="20000"/>
                    <a:lumOff val="80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74593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F588C6A-E15D-42F1-AAF6-839123805FBB}" type="datetime1">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2B5-12DA-40CC-AE4D-EB9F472458FF}" type="slidenum">
              <a:rPr lang="en-US" smtClean="0"/>
              <a:t>‹#›</a:t>
            </a:fld>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69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6C44DB9-A473-442C-B086-D1F93506A4BE}" type="datetime1">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2B5-12DA-40CC-AE4D-EB9F472458FF}" type="slidenum">
              <a:rPr lang="en-US" smtClean="0"/>
              <a:t>‹#›</a:t>
            </a:fld>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156697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399991-E95B-472C-BB57-B5B9032A924B}" type="datetime1">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2B5-12DA-40CC-AE4D-EB9F472458FF}" type="slidenum">
              <a:rPr lang="en-US" smtClean="0"/>
              <a:t>‹#›</a:t>
            </a:fld>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vert="horz" lIns="91440" tIns="45720" rIns="91440" bIns="45720" rtlCol="0" anchor="ctr">
            <a:normAutofit/>
          </a:bodyPr>
          <a:lstStyle>
            <a:lvl1pPr>
              <a:defRPr lang="en-US" dirty="0"/>
            </a:lvl1pPr>
          </a:lstStyle>
          <a:p>
            <a:pPr lvl="0"/>
            <a:r>
              <a:rPr lang="en-US" smtClean="0"/>
              <a:t>Click to edit Master title style</a:t>
            </a:r>
            <a:endParaRPr lang="en-US" dirty="0"/>
          </a:p>
        </p:txBody>
      </p:sp>
    </p:spTree>
    <p:extLst>
      <p:ext uri="{BB962C8B-B14F-4D97-AF65-F5344CB8AC3E}">
        <p14:creationId xmlns:p14="http://schemas.microsoft.com/office/powerpoint/2010/main" val="226726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9A97AFD-ABC7-4364-90EF-95B15C8A323B}" type="datetime1">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422B5-12DA-40CC-AE4D-EB9F472458FF}" type="slidenum">
              <a:rPr lang="en-US" smtClean="0"/>
              <a:t>‹#›</a:t>
            </a:fld>
            <a:endParaRPr lang="en-US"/>
          </a:p>
        </p:txBody>
      </p:sp>
      <p:sp>
        <p:nvSpPr>
          <p:cNvPr id="3" name="Text Placeholder 2"/>
          <p:cNvSpPr>
            <a:spLocks noGrp="1"/>
          </p:cNvSpPr>
          <p:nvPr>
            <p:ph type="body" idx="1"/>
          </p:nvPr>
        </p:nvSpPr>
        <p:spPr>
          <a:xfrm>
            <a:off x="1219200" y="4589463"/>
            <a:ext cx="1012825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2" name="Title 1"/>
          <p:cNvSpPr>
            <a:spLocks noGrp="1"/>
          </p:cNvSpPr>
          <p:nvPr>
            <p:ph type="title"/>
          </p:nvPr>
        </p:nvSpPr>
        <p:spPr>
          <a:xfrm>
            <a:off x="1219200" y="1709738"/>
            <a:ext cx="10128250" cy="2862262"/>
          </a:xfrm>
        </p:spPr>
        <p:txBody>
          <a:bodyPr anchor="b"/>
          <a:lstStyle>
            <a:lvl1pPr>
              <a:defRPr sz="6000"/>
            </a:lvl1pPr>
          </a:lstStyle>
          <a:p>
            <a:r>
              <a:rPr lang="en-US" smtClean="0"/>
              <a:t>Click to edit Master title style</a:t>
            </a:r>
            <a:endParaRPr lang="en-US"/>
          </a:p>
        </p:txBody>
      </p:sp>
    </p:spTree>
    <p:extLst>
      <p:ext uri="{BB962C8B-B14F-4D97-AF65-F5344CB8AC3E}">
        <p14:creationId xmlns:p14="http://schemas.microsoft.com/office/powerpoint/2010/main" val="341607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F3AE068-E05A-439C-97F8-45AC8119FCD5}" type="datetime1">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422B5-12DA-40CC-AE4D-EB9F472458FF}" type="slidenum">
              <a:rPr lang="en-US" smtClean="0"/>
              <a:t>‹#›</a:t>
            </a:fld>
            <a:endParaRPr lang="en-US"/>
          </a:p>
        </p:txBody>
      </p:sp>
      <p:sp>
        <p:nvSpPr>
          <p:cNvPr id="4" name="Content Placeholder 3"/>
          <p:cNvSpPr>
            <a:spLocks noGrp="1"/>
          </p:cNvSpPr>
          <p:nvPr>
            <p:ph sz="half" idx="2"/>
          </p:nvPr>
        </p:nvSpPr>
        <p:spPr>
          <a:xfrm>
            <a:off x="6365111" y="1825625"/>
            <a:ext cx="49834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2"/>
          <p:cNvSpPr>
            <a:spLocks noGrp="1"/>
          </p:cNvSpPr>
          <p:nvPr>
            <p:ph sz="half" idx="1"/>
          </p:nvPr>
        </p:nvSpPr>
        <p:spPr>
          <a:xfrm>
            <a:off x="1224296" y="1825625"/>
            <a:ext cx="49834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228825" y="365125"/>
            <a:ext cx="10134600" cy="1325563"/>
          </a:xfrm>
        </p:spPr>
        <p:txBody>
          <a:bodyPr/>
          <a:lstStyle/>
          <a:p>
            <a:r>
              <a:rPr lang="en-US" smtClean="0"/>
              <a:t>Click to edit Master title style</a:t>
            </a:r>
            <a:endParaRPr lang="en-US"/>
          </a:p>
        </p:txBody>
      </p:sp>
    </p:spTree>
    <p:extLst>
      <p:ext uri="{BB962C8B-B14F-4D97-AF65-F5344CB8AC3E}">
        <p14:creationId xmlns:p14="http://schemas.microsoft.com/office/powerpoint/2010/main" val="412789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01B03B3-DEE5-43F8-925B-912AA65DCD81}" type="datetime1">
              <a:rPr lang="en-US" smtClean="0"/>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2422B5-12DA-40CC-AE4D-EB9F472458FF}" type="slidenum">
              <a:rPr lang="en-US" smtClean="0"/>
              <a:t>‹#›</a:t>
            </a:fld>
            <a:endParaRPr lang="en-US"/>
          </a:p>
        </p:txBody>
      </p:sp>
      <p:sp>
        <p:nvSpPr>
          <p:cNvPr id="6" name="Content Placeholder 5"/>
          <p:cNvSpPr>
            <a:spLocks noGrp="1"/>
          </p:cNvSpPr>
          <p:nvPr>
            <p:ph sz="quarter" idx="4"/>
          </p:nvPr>
        </p:nvSpPr>
        <p:spPr>
          <a:xfrm>
            <a:off x="6369832" y="2193925"/>
            <a:ext cx="49834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69832" y="1489075"/>
            <a:ext cx="4983480" cy="641350"/>
          </a:xfrm>
        </p:spPr>
        <p:txBody>
          <a:bodyPr anchor="b"/>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24454" y="2193925"/>
            <a:ext cx="49834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1224454" y="1489075"/>
            <a:ext cx="4983480" cy="641350"/>
          </a:xfrm>
        </p:spPr>
        <p:txBody>
          <a:bodyPr anchor="b"/>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1224454" y="274638"/>
            <a:ext cx="10122996"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379035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FB90C9F-8B7D-49D2-9820-A92EA66BAD43}" type="datetime1">
              <a:rPr lang="en-US" smtClean="0"/>
              <a:t>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2422B5-12DA-40CC-AE4D-EB9F472458FF}"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0734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4059C-4DF7-43AB-9953-A9E9C32BDFAB}" type="datetime1">
              <a:rPr lang="en-US" smtClean="0"/>
              <a:t>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2422B5-12DA-40CC-AE4D-EB9F472458FF}" type="slidenum">
              <a:rPr lang="en-US" smtClean="0"/>
              <a:t>‹#›</a:t>
            </a:fld>
            <a:endParaRPr lang="en-US"/>
          </a:p>
        </p:txBody>
      </p:sp>
    </p:spTree>
    <p:extLst>
      <p:ext uri="{BB962C8B-B14F-4D97-AF65-F5344CB8AC3E}">
        <p14:creationId xmlns:p14="http://schemas.microsoft.com/office/powerpoint/2010/main" val="415038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7C3EC7-B7A8-467B-A043-A6BA6621D453}" type="datetime1">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422B5-12DA-40CC-AE4D-EB9F472458FF}" type="slidenum">
              <a:rPr lang="en-US" smtClean="0"/>
              <a:t>‹#›</a:t>
            </a:fld>
            <a:endParaRPr lang="en-US"/>
          </a:p>
        </p:txBody>
      </p:sp>
      <p:sp>
        <p:nvSpPr>
          <p:cNvPr id="3" name="Content Placeholder 2"/>
          <p:cNvSpPr>
            <a:spLocks noGrp="1"/>
          </p:cNvSpPr>
          <p:nvPr>
            <p:ph idx="1"/>
          </p:nvPr>
        </p:nvSpPr>
        <p:spPr>
          <a:xfrm>
            <a:off x="5411619" y="987425"/>
            <a:ext cx="59436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2913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1229138"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114110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A656EBB-3674-4C80-A7FF-3B979F5315DA}" type="datetime1">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422B5-12DA-40CC-AE4D-EB9F472458FF}" type="slidenum">
              <a:rPr lang="en-US" smtClean="0"/>
              <a:t>‹#›</a:t>
            </a:fld>
            <a:endParaRPr lang="en-US"/>
          </a:p>
        </p:txBody>
      </p:sp>
      <p:sp>
        <p:nvSpPr>
          <p:cNvPr id="3" name="Picture Placeholder 2"/>
          <p:cNvSpPr>
            <a:spLocks noGrp="1"/>
          </p:cNvSpPr>
          <p:nvPr>
            <p:ph type="pic" idx="1"/>
          </p:nvPr>
        </p:nvSpPr>
        <p:spPr>
          <a:xfrm>
            <a:off x="5396249" y="987425"/>
            <a:ext cx="59436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22767"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1222767"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426013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1248508" cy="365125"/>
          </a:xfrm>
          <a:prstGeom prst="rect">
            <a:avLst/>
          </a:prstGeom>
        </p:spPr>
        <p:txBody>
          <a:bodyPr vert="horz" lIns="91440" tIns="45720" rIns="91440" bIns="45720" rtlCol="0" anchor="ctr"/>
          <a:lstStyle>
            <a:lvl1pPr algn="l">
              <a:defRPr sz="1200">
                <a:solidFill>
                  <a:schemeClr val="accent6">
                    <a:lumMod val="20000"/>
                    <a:lumOff val="80000"/>
                  </a:schemeClr>
                </a:solidFill>
              </a:defRPr>
            </a:lvl1pPr>
          </a:lstStyle>
          <a:p>
            <a:fld id="{79F0484A-F300-4B64-A3A1-4509DE43DA60}" type="datetime1">
              <a:rPr lang="en-US" smtClean="0"/>
              <a:t>10/3/2017</a:t>
            </a:fld>
            <a:endParaRPr lang="en-US" dirty="0"/>
          </a:p>
        </p:txBody>
      </p:sp>
      <p:sp>
        <p:nvSpPr>
          <p:cNvPr id="5" name="Footer Placeholder 4"/>
          <p:cNvSpPr>
            <a:spLocks noGrp="1"/>
          </p:cNvSpPr>
          <p:nvPr>
            <p:ph type="ftr" sz="quarter" idx="3"/>
          </p:nvPr>
        </p:nvSpPr>
        <p:spPr>
          <a:xfrm>
            <a:off x="3147644" y="6356350"/>
            <a:ext cx="5926015" cy="365125"/>
          </a:xfrm>
          <a:prstGeom prst="rect">
            <a:avLst/>
          </a:prstGeom>
        </p:spPr>
        <p:txBody>
          <a:bodyPr vert="horz" lIns="91440" tIns="45720" rIns="91440" bIns="45720" rtlCol="0" anchor="ctr"/>
          <a:lstStyle>
            <a:lvl1pPr algn="ctr">
              <a:defRPr sz="1200">
                <a:solidFill>
                  <a:schemeClr val="accent6">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0585938" y="6356350"/>
            <a:ext cx="767862" cy="365125"/>
          </a:xfrm>
          <a:prstGeom prst="rect">
            <a:avLst/>
          </a:prstGeom>
        </p:spPr>
        <p:txBody>
          <a:bodyPr vert="horz" lIns="91440" tIns="45720" rIns="91440" bIns="45720" rtlCol="0" anchor="ctr"/>
          <a:lstStyle>
            <a:lvl1pPr algn="r">
              <a:defRPr sz="1200">
                <a:solidFill>
                  <a:schemeClr val="accent6">
                    <a:lumMod val="20000"/>
                    <a:lumOff val="80000"/>
                  </a:schemeClr>
                </a:solidFill>
              </a:defRPr>
            </a:lvl1pPr>
          </a:lstStyle>
          <a:p>
            <a:fld id="{842422B5-12DA-40CC-AE4D-EB9F472458FF}" type="slidenum">
              <a:rPr lang="en-US" smtClean="0"/>
              <a:pPr/>
              <a:t>‹#›</a:t>
            </a:fld>
            <a:endParaRPr lang="en-US"/>
          </a:p>
        </p:txBody>
      </p:sp>
      <p:sp>
        <p:nvSpPr>
          <p:cNvPr id="3" name="Text Placeholder 2"/>
          <p:cNvSpPr>
            <a:spLocks noGrp="1"/>
          </p:cNvSpPr>
          <p:nvPr>
            <p:ph type="body" idx="1"/>
          </p:nvPr>
        </p:nvSpPr>
        <p:spPr>
          <a:xfrm>
            <a:off x="1219200" y="1825625"/>
            <a:ext cx="10134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219200" y="365125"/>
            <a:ext cx="10134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7318994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4400" b="0" kern="1200" cap="none" spc="0">
          <a:ln w="0">
            <a:solidFill>
              <a:schemeClr val="accent1">
                <a:lumMod val="75000"/>
              </a:schemeClr>
            </a:solidFill>
          </a:ln>
          <a:solidFill>
            <a:schemeClr val="accent6"/>
          </a:solidFill>
          <a:effectLst>
            <a:outerShdw blurRad="38100" dist="25400" dir="5400000" algn="ctr" rotWithShape="0">
              <a:srgbClr val="6E747A">
                <a:alpha val="43000"/>
              </a:srgbClr>
            </a:outerShdw>
          </a:effectLst>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2800" kern="1200">
          <a:solidFill>
            <a:schemeClr val="accent6">
              <a:lumMod val="20000"/>
              <a:lumOff val="80000"/>
            </a:schemeClr>
          </a:solidFill>
          <a:latin typeface="+mn-lt"/>
          <a:ea typeface="+mn-ea"/>
          <a:cs typeface="+mn-cs"/>
        </a:defRPr>
      </a:lvl1pPr>
      <a:lvl2pPr marL="6858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2400" kern="1200">
          <a:solidFill>
            <a:schemeClr val="accent6">
              <a:lumMod val="20000"/>
              <a:lumOff val="80000"/>
            </a:schemeClr>
          </a:solidFill>
          <a:latin typeface="+mn-lt"/>
          <a:ea typeface="+mn-ea"/>
          <a:cs typeface="+mn-cs"/>
        </a:defRPr>
      </a:lvl2pPr>
      <a:lvl3pPr marL="11430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2000" kern="1200">
          <a:solidFill>
            <a:schemeClr val="accent6">
              <a:lumMod val="20000"/>
              <a:lumOff val="80000"/>
            </a:schemeClr>
          </a:solidFill>
          <a:latin typeface="+mn-lt"/>
          <a:ea typeface="+mn-ea"/>
          <a:cs typeface="+mn-cs"/>
        </a:defRPr>
      </a:lvl3pPr>
      <a:lvl4pPr marL="16002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4pPr>
      <a:lvl5pPr marL="20574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5pPr>
      <a:lvl6pPr marL="25146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6pPr>
      <a:lvl7pPr marL="29718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7pPr>
      <a:lvl8pPr marL="34290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8pPr>
      <a:lvl9pPr marL="3886200" indent="-228600" algn="l" defTabSz="914400" rtl="0" eaLnBrk="1" latinLnBrk="0" hangingPunct="1">
        <a:lnSpc>
          <a:spcPct val="90000"/>
        </a:lnSpc>
        <a:spcBef>
          <a:spcPct val="30000"/>
        </a:spcBef>
        <a:buClr>
          <a:schemeClr val="accent4">
            <a:lumMod val="75000"/>
          </a:schemeClr>
        </a:buClr>
        <a:buSzPct val="70000"/>
        <a:buFont typeface="Wingdings 3" panose="05040102010807070707" pitchFamily="18" charset="2"/>
        <a:buChar char="u"/>
        <a:defRPr sz="1800" kern="1200">
          <a:solidFill>
            <a:schemeClr val="accent6">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768" userDrawn="1">
          <p15:clr>
            <a:srgbClr val="F26B43"/>
          </p15:clr>
        </p15:guide>
        <p15:guide id="2" pos="7152" userDrawn="1">
          <p15:clr>
            <a:srgbClr val="F26B43"/>
          </p15:clr>
        </p15:guide>
        <p15:guide id="3"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a:p>
            <a:r>
              <a:rPr lang="en-US" sz="2800" b="1" dirty="0"/>
              <a:t>Marriage in the old days wasn't what you thought!</a:t>
            </a:r>
          </a:p>
          <a:p>
            <a:endParaRPr lang="en-US" dirty="0"/>
          </a:p>
        </p:txBody>
      </p:sp>
      <p:sp>
        <p:nvSpPr>
          <p:cNvPr id="2" name="Title 1"/>
          <p:cNvSpPr>
            <a:spLocks noGrp="1"/>
          </p:cNvSpPr>
          <p:nvPr>
            <p:ph type="ctrTitle"/>
          </p:nvPr>
        </p:nvSpPr>
        <p:spPr/>
        <p:txBody>
          <a:bodyPr/>
          <a:lstStyle/>
          <a:p>
            <a:r>
              <a:rPr lang="en-US" b="1" dirty="0"/>
              <a:t>Traditional Marriage </a:t>
            </a:r>
          </a:p>
        </p:txBody>
      </p:sp>
    </p:spTree>
    <p:extLst>
      <p:ext uri="{BB962C8B-B14F-4D97-AF65-F5344CB8AC3E}">
        <p14:creationId xmlns:p14="http://schemas.microsoft.com/office/powerpoint/2010/main" val="372761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56200" y="939800"/>
            <a:ext cx="7035800" cy="5829300"/>
          </a:xfrm>
        </p:spPr>
        <p:txBody>
          <a:bodyPr>
            <a:normAutofit lnSpcReduction="10000"/>
          </a:bodyPr>
          <a:lstStyle/>
          <a:p>
            <a:r>
              <a:rPr lang="en-US" dirty="0"/>
              <a:t>In a “traditional marriage”, not only did a woman not have a say in family decisions, she didn’t have any rights either. After centuries of prejudice, finally in 1971, Ruth Bader Ginsberg fought for a woman’s rights within a marriage; this led to the abolishment of the existing law that during a dispute, males must be preferred to females</a:t>
            </a:r>
            <a:r>
              <a:rPr lang="en-US" dirty="0" smtClean="0"/>
              <a:t>. Furthermore</a:t>
            </a:r>
            <a:r>
              <a:rPr lang="en-US" dirty="0"/>
              <a:t>, it was only in 1979 when head and master laws were abolished in most states, which stated that a husband could do whatever he wanted with his house, his family, and his wife and her possessions.</a:t>
            </a:r>
          </a:p>
          <a:p>
            <a:endParaRPr lang="en-US" dirty="0"/>
          </a:p>
        </p:txBody>
      </p:sp>
      <p:sp>
        <p:nvSpPr>
          <p:cNvPr id="3" name="Title 2"/>
          <p:cNvSpPr>
            <a:spLocks noGrp="1"/>
          </p:cNvSpPr>
          <p:nvPr>
            <p:ph type="title"/>
          </p:nvPr>
        </p:nvSpPr>
        <p:spPr>
          <a:xfrm>
            <a:off x="1574800" y="0"/>
            <a:ext cx="10134600" cy="701675"/>
          </a:xfrm>
        </p:spPr>
        <p:txBody>
          <a:bodyPr>
            <a:normAutofit fontScale="90000"/>
          </a:bodyPr>
          <a:lstStyle/>
          <a:p>
            <a:r>
              <a:rPr lang="en-US" dirty="0"/>
              <a:t>The woman didn’t have any rights.</a:t>
            </a:r>
            <a:endParaRPr lang="en-US" dirty="0"/>
          </a:p>
        </p:txBody>
      </p:sp>
      <p:pic>
        <p:nvPicPr>
          <p:cNvPr id="4" name="Picture 3"/>
          <p:cNvPicPr>
            <a:picLocks noChangeAspect="1"/>
          </p:cNvPicPr>
          <p:nvPr/>
        </p:nvPicPr>
        <p:blipFill>
          <a:blip r:embed="rId2"/>
          <a:stretch>
            <a:fillRect/>
          </a:stretch>
        </p:blipFill>
        <p:spPr>
          <a:xfrm>
            <a:off x="1" y="1676400"/>
            <a:ext cx="5156200" cy="3970274"/>
          </a:xfrm>
          <a:prstGeom prst="rect">
            <a:avLst/>
          </a:prstGeom>
        </p:spPr>
      </p:pic>
    </p:spTree>
    <p:extLst>
      <p:ext uri="{BB962C8B-B14F-4D97-AF65-F5344CB8AC3E}">
        <p14:creationId xmlns:p14="http://schemas.microsoft.com/office/powerpoint/2010/main" val="294700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21500" y="1325562"/>
            <a:ext cx="5168900" cy="5532437"/>
          </a:xfrm>
        </p:spPr>
        <p:txBody>
          <a:bodyPr>
            <a:normAutofit lnSpcReduction="10000"/>
          </a:bodyPr>
          <a:lstStyle/>
          <a:p>
            <a:r>
              <a:rPr lang="en-US" dirty="0"/>
              <a:t>In Biblical times, not only was polygamy not illegal, it was considered a man’s right to have multiple wives and mistresses. For example, Abraham had two wives and a concubine, </a:t>
            </a:r>
            <a:r>
              <a:rPr lang="en-US" dirty="0" err="1"/>
              <a:t>Khaleb</a:t>
            </a:r>
            <a:r>
              <a:rPr lang="en-US" dirty="0"/>
              <a:t> had five, Moses a mere two, but King Solomon had over 1,000 (though 300 were considered to be concubines)! Monogamy is actually a relatively new, Western invention.</a:t>
            </a:r>
          </a:p>
        </p:txBody>
      </p:sp>
      <p:sp>
        <p:nvSpPr>
          <p:cNvPr id="3" name="Title 2"/>
          <p:cNvSpPr>
            <a:spLocks noGrp="1"/>
          </p:cNvSpPr>
          <p:nvPr>
            <p:ph type="title"/>
          </p:nvPr>
        </p:nvSpPr>
        <p:spPr>
          <a:xfrm>
            <a:off x="1219200" y="0"/>
            <a:ext cx="10972800" cy="1325563"/>
          </a:xfrm>
        </p:spPr>
        <p:txBody>
          <a:bodyPr>
            <a:normAutofit fontScale="90000"/>
          </a:bodyPr>
          <a:lstStyle/>
          <a:p>
            <a:r>
              <a:rPr lang="en-US" dirty="0"/>
              <a:t>People didn’t have sex (and babies) with only their spouses.</a:t>
            </a:r>
          </a:p>
        </p:txBody>
      </p:sp>
      <p:pic>
        <p:nvPicPr>
          <p:cNvPr id="4" name="Picture 3"/>
          <p:cNvPicPr>
            <a:picLocks noChangeAspect="1"/>
          </p:cNvPicPr>
          <p:nvPr/>
        </p:nvPicPr>
        <p:blipFill>
          <a:blip r:embed="rId2"/>
          <a:stretch>
            <a:fillRect/>
          </a:stretch>
        </p:blipFill>
        <p:spPr>
          <a:xfrm>
            <a:off x="0" y="1968500"/>
            <a:ext cx="6837680" cy="4273550"/>
          </a:xfrm>
          <a:prstGeom prst="rect">
            <a:avLst/>
          </a:prstGeom>
        </p:spPr>
      </p:pic>
    </p:spTree>
    <p:extLst>
      <p:ext uri="{BB962C8B-B14F-4D97-AF65-F5344CB8AC3E}">
        <p14:creationId xmlns:p14="http://schemas.microsoft.com/office/powerpoint/2010/main" val="172770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0" y="1273175"/>
            <a:ext cx="10820400" cy="5394325"/>
          </a:xfrm>
        </p:spPr>
        <p:txBody>
          <a:bodyPr>
            <a:normAutofit/>
          </a:bodyPr>
          <a:lstStyle/>
          <a:p>
            <a:r>
              <a:rPr lang="en-US" dirty="0"/>
              <a:t>The loving visions of a man serving and caring for his wife just weren’t reality centuries ago. Women were seen as property and meant for specific purposes. Throughout time though, some mercy was shown to wives, as shown by Bernard of Siena in the 15th century, who instructed men to be kind and have as much compassion for their wives as they would a chicken or a pig. Talk about a low bar</a:t>
            </a:r>
            <a:r>
              <a:rPr lang="en-US" dirty="0" smtClean="0"/>
              <a:t>. Since </a:t>
            </a:r>
            <a:r>
              <a:rPr lang="en-US" dirty="0"/>
              <a:t>a wife was considered her husband’s possession, he could do what he saw fit with her. This often involved “keeping her in line” through physical means. In his Corpus </a:t>
            </a:r>
            <a:r>
              <a:rPr lang="en-US" dirty="0" err="1"/>
              <a:t>Jurius</a:t>
            </a:r>
            <a:r>
              <a:rPr lang="en-US" dirty="0"/>
              <a:t>, Emperor Justinian suggested that it may not be right to beat your wife, but if you happened to see a reason to do it, you would just have to pay her afterwards. No biggie, right?</a:t>
            </a:r>
          </a:p>
          <a:p>
            <a:endParaRPr lang="en-US" dirty="0"/>
          </a:p>
        </p:txBody>
      </p:sp>
      <p:sp>
        <p:nvSpPr>
          <p:cNvPr id="3" name="Title 2"/>
          <p:cNvSpPr>
            <a:spLocks noGrp="1"/>
          </p:cNvSpPr>
          <p:nvPr>
            <p:ph type="title"/>
          </p:nvPr>
        </p:nvSpPr>
        <p:spPr>
          <a:xfrm>
            <a:off x="1536700" y="0"/>
            <a:ext cx="10134600" cy="790575"/>
          </a:xfrm>
        </p:spPr>
        <p:txBody>
          <a:bodyPr/>
          <a:lstStyle/>
          <a:p>
            <a:r>
              <a:rPr lang="en-US" dirty="0"/>
              <a:t>It was hardly a bed of roses.</a:t>
            </a:r>
          </a:p>
        </p:txBody>
      </p:sp>
    </p:spTree>
    <p:extLst>
      <p:ext uri="{BB962C8B-B14F-4D97-AF65-F5344CB8AC3E}">
        <p14:creationId xmlns:p14="http://schemas.microsoft.com/office/powerpoint/2010/main" val="23706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08900" y="847724"/>
            <a:ext cx="4419600" cy="6010275"/>
          </a:xfrm>
        </p:spPr>
        <p:txBody>
          <a:bodyPr/>
          <a:lstStyle/>
          <a:p>
            <a:r>
              <a:rPr lang="en-US" dirty="0"/>
              <a:t>Thankfully, by the late 1800s, this practice became more outdated; South Carolina was the first state to disallow the beating of wives. In 1920, it was outlawed nationwide. Now if only those crimes would be properly prosecuted and women were rightfully protected from their abusers.</a:t>
            </a:r>
          </a:p>
        </p:txBody>
      </p:sp>
      <p:pic>
        <p:nvPicPr>
          <p:cNvPr id="4" name="Picture 3"/>
          <p:cNvPicPr>
            <a:picLocks noChangeAspect="1"/>
          </p:cNvPicPr>
          <p:nvPr/>
        </p:nvPicPr>
        <p:blipFill>
          <a:blip r:embed="rId2"/>
          <a:stretch>
            <a:fillRect/>
          </a:stretch>
        </p:blipFill>
        <p:spPr>
          <a:xfrm>
            <a:off x="0" y="1027906"/>
            <a:ext cx="7620000" cy="5429250"/>
          </a:xfrm>
          <a:prstGeom prst="rect">
            <a:avLst/>
          </a:prstGeom>
        </p:spPr>
      </p:pic>
    </p:spTree>
    <p:extLst>
      <p:ext uri="{BB962C8B-B14F-4D97-AF65-F5344CB8AC3E}">
        <p14:creationId xmlns:p14="http://schemas.microsoft.com/office/powerpoint/2010/main" val="239044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05500" y="1325562"/>
            <a:ext cx="6197600" cy="5532437"/>
          </a:xfrm>
        </p:spPr>
        <p:txBody>
          <a:bodyPr/>
          <a:lstStyle/>
          <a:p>
            <a:r>
              <a:rPr lang="en-US" dirty="0"/>
              <a:t>It was only in the 13th century that Pope Alexander IV changed the laws and made marriage a sacrament between two people by taking it out of the hands of parents and putting it into the hands of the two participating (and—mostly—willing) parties. Before this, families viewed marriage as a bargaining tool to get what they needed, disregarding the feelings or desires of the individuals who were going to be married.</a:t>
            </a:r>
          </a:p>
        </p:txBody>
      </p:sp>
      <p:sp>
        <p:nvSpPr>
          <p:cNvPr id="3" name="Title 2"/>
          <p:cNvSpPr>
            <a:spLocks noGrp="1"/>
          </p:cNvSpPr>
          <p:nvPr>
            <p:ph type="title"/>
          </p:nvPr>
        </p:nvSpPr>
        <p:spPr>
          <a:xfrm>
            <a:off x="1219200" y="0"/>
            <a:ext cx="10972800" cy="1325563"/>
          </a:xfrm>
        </p:spPr>
        <p:txBody>
          <a:bodyPr>
            <a:normAutofit fontScale="90000"/>
          </a:bodyPr>
          <a:lstStyle/>
          <a:p>
            <a:r>
              <a:rPr lang="en-US" dirty="0"/>
              <a:t>It wasn’t always an agreement between two people in love.</a:t>
            </a:r>
          </a:p>
        </p:txBody>
      </p:sp>
      <p:pic>
        <p:nvPicPr>
          <p:cNvPr id="4" name="Picture 3"/>
          <p:cNvPicPr>
            <a:picLocks noChangeAspect="1"/>
          </p:cNvPicPr>
          <p:nvPr/>
        </p:nvPicPr>
        <p:blipFill>
          <a:blip r:embed="rId2"/>
          <a:stretch>
            <a:fillRect/>
          </a:stretch>
        </p:blipFill>
        <p:spPr>
          <a:xfrm>
            <a:off x="0" y="1692275"/>
            <a:ext cx="5952263" cy="4799012"/>
          </a:xfrm>
          <a:prstGeom prst="rect">
            <a:avLst/>
          </a:prstGeom>
        </p:spPr>
      </p:pic>
    </p:spTree>
    <p:extLst>
      <p:ext uri="{BB962C8B-B14F-4D97-AF65-F5344CB8AC3E}">
        <p14:creationId xmlns:p14="http://schemas.microsoft.com/office/powerpoint/2010/main" val="185758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59400" y="165100"/>
            <a:ext cx="6832600" cy="6692900"/>
          </a:xfrm>
        </p:spPr>
        <p:txBody>
          <a:bodyPr/>
          <a:lstStyle/>
          <a:p>
            <a:r>
              <a:rPr lang="en-US" dirty="0"/>
              <a:t>In 500 A.D., Emperor Justinian passed a law allowing fathers to give away their daughters as young as 7 years old, thereby ensuring the family that their needs would be met early on. Arranged marriages weren’t the only third-party agreements that were made, sadly. Many women </a:t>
            </a:r>
            <a:r>
              <a:rPr lang="en-US" dirty="0" err="1"/>
              <a:t>women</a:t>
            </a:r>
            <a:r>
              <a:rPr lang="en-US" dirty="0"/>
              <a:t> found themselves in unique instances in which it would be required for them to be married. If a woman was raped, she would often have to marry her rapist; if her sister’s husband was left a widow, she would have to marry her late sister’s husband. The illusion of choice is hardly new for women.</a:t>
            </a:r>
          </a:p>
          <a:p>
            <a:endParaRPr lang="en-US" dirty="0"/>
          </a:p>
        </p:txBody>
      </p:sp>
      <p:pic>
        <p:nvPicPr>
          <p:cNvPr id="4" name="Picture 3"/>
          <p:cNvPicPr>
            <a:picLocks noChangeAspect="1"/>
          </p:cNvPicPr>
          <p:nvPr/>
        </p:nvPicPr>
        <p:blipFill>
          <a:blip r:embed="rId2"/>
          <a:stretch>
            <a:fillRect/>
          </a:stretch>
        </p:blipFill>
        <p:spPr>
          <a:xfrm>
            <a:off x="0" y="260350"/>
            <a:ext cx="5413456" cy="6597650"/>
          </a:xfrm>
          <a:prstGeom prst="rect">
            <a:avLst/>
          </a:prstGeom>
        </p:spPr>
      </p:pic>
    </p:spTree>
    <p:extLst>
      <p:ext uri="{BB962C8B-B14F-4D97-AF65-F5344CB8AC3E}">
        <p14:creationId xmlns:p14="http://schemas.microsoft.com/office/powerpoint/2010/main" val="188289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3800" y="1358900"/>
            <a:ext cx="7188200" cy="5676900"/>
          </a:xfrm>
        </p:spPr>
        <p:txBody>
          <a:bodyPr>
            <a:normAutofit/>
          </a:bodyPr>
          <a:lstStyle/>
          <a:p>
            <a:r>
              <a:rPr lang="en-US" dirty="0"/>
              <a:t>In a traditional marriage, it could rightly be assumed that a wife would have the choice to be intimate with her husband. Not so! In 1736, Jurist Sir Mathew Hale declared that a wife couldn’t be raped, because in marriage, a woman gave up all rights to her body. Her husband could do whatever he wanted with it</a:t>
            </a:r>
            <a:r>
              <a:rPr lang="en-US" dirty="0" smtClean="0"/>
              <a:t>. Shockingly</a:t>
            </a:r>
            <a:r>
              <a:rPr lang="en-US" dirty="0"/>
              <a:t>, as recent as 1993, the last states finally passed laws disallowing a man to force himself on his wife. Of course, it still happens all the time, and it's quite hard to prosecute.</a:t>
            </a:r>
          </a:p>
        </p:txBody>
      </p:sp>
      <p:sp>
        <p:nvSpPr>
          <p:cNvPr id="3" name="Title 2"/>
          <p:cNvSpPr>
            <a:spLocks noGrp="1"/>
          </p:cNvSpPr>
          <p:nvPr>
            <p:ph type="title"/>
          </p:nvPr>
        </p:nvSpPr>
        <p:spPr>
          <a:xfrm>
            <a:off x="1219200" y="0"/>
            <a:ext cx="10972800" cy="1358900"/>
          </a:xfrm>
        </p:spPr>
        <p:txBody>
          <a:bodyPr>
            <a:normAutofit fontScale="90000"/>
          </a:bodyPr>
          <a:lstStyle/>
          <a:p>
            <a:r>
              <a:rPr lang="en-US" dirty="0"/>
              <a:t>Women didn’t necessarily choose to be intimate with their husbands.</a:t>
            </a:r>
          </a:p>
        </p:txBody>
      </p:sp>
      <p:pic>
        <p:nvPicPr>
          <p:cNvPr id="4" name="Picture 3"/>
          <p:cNvPicPr>
            <a:picLocks noChangeAspect="1"/>
          </p:cNvPicPr>
          <p:nvPr/>
        </p:nvPicPr>
        <p:blipFill rotWithShape="1">
          <a:blip r:embed="rId2"/>
          <a:srcRect r="4341"/>
          <a:stretch/>
        </p:blipFill>
        <p:spPr>
          <a:xfrm>
            <a:off x="0" y="1511300"/>
            <a:ext cx="5092700" cy="5130800"/>
          </a:xfrm>
          <a:prstGeom prst="rect">
            <a:avLst/>
          </a:prstGeom>
        </p:spPr>
      </p:pic>
    </p:spTree>
    <p:extLst>
      <p:ext uri="{BB962C8B-B14F-4D97-AF65-F5344CB8AC3E}">
        <p14:creationId xmlns:p14="http://schemas.microsoft.com/office/powerpoint/2010/main" val="5335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75400" y="1444624"/>
            <a:ext cx="5816600" cy="5413375"/>
          </a:xfrm>
        </p:spPr>
        <p:txBody>
          <a:bodyPr>
            <a:normAutofit lnSpcReduction="10000"/>
          </a:bodyPr>
          <a:lstStyle/>
          <a:p>
            <a:r>
              <a:rPr lang="en-US" dirty="0"/>
              <a:t>In your mom’s view of traditional marriage, hugging and holding hands would be acceptable public displays of affection. However, in true traditional times, these were considered vile and severely frowned upon. In fact, </a:t>
            </a:r>
            <a:r>
              <a:rPr lang="en-US" dirty="0" err="1"/>
              <a:t>Plutar</a:t>
            </a:r>
            <a:r>
              <a:rPr lang="en-US" dirty="0"/>
              <a:t> called it disgraceful when a Roman senator was caught kissing his wife in public—it was such a scandal that the senator was forced to back down from his position.</a:t>
            </a:r>
          </a:p>
        </p:txBody>
      </p:sp>
      <p:sp>
        <p:nvSpPr>
          <p:cNvPr id="3" name="Title 2"/>
          <p:cNvSpPr>
            <a:spLocks noGrp="1"/>
          </p:cNvSpPr>
          <p:nvPr>
            <p:ph type="title"/>
          </p:nvPr>
        </p:nvSpPr>
        <p:spPr>
          <a:xfrm>
            <a:off x="1371600" y="0"/>
            <a:ext cx="10820400" cy="1325563"/>
          </a:xfrm>
        </p:spPr>
        <p:txBody>
          <a:bodyPr>
            <a:normAutofit fontScale="90000"/>
          </a:bodyPr>
          <a:lstStyle/>
          <a:p>
            <a:r>
              <a:rPr lang="en-US" dirty="0"/>
              <a:t>You weren’t allowed to hold hands and show you loved each other.</a:t>
            </a:r>
          </a:p>
        </p:txBody>
      </p:sp>
      <p:pic>
        <p:nvPicPr>
          <p:cNvPr id="4" name="Picture 3"/>
          <p:cNvPicPr>
            <a:picLocks noChangeAspect="1"/>
          </p:cNvPicPr>
          <p:nvPr/>
        </p:nvPicPr>
        <p:blipFill>
          <a:blip r:embed="rId2"/>
          <a:stretch>
            <a:fillRect/>
          </a:stretch>
        </p:blipFill>
        <p:spPr>
          <a:xfrm>
            <a:off x="0" y="1536699"/>
            <a:ext cx="6349999" cy="4762499"/>
          </a:xfrm>
          <a:prstGeom prst="rect">
            <a:avLst/>
          </a:prstGeom>
        </p:spPr>
      </p:pic>
    </p:spTree>
    <p:extLst>
      <p:ext uri="{BB962C8B-B14F-4D97-AF65-F5344CB8AC3E}">
        <p14:creationId xmlns:p14="http://schemas.microsoft.com/office/powerpoint/2010/main" val="329866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81800" y="1012824"/>
            <a:ext cx="5410200" cy="5845175"/>
          </a:xfrm>
        </p:spPr>
        <p:txBody>
          <a:bodyPr>
            <a:normAutofit lnSpcReduction="10000"/>
          </a:bodyPr>
          <a:lstStyle/>
          <a:p>
            <a:r>
              <a:rPr lang="en-US" dirty="0"/>
              <a:t>Although the church tried really hard to keep people together by making it truly hard to divorce, people have been getting out of their unhappy arrangements for hundreds of years. In early Mesopotamia, Hammurabi's code gave husbands alternate options by stating instances in which they could get a refund on their spouse if they were unhappy. Both the Greeks and the Romans allowed divorce as well.</a:t>
            </a:r>
          </a:p>
        </p:txBody>
      </p:sp>
      <p:sp>
        <p:nvSpPr>
          <p:cNvPr id="3" name="Title 2"/>
          <p:cNvSpPr>
            <a:spLocks noGrp="1"/>
          </p:cNvSpPr>
          <p:nvPr>
            <p:ph type="title"/>
          </p:nvPr>
        </p:nvSpPr>
        <p:spPr>
          <a:xfrm>
            <a:off x="1574800" y="0"/>
            <a:ext cx="10134600" cy="815975"/>
          </a:xfrm>
        </p:spPr>
        <p:txBody>
          <a:bodyPr/>
          <a:lstStyle/>
          <a:p>
            <a:r>
              <a:rPr lang="en-US" dirty="0"/>
              <a:t>People didn’t stay together forever.</a:t>
            </a:r>
          </a:p>
        </p:txBody>
      </p:sp>
      <p:pic>
        <p:nvPicPr>
          <p:cNvPr id="4" name="Picture 3"/>
          <p:cNvPicPr>
            <a:picLocks noChangeAspect="1"/>
          </p:cNvPicPr>
          <p:nvPr/>
        </p:nvPicPr>
        <p:blipFill>
          <a:blip r:embed="rId2"/>
          <a:stretch>
            <a:fillRect/>
          </a:stretch>
        </p:blipFill>
        <p:spPr>
          <a:xfrm>
            <a:off x="0" y="1634775"/>
            <a:ext cx="6870700" cy="4654899"/>
          </a:xfrm>
          <a:prstGeom prst="rect">
            <a:avLst/>
          </a:prstGeom>
        </p:spPr>
      </p:pic>
    </p:spTree>
    <p:extLst>
      <p:ext uri="{BB962C8B-B14F-4D97-AF65-F5344CB8AC3E}">
        <p14:creationId xmlns:p14="http://schemas.microsoft.com/office/powerpoint/2010/main" val="124064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43500" y="200024"/>
            <a:ext cx="7048500" cy="6657975"/>
          </a:xfrm>
        </p:spPr>
        <p:txBody>
          <a:bodyPr/>
          <a:lstStyle/>
          <a:p>
            <a:r>
              <a:rPr lang="en-US" dirty="0"/>
              <a:t>Thanks to Henry VIII breaking from the Catholic church and founding his own church, just to marry Anne Boleyn, the people of Britain were forced to be okay with it. That rule often only applied to him and his (six!) marriages, though—convenient, huh? By the 1800s, divorce was so common in the U.S. that the government opened an investigation into the matter and by the early 1900s, society was sure that marriage would soon be obsolete. Though the divorce rate increased throughout the 20th century, it's started to decline, with 2016 having the lowest American divorces on record since 1980.</a:t>
            </a:r>
          </a:p>
        </p:txBody>
      </p:sp>
      <p:pic>
        <p:nvPicPr>
          <p:cNvPr id="4" name="Picture 3"/>
          <p:cNvPicPr>
            <a:picLocks noChangeAspect="1"/>
          </p:cNvPicPr>
          <p:nvPr/>
        </p:nvPicPr>
        <p:blipFill rotWithShape="1">
          <a:blip r:embed="rId2"/>
          <a:srcRect l="16000" r="14166"/>
          <a:stretch/>
        </p:blipFill>
        <p:spPr>
          <a:xfrm>
            <a:off x="0" y="361948"/>
            <a:ext cx="5295900" cy="6303891"/>
          </a:xfrm>
          <a:prstGeom prst="rect">
            <a:avLst/>
          </a:prstGeom>
        </p:spPr>
      </p:pic>
    </p:spTree>
    <p:extLst>
      <p:ext uri="{BB962C8B-B14F-4D97-AF65-F5344CB8AC3E}">
        <p14:creationId xmlns:p14="http://schemas.microsoft.com/office/powerpoint/2010/main" val="40431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69200" y="266700"/>
            <a:ext cx="4533900" cy="6591300"/>
          </a:xfrm>
        </p:spPr>
        <p:txBody>
          <a:bodyPr>
            <a:normAutofit/>
          </a:bodyPr>
          <a:lstStyle/>
          <a:p>
            <a:r>
              <a:rPr lang="en-US" dirty="0" err="1"/>
              <a:t>Ahh</a:t>
            </a:r>
            <a:r>
              <a:rPr lang="en-US" dirty="0"/>
              <a:t>, marriage. It evokes visions of a sweet young couple, standing side by side, loving each other while dreaming of being surrounded by many children until their last, dying days. Your family probably hopes and prays that you will be blessed with such a beautiful union...yet history shows they should be careful what they wish for!</a:t>
            </a:r>
          </a:p>
        </p:txBody>
      </p:sp>
      <p:pic>
        <p:nvPicPr>
          <p:cNvPr id="4" name="Picture 3"/>
          <p:cNvPicPr>
            <a:picLocks noChangeAspect="1"/>
          </p:cNvPicPr>
          <p:nvPr/>
        </p:nvPicPr>
        <p:blipFill>
          <a:blip r:embed="rId2"/>
          <a:stretch>
            <a:fillRect/>
          </a:stretch>
        </p:blipFill>
        <p:spPr>
          <a:xfrm>
            <a:off x="0" y="911225"/>
            <a:ext cx="7620000" cy="5086350"/>
          </a:xfrm>
          <a:prstGeom prst="rect">
            <a:avLst/>
          </a:prstGeom>
        </p:spPr>
      </p:pic>
    </p:spTree>
    <p:extLst>
      <p:ext uri="{BB962C8B-B14F-4D97-AF65-F5344CB8AC3E}">
        <p14:creationId xmlns:p14="http://schemas.microsoft.com/office/powerpoint/2010/main" val="115883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Maybe these millennials and their wacky ideas of marriage are actually doing something right</a:t>
            </a:r>
            <a:r>
              <a:rPr lang="en-US" dirty="0" smtClean="0"/>
              <a:t>...</a:t>
            </a:r>
          </a:p>
          <a:p>
            <a:endParaRPr lang="en-US" dirty="0"/>
          </a:p>
          <a:p>
            <a:r>
              <a:rPr lang="en-US" dirty="0" smtClean="0"/>
              <a:t>At least it is clear that the concept of marriage has differed from place to place and from time to time. </a:t>
            </a:r>
          </a:p>
          <a:p>
            <a:endParaRPr lang="en-US" dirty="0"/>
          </a:p>
          <a:p>
            <a:r>
              <a:rPr lang="en-US" dirty="0" smtClean="0"/>
              <a:t>As with most culture traits, marriage has changed in areas of legal, social, and </a:t>
            </a:r>
            <a:r>
              <a:rPr lang="en-US" smtClean="0"/>
              <a:t>personal concepts.</a:t>
            </a:r>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79718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Biblically, a traditional marriage has been defined by “a state instituted and ordained by God for the lifelong relationship between one man as husband and one woman as wife.”</a:t>
            </a:r>
          </a:p>
          <a:p>
            <a:endParaRPr lang="en-US" dirty="0"/>
          </a:p>
          <a:p>
            <a:r>
              <a:rPr lang="en-US" dirty="0"/>
              <a:t>However, your ancestors hoped for in a “traditional marriage” isn’t quite the roses and white picket fence that they believe it to be. Even though the definition of marriage as “an agreement between two people” has never changed, if you take a look into history it seems as though the idea of traditional marriage has.</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45127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86341" y="0"/>
            <a:ext cx="10011678" cy="6858000"/>
          </a:xfrm>
          <a:prstGeom prst="rect">
            <a:avLst/>
          </a:prstGeo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4505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0" y="1295400"/>
            <a:ext cx="4572000" cy="5562599"/>
          </a:xfrm>
        </p:spPr>
        <p:txBody>
          <a:bodyPr/>
          <a:lstStyle/>
          <a:p>
            <a:r>
              <a:rPr lang="en-US" dirty="0"/>
              <a:t>In “traditional marriage," love was considered a childish notion that had no place in a marriage. A conservative once predicted that marrying for love would destroy the institution.</a:t>
            </a:r>
          </a:p>
        </p:txBody>
      </p:sp>
      <p:sp>
        <p:nvSpPr>
          <p:cNvPr id="3" name="Title 2"/>
          <p:cNvSpPr>
            <a:spLocks noGrp="1"/>
          </p:cNvSpPr>
          <p:nvPr>
            <p:ph type="title"/>
          </p:nvPr>
        </p:nvSpPr>
        <p:spPr>
          <a:xfrm>
            <a:off x="1612900" y="1"/>
            <a:ext cx="10134600" cy="762000"/>
          </a:xfrm>
        </p:spPr>
        <p:txBody>
          <a:bodyPr/>
          <a:lstStyle/>
          <a:p>
            <a:r>
              <a:rPr lang="en-US" dirty="0"/>
              <a:t>People didn’t marry for love.</a:t>
            </a:r>
          </a:p>
        </p:txBody>
      </p:sp>
      <p:pic>
        <p:nvPicPr>
          <p:cNvPr id="4" name="Picture 3"/>
          <p:cNvPicPr>
            <a:picLocks noChangeAspect="1"/>
          </p:cNvPicPr>
          <p:nvPr/>
        </p:nvPicPr>
        <p:blipFill>
          <a:blip r:embed="rId2"/>
          <a:stretch>
            <a:fillRect/>
          </a:stretch>
        </p:blipFill>
        <p:spPr>
          <a:xfrm>
            <a:off x="0" y="1206500"/>
            <a:ext cx="7620000" cy="4876800"/>
          </a:xfrm>
          <a:prstGeom prst="rect">
            <a:avLst/>
          </a:prstGeom>
        </p:spPr>
      </p:pic>
    </p:spTree>
    <p:extLst>
      <p:ext uri="{BB962C8B-B14F-4D97-AF65-F5344CB8AC3E}">
        <p14:creationId xmlns:p14="http://schemas.microsoft.com/office/powerpoint/2010/main" val="399807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ancient Rome it was believed to be inappropriate for husbands and wives to be in love; Seneca, the philosopher, said that there was nothing more impure than a man loving his wife like a mistress. The advice in the 1700s was to get married to someone you could tolerate—progress! But it wasn’t until the 1920s that people started marrying for love </a:t>
            </a:r>
            <a:r>
              <a:rPr lang="en-US" dirty="0" err="1"/>
              <a:t>en</a:t>
            </a:r>
            <a:r>
              <a:rPr lang="en-US" dirty="0"/>
              <a:t> masse, coining the term “love marriage."</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02957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0" y="761999"/>
            <a:ext cx="5334000" cy="6096001"/>
          </a:xfrm>
        </p:spPr>
        <p:txBody>
          <a:bodyPr/>
          <a:lstStyle/>
          <a:p>
            <a:r>
              <a:rPr lang="en-US" dirty="0"/>
              <a:t>Loving, blissful commitment wasn’t exactly synonymous with the true traditional marriage our ancient ancestors experienced. Why? Marriage was an arrangement that many were forced into. Four thousand years ago in Mesopotamia, marriage was equivalent to slavery; in the year 400 A.D. many church officials actually opposed marriage describing it as “bondage</a:t>
            </a:r>
            <a:r>
              <a:rPr lang="en-US" dirty="0" smtClean="0"/>
              <a:t>.”</a:t>
            </a:r>
            <a:endParaRPr lang="en-US" dirty="0"/>
          </a:p>
        </p:txBody>
      </p:sp>
      <p:sp>
        <p:nvSpPr>
          <p:cNvPr id="3" name="Title 2"/>
          <p:cNvSpPr>
            <a:spLocks noGrp="1"/>
          </p:cNvSpPr>
          <p:nvPr>
            <p:ph type="title"/>
          </p:nvPr>
        </p:nvSpPr>
        <p:spPr>
          <a:xfrm>
            <a:off x="1358900" y="0"/>
            <a:ext cx="10134600" cy="761999"/>
          </a:xfrm>
        </p:spPr>
        <p:txBody>
          <a:bodyPr>
            <a:normAutofit fontScale="90000"/>
          </a:bodyPr>
          <a:lstStyle/>
          <a:p>
            <a:r>
              <a:rPr lang="en-US" dirty="0"/>
              <a:t>People weren’t happy to get married.</a:t>
            </a:r>
          </a:p>
        </p:txBody>
      </p:sp>
      <p:pic>
        <p:nvPicPr>
          <p:cNvPr id="4" name="Picture 3"/>
          <p:cNvPicPr>
            <a:picLocks noChangeAspect="1"/>
          </p:cNvPicPr>
          <p:nvPr/>
        </p:nvPicPr>
        <p:blipFill>
          <a:blip r:embed="rId2"/>
          <a:stretch>
            <a:fillRect/>
          </a:stretch>
        </p:blipFill>
        <p:spPr>
          <a:xfrm>
            <a:off x="0" y="1371599"/>
            <a:ext cx="6858000" cy="5486400"/>
          </a:xfrm>
          <a:prstGeom prst="rect">
            <a:avLst/>
          </a:prstGeom>
        </p:spPr>
      </p:pic>
    </p:spTree>
    <p:extLst>
      <p:ext uri="{BB962C8B-B14F-4D97-AF65-F5344CB8AC3E}">
        <p14:creationId xmlns:p14="http://schemas.microsoft.com/office/powerpoint/2010/main" val="102805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00" y="1155700"/>
            <a:ext cx="7747000" cy="5702300"/>
          </a:xfrm>
        </p:spPr>
        <p:txBody>
          <a:bodyPr>
            <a:normAutofit/>
          </a:bodyPr>
          <a:lstStyle/>
          <a:p>
            <a:r>
              <a:rPr lang="en-US" dirty="0"/>
              <a:t>People got married for so many reasons! Because they were lonely, because their family needed a goat, because their parents couldn’t afford to feed them any longer, because they needed to strengthen their political position, or because a brother’s wife died and he needed a new one. Procreation was often a consequence of being married but it’s been proven that it often wasn’t the main goal, especially for families that weren't of the noble classes, who had large inheritances to think about</a:t>
            </a:r>
            <a:r>
              <a:rPr lang="en-US" dirty="0" smtClean="0"/>
              <a:t>.</a:t>
            </a:r>
            <a:endParaRPr lang="en-US" dirty="0"/>
          </a:p>
        </p:txBody>
      </p:sp>
      <p:sp>
        <p:nvSpPr>
          <p:cNvPr id="3" name="Title 2"/>
          <p:cNvSpPr>
            <a:spLocks noGrp="1"/>
          </p:cNvSpPr>
          <p:nvPr>
            <p:ph type="title"/>
          </p:nvPr>
        </p:nvSpPr>
        <p:spPr>
          <a:xfrm>
            <a:off x="1219200" y="1"/>
            <a:ext cx="10972800" cy="660400"/>
          </a:xfrm>
        </p:spPr>
        <p:txBody>
          <a:bodyPr>
            <a:normAutofit fontScale="90000"/>
          </a:bodyPr>
          <a:lstStyle/>
          <a:p>
            <a:r>
              <a:rPr lang="en-US" dirty="0"/>
              <a:t>People didn’t get married to have babies.</a:t>
            </a:r>
          </a:p>
        </p:txBody>
      </p:sp>
      <p:pic>
        <p:nvPicPr>
          <p:cNvPr id="4" name="Picture 3"/>
          <p:cNvPicPr>
            <a:picLocks noChangeAspect="1"/>
          </p:cNvPicPr>
          <p:nvPr/>
        </p:nvPicPr>
        <p:blipFill>
          <a:blip r:embed="rId2"/>
          <a:stretch>
            <a:fillRect/>
          </a:stretch>
        </p:blipFill>
        <p:spPr>
          <a:xfrm>
            <a:off x="0" y="818356"/>
            <a:ext cx="4445000" cy="6039644"/>
          </a:xfrm>
          <a:prstGeom prst="rect">
            <a:avLst/>
          </a:prstGeom>
        </p:spPr>
      </p:pic>
    </p:spTree>
    <p:extLst>
      <p:ext uri="{BB962C8B-B14F-4D97-AF65-F5344CB8AC3E}">
        <p14:creationId xmlns:p14="http://schemas.microsoft.com/office/powerpoint/2010/main" val="1425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1900" y="1219199"/>
            <a:ext cx="7150100" cy="5765799"/>
          </a:xfrm>
        </p:spPr>
        <p:txBody>
          <a:bodyPr>
            <a:normAutofit lnSpcReduction="10000"/>
          </a:bodyPr>
          <a:lstStyle/>
          <a:p>
            <a:r>
              <a:rPr lang="en-US" dirty="0"/>
              <a:t>A blissful, traditional marriage is depicted as the husband and wife discussing issues and forming to decisions together for the good of their family. In a "traditional marriage,” this was not so. During American colonial times, William Blackstone stated that the “very existence of a woman is suspended during a marriage” and that she ceased to exist as a person without thought or voice. Basically, once she married, the woman’s job was to obey, cater to, and heed the word of her husband. Let's hope nobody's aiming for that in marriage these days, religious or not</a:t>
            </a:r>
            <a:r>
              <a:rPr lang="en-US" dirty="0" smtClean="0"/>
              <a:t>.</a:t>
            </a:r>
            <a:endParaRPr lang="en-US" dirty="0"/>
          </a:p>
        </p:txBody>
      </p:sp>
      <p:sp>
        <p:nvSpPr>
          <p:cNvPr id="3" name="Title 2"/>
          <p:cNvSpPr>
            <a:spLocks noGrp="1"/>
          </p:cNvSpPr>
          <p:nvPr>
            <p:ph type="title"/>
          </p:nvPr>
        </p:nvSpPr>
        <p:spPr>
          <a:xfrm>
            <a:off x="1371600" y="1"/>
            <a:ext cx="10134600" cy="863600"/>
          </a:xfrm>
        </p:spPr>
        <p:txBody>
          <a:bodyPr/>
          <a:lstStyle/>
          <a:p>
            <a:r>
              <a:rPr lang="en-US" dirty="0"/>
              <a:t>The women didn’t have a say.</a:t>
            </a:r>
          </a:p>
        </p:txBody>
      </p:sp>
      <p:pic>
        <p:nvPicPr>
          <p:cNvPr id="4" name="Picture 3"/>
          <p:cNvPicPr>
            <a:picLocks noChangeAspect="1"/>
          </p:cNvPicPr>
          <p:nvPr/>
        </p:nvPicPr>
        <p:blipFill>
          <a:blip r:embed="rId2"/>
          <a:stretch>
            <a:fillRect/>
          </a:stretch>
        </p:blipFill>
        <p:spPr>
          <a:xfrm>
            <a:off x="0" y="1828799"/>
            <a:ext cx="5137542" cy="3968751"/>
          </a:xfrm>
          <a:prstGeom prst="rect">
            <a:avLst/>
          </a:prstGeom>
        </p:spPr>
      </p:pic>
    </p:spTree>
    <p:extLst>
      <p:ext uri="{BB962C8B-B14F-4D97-AF65-F5344CB8AC3E}">
        <p14:creationId xmlns:p14="http://schemas.microsoft.com/office/powerpoint/2010/main" val="86673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irligig design templa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4">
            <a:shade val="50000"/>
          </a:schemeClr>
        </a:lnRef>
        <a:fillRef idx="1">
          <a:schemeClr val="accent4"/>
        </a:fillRef>
        <a:effectRef idx="0">
          <a:schemeClr val="accent4"/>
        </a:effectRef>
        <a:fontRef idx="minor">
          <a:schemeClr val="lt1"/>
        </a:fontRef>
      </a:style>
    </a:spDef>
    <a:lnDef>
      <a:spPr/>
      <a:bodyPr/>
      <a:lstStyle/>
      <a:style>
        <a:lnRef idx="1">
          <a:schemeClr val="accent4"/>
        </a:lnRef>
        <a:fillRef idx="0">
          <a:schemeClr val="accent4"/>
        </a:fillRef>
        <a:effectRef idx="0">
          <a:schemeClr val="accent4"/>
        </a:effectRef>
        <a:fontRef idx="minor">
          <a:schemeClr val="tx1"/>
        </a:fontRef>
      </a:style>
    </a:lnDef>
    <a:txDef>
      <a:spPr>
        <a:noFill/>
        <a:ln>
          <a:solidFill>
            <a:schemeClr val="accent4">
              <a:lumMod val="5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Whirligig design template" id="{C20C433A-93F8-478B-AC4D-DD4E52A28B92}" vid="{C901235C-D99E-4DA4-B3B6-5E8DC515C8A8}"/>
    </a:ext>
  </a:extLst>
</a:theme>
</file>

<file path=ppt/theme/theme2.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F9C49E1-11F2-4EB9-9390-F2D155C1AA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Whirligig design slides</Template>
  <TotalTime>0</TotalTime>
  <Words>1639</Words>
  <Application>Microsoft Office PowerPoint</Application>
  <PresentationFormat>Widescreen</PresentationFormat>
  <Paragraphs>39</Paragraphs>
  <Slides>20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Century Gothic</vt:lpstr>
      <vt:lpstr>Wingdings 3</vt:lpstr>
      <vt:lpstr>Whirligig design template</vt:lpstr>
      <vt:lpstr>Traditional Marriage </vt:lpstr>
      <vt:lpstr>PowerPoint Presentation</vt:lpstr>
      <vt:lpstr>PowerPoint Presentation</vt:lpstr>
      <vt:lpstr>PowerPoint Presentation</vt:lpstr>
      <vt:lpstr>People didn’t marry for love.</vt:lpstr>
      <vt:lpstr>PowerPoint Presentation</vt:lpstr>
      <vt:lpstr>People weren’t happy to get married.</vt:lpstr>
      <vt:lpstr>People didn’t get married to have babies.</vt:lpstr>
      <vt:lpstr>The women didn’t have a say.</vt:lpstr>
      <vt:lpstr>The woman didn’t have any rights.</vt:lpstr>
      <vt:lpstr>People didn’t have sex (and babies) with only their spouses.</vt:lpstr>
      <vt:lpstr>It was hardly a bed of roses.</vt:lpstr>
      <vt:lpstr>PowerPoint Presentation</vt:lpstr>
      <vt:lpstr>It wasn’t always an agreement between two people in love.</vt:lpstr>
      <vt:lpstr>PowerPoint Presentation</vt:lpstr>
      <vt:lpstr>Women didn’t necessarily choose to be intimate with their husbands.</vt:lpstr>
      <vt:lpstr>You weren’t allowed to hold hands and show you loved each other.</vt:lpstr>
      <vt:lpstr>People didn’t stay together forever.</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2017-10-03T16:58:27Z</dcterms:created>
  <dcterms:modified xsi:type="dcterms:W3CDTF">2017-10-03T21:20:34Z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TC034606169991</vt:lpwstr>
  </property>
</Properties>
</file>