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78" r:id="rId10"/>
    <p:sldId id="264" r:id="rId11"/>
    <p:sldId id="279" r:id="rId12"/>
    <p:sldId id="284" r:id="rId13"/>
    <p:sldId id="287" r:id="rId14"/>
    <p:sldId id="265" r:id="rId15"/>
    <p:sldId id="266" r:id="rId16"/>
    <p:sldId id="267" r:id="rId17"/>
    <p:sldId id="268" r:id="rId18"/>
    <p:sldId id="269" r:id="rId19"/>
    <p:sldId id="270" r:id="rId20"/>
    <p:sldId id="271" r:id="rId21"/>
    <p:sldId id="285" r:id="rId22"/>
    <p:sldId id="286" r:id="rId23"/>
    <p:sldId id="280" r:id="rId24"/>
    <p:sldId id="281" r:id="rId25"/>
    <p:sldId id="283" r:id="rId26"/>
    <p:sldId id="282" r:id="rId27"/>
    <p:sldId id="272" r:id="rId28"/>
    <p:sldId id="273" r:id="rId29"/>
    <p:sldId id="274" r:id="rId30"/>
    <p:sldId id="275" r:id="rId31"/>
    <p:sldId id="276" r:id="rId32"/>
    <p:sldId id="277" r:id="rId33"/>
    <p:sldId id="290" r:id="rId34"/>
    <p:sldId id="288" r:id="rId35"/>
    <p:sldId id="289" r:id="rId36"/>
    <p:sldId id="291" r:id="rId37"/>
    <p:sldId id="292" r:id="rId38"/>
    <p:sldId id="293" r:id="rId39"/>
    <p:sldId id="294" r:id="rId40"/>
    <p:sldId id="295" r:id="rId41"/>
    <p:sldId id="296" r:id="rId42"/>
    <p:sldId id="297" r:id="rId43"/>
    <p:sldId id="298" r:id="rId44"/>
    <p:sldId id="301" r:id="rId45"/>
    <p:sldId id="300" r:id="rId46"/>
    <p:sldId id="299" r:id="rId47"/>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mn-ea"/>
        <a:cs typeface="+mn-cs"/>
      </a:defRPr>
    </a:lvl1pPr>
    <a:lvl2pPr marL="457200" algn="l" rtl="0" fontAlgn="base">
      <a:spcBef>
        <a:spcPct val="0"/>
      </a:spcBef>
      <a:spcAft>
        <a:spcPct val="0"/>
      </a:spcAft>
      <a:defRPr sz="2400" kern="1200">
        <a:solidFill>
          <a:schemeClr val="tx1"/>
        </a:solidFill>
        <a:latin typeface="Times New Roman" charset="0"/>
        <a:ea typeface="+mn-ea"/>
        <a:cs typeface="+mn-cs"/>
      </a:defRPr>
    </a:lvl2pPr>
    <a:lvl3pPr marL="914400" algn="l" rtl="0" fontAlgn="base">
      <a:spcBef>
        <a:spcPct val="0"/>
      </a:spcBef>
      <a:spcAft>
        <a:spcPct val="0"/>
      </a:spcAft>
      <a:defRPr sz="2400" kern="1200">
        <a:solidFill>
          <a:schemeClr val="tx1"/>
        </a:solidFill>
        <a:latin typeface="Times New Roman" charset="0"/>
        <a:ea typeface="+mn-ea"/>
        <a:cs typeface="+mn-cs"/>
      </a:defRPr>
    </a:lvl3pPr>
    <a:lvl4pPr marL="1371600" algn="l" rtl="0" fontAlgn="base">
      <a:spcBef>
        <a:spcPct val="0"/>
      </a:spcBef>
      <a:spcAft>
        <a:spcPct val="0"/>
      </a:spcAft>
      <a:defRPr sz="2400" kern="1200">
        <a:solidFill>
          <a:schemeClr val="tx1"/>
        </a:solidFill>
        <a:latin typeface="Times New Roman" charset="0"/>
        <a:ea typeface="+mn-ea"/>
        <a:cs typeface="+mn-cs"/>
      </a:defRPr>
    </a:lvl4pPr>
    <a:lvl5pPr marL="1828800" algn="l" rtl="0" fontAlgn="base">
      <a:spcBef>
        <a:spcPct val="0"/>
      </a:spcBef>
      <a:spcAft>
        <a:spcPct val="0"/>
      </a:spcAft>
      <a:defRPr sz="2400" kern="1200">
        <a:solidFill>
          <a:schemeClr val="tx1"/>
        </a:solidFill>
        <a:latin typeface="Times New Roman" charset="0"/>
        <a:ea typeface="+mn-ea"/>
        <a:cs typeface="+mn-cs"/>
      </a:defRPr>
    </a:lvl5pPr>
    <a:lvl6pPr marL="2286000" algn="l" defTabSz="914400" rtl="0" eaLnBrk="1" latinLnBrk="0" hangingPunct="1">
      <a:defRPr sz="2400" kern="1200">
        <a:solidFill>
          <a:schemeClr val="tx1"/>
        </a:solidFill>
        <a:latin typeface="Times New Roman" charset="0"/>
        <a:ea typeface="+mn-ea"/>
        <a:cs typeface="+mn-cs"/>
      </a:defRPr>
    </a:lvl6pPr>
    <a:lvl7pPr marL="2743200" algn="l" defTabSz="914400" rtl="0" eaLnBrk="1" latinLnBrk="0" hangingPunct="1">
      <a:defRPr sz="2400" kern="1200">
        <a:solidFill>
          <a:schemeClr val="tx1"/>
        </a:solidFill>
        <a:latin typeface="Times New Roman" charset="0"/>
        <a:ea typeface="+mn-ea"/>
        <a:cs typeface="+mn-cs"/>
      </a:defRPr>
    </a:lvl7pPr>
    <a:lvl8pPr marL="3200400" algn="l" defTabSz="914400" rtl="0" eaLnBrk="1" latinLnBrk="0" hangingPunct="1">
      <a:defRPr sz="2400" kern="1200">
        <a:solidFill>
          <a:schemeClr val="tx1"/>
        </a:solidFill>
        <a:latin typeface="Times New Roman" charset="0"/>
        <a:ea typeface="+mn-ea"/>
        <a:cs typeface="+mn-cs"/>
      </a:defRPr>
    </a:lvl8pPr>
    <a:lvl9pPr marL="3657600" algn="l" defTabSz="914400" rtl="0" eaLnBrk="1" latinLnBrk="0" hangingPunct="1">
      <a:defRPr sz="2400" kern="1200">
        <a:solidFill>
          <a:schemeClr val="tx1"/>
        </a:solidFill>
        <a:latin typeface="Times New Roman"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8" autoAdjust="0"/>
    <p:restoredTop sz="90929"/>
  </p:normalViewPr>
  <p:slideViewPr>
    <p:cSldViewPr>
      <p:cViewPr varScale="1">
        <p:scale>
          <a:sx n="79" d="100"/>
          <a:sy n="79" d="100"/>
        </p:scale>
        <p:origin x="588"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E58D2B2-54CC-45FA-924E-9EF4BF1E2E09}"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30EF2E8-F0B4-4997-81DB-F35ECFC68BC6}"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4937BA9-3E18-4FB4-A8E1-D129F4E76401}"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C3EA78C-FB13-476E-832B-F81D33EA44ED}"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46432FB-4FF8-4074-8496-840A7D65D0E8}"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1F4C108-64C2-40F4-B094-D7AC1E771AB5}"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4BF6BD7-ED51-4EDA-BE10-B022A4CCB5AB}"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34C3D4EB-649A-414E-99DA-76B93C93647D}"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13B967E1-691A-4315-AE2E-349FEFAB6659}"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B8F0209-537E-4E30-B3DB-854B8A552749}"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50B11DB-790A-41E9-AAD9-C9D0EE1A1238}"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3810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smtClean="0"/>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smtClean="0"/>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C6FD8E55-7920-41BE-A537-D70B926EC56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1" fontAlgn="base" hangingPunct="1">
        <a:spcBef>
          <a:spcPct val="0"/>
        </a:spcBef>
        <a:spcAft>
          <a:spcPct val="0"/>
        </a:spcAft>
        <a:defRPr sz="44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Times New Roman" charset="0"/>
        </a:defRPr>
      </a:lvl2pPr>
      <a:lvl3pPr algn="ctr" rtl="0" eaLnBrk="1" fontAlgn="base" hangingPunct="1">
        <a:spcBef>
          <a:spcPct val="0"/>
        </a:spcBef>
        <a:spcAft>
          <a:spcPct val="0"/>
        </a:spcAft>
        <a:defRPr sz="4400">
          <a:solidFill>
            <a:schemeClr val="tx1"/>
          </a:solidFill>
          <a:latin typeface="Times New Roman" charset="0"/>
        </a:defRPr>
      </a:lvl3pPr>
      <a:lvl4pPr algn="ctr" rtl="0" eaLnBrk="1" fontAlgn="base" hangingPunct="1">
        <a:spcBef>
          <a:spcPct val="0"/>
        </a:spcBef>
        <a:spcAft>
          <a:spcPct val="0"/>
        </a:spcAft>
        <a:defRPr sz="4400">
          <a:solidFill>
            <a:schemeClr val="tx1"/>
          </a:solidFill>
          <a:latin typeface="Times New Roman" charset="0"/>
        </a:defRPr>
      </a:lvl4pPr>
      <a:lvl5pPr algn="ctr" rtl="0" eaLnBrk="1" fontAlgn="base" hangingPunct="1">
        <a:spcBef>
          <a:spcPct val="0"/>
        </a:spcBef>
        <a:spcAft>
          <a:spcPct val="0"/>
        </a:spcAft>
        <a:defRPr sz="4400">
          <a:solidFill>
            <a:schemeClr val="tx1"/>
          </a:solidFill>
          <a:latin typeface="Times New Roman" charset="0"/>
        </a:defRPr>
      </a:lvl5pPr>
      <a:lvl6pPr marL="457200" algn="ctr" rtl="0" eaLnBrk="1" fontAlgn="base" hangingPunct="1">
        <a:spcBef>
          <a:spcPct val="0"/>
        </a:spcBef>
        <a:spcAft>
          <a:spcPct val="0"/>
        </a:spcAft>
        <a:defRPr sz="4400">
          <a:solidFill>
            <a:schemeClr val="tx1"/>
          </a:solidFill>
          <a:latin typeface="Times New Roman" charset="0"/>
        </a:defRPr>
      </a:lvl6pPr>
      <a:lvl7pPr marL="914400" algn="ctr" rtl="0" eaLnBrk="1" fontAlgn="base" hangingPunct="1">
        <a:spcBef>
          <a:spcPct val="0"/>
        </a:spcBef>
        <a:spcAft>
          <a:spcPct val="0"/>
        </a:spcAft>
        <a:defRPr sz="4400">
          <a:solidFill>
            <a:schemeClr val="tx1"/>
          </a:solidFill>
          <a:latin typeface="Times New Roman" charset="0"/>
        </a:defRPr>
      </a:lvl7pPr>
      <a:lvl8pPr marL="1371600" algn="ctr" rtl="0" eaLnBrk="1" fontAlgn="base" hangingPunct="1">
        <a:spcBef>
          <a:spcPct val="0"/>
        </a:spcBef>
        <a:spcAft>
          <a:spcPct val="0"/>
        </a:spcAft>
        <a:defRPr sz="4400">
          <a:solidFill>
            <a:schemeClr val="tx1"/>
          </a:solidFill>
          <a:latin typeface="Times New Roman" charset="0"/>
        </a:defRPr>
      </a:lvl8pPr>
      <a:lvl9pPr marL="1828800" algn="ctr" rtl="0" eaLnBrk="1" fontAlgn="base" hangingPunct="1">
        <a:spcBef>
          <a:spcPct val="0"/>
        </a:spcBef>
        <a:spcAft>
          <a:spcPct val="0"/>
        </a:spcAft>
        <a:defRPr sz="4400">
          <a:solidFill>
            <a:schemeClr val="tx1"/>
          </a:solidFill>
          <a:latin typeface="Times New Roman"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04800" y="4876800"/>
            <a:ext cx="8382000" cy="1066800"/>
          </a:xfrm>
        </p:spPr>
        <p:txBody>
          <a:bodyPr/>
          <a:lstStyle/>
          <a:p>
            <a:r>
              <a:rPr lang="en-US" b="1" dirty="0">
                <a:solidFill>
                  <a:schemeClr val="bg1"/>
                </a:solidFill>
              </a:rPr>
              <a:t>The Basics of Buddhism</a:t>
            </a:r>
            <a:endParaRPr lang="en-US" b="1" dirty="0">
              <a:solidFill>
                <a:schemeClr val="bg1"/>
              </a:solidFill>
            </a:endParaRPr>
          </a:p>
        </p:txBody>
      </p:sp>
      <p:sp>
        <p:nvSpPr>
          <p:cNvPr id="2051" name="Rectangle 3"/>
          <p:cNvSpPr>
            <a:spLocks noGrp="1" noChangeArrowheads="1"/>
          </p:cNvSpPr>
          <p:nvPr>
            <p:ph type="subTitle" idx="1"/>
          </p:nvPr>
        </p:nvSpPr>
        <p:spPr>
          <a:xfrm>
            <a:off x="2971800" y="6096000"/>
            <a:ext cx="3429000" cy="533400"/>
          </a:xfrm>
        </p:spPr>
        <p:txBody>
          <a:bodyPr/>
          <a:lstStyle/>
          <a:p>
            <a:endParaRPr lang="en-US" sz="20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839200" cy="2057400"/>
          </a:xfrm>
        </p:spPr>
        <p:txBody>
          <a:bodyPr/>
          <a:lstStyle/>
          <a:p>
            <a:r>
              <a:rPr lang="en-US" dirty="0">
                <a:solidFill>
                  <a:schemeClr val="bg1"/>
                </a:solidFill>
              </a:rPr>
              <a:t>7. In addition, the Buddha taught the Noble Eight Fold Path, which is seen as a set of guidelines for moral behavior that lead its practitioner toward self-awakening and liberation.</a:t>
            </a:r>
          </a:p>
        </p:txBody>
      </p:sp>
      <p:pic>
        <p:nvPicPr>
          <p:cNvPr id="4" name="Picture 3"/>
          <p:cNvPicPr>
            <a:picLocks noChangeAspect="1"/>
          </p:cNvPicPr>
          <p:nvPr/>
        </p:nvPicPr>
        <p:blipFill>
          <a:blip r:embed="rId2"/>
          <a:stretch>
            <a:fillRect/>
          </a:stretch>
        </p:blipFill>
        <p:spPr>
          <a:xfrm>
            <a:off x="990600" y="2209800"/>
            <a:ext cx="6966700" cy="4648200"/>
          </a:xfrm>
          <a:prstGeom prst="rect">
            <a:avLst/>
          </a:prstGeom>
        </p:spPr>
      </p:pic>
    </p:spTree>
    <p:extLst>
      <p:ext uri="{BB962C8B-B14F-4D97-AF65-F5344CB8AC3E}">
        <p14:creationId xmlns:p14="http://schemas.microsoft.com/office/powerpoint/2010/main" val="18908147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
            <a:ext cx="7772400" cy="838200"/>
          </a:xfrm>
        </p:spPr>
        <p:txBody>
          <a:bodyPr/>
          <a:lstStyle/>
          <a:p>
            <a:r>
              <a:rPr lang="en-US" dirty="0" smtClean="0">
                <a:solidFill>
                  <a:srgbClr val="FFFF00"/>
                </a:solidFill>
              </a:rPr>
              <a:t>Eight-Fold Path</a:t>
            </a:r>
            <a:endParaRPr lang="en-US" dirty="0">
              <a:solidFill>
                <a:srgbClr val="FFFF00"/>
              </a:solidFill>
            </a:endParaRPr>
          </a:p>
        </p:txBody>
      </p:sp>
      <p:sp>
        <p:nvSpPr>
          <p:cNvPr id="3" name="Content Placeholder 2"/>
          <p:cNvSpPr>
            <a:spLocks noGrp="1"/>
          </p:cNvSpPr>
          <p:nvPr>
            <p:ph idx="1"/>
          </p:nvPr>
        </p:nvSpPr>
        <p:spPr>
          <a:xfrm>
            <a:off x="533400" y="1066800"/>
            <a:ext cx="8305800" cy="5410200"/>
          </a:xfrm>
        </p:spPr>
        <p:txBody>
          <a:bodyPr/>
          <a:lstStyle/>
          <a:p>
            <a:r>
              <a:rPr lang="en-US" dirty="0">
                <a:solidFill>
                  <a:schemeClr val="bg1"/>
                </a:solidFill>
              </a:rPr>
              <a:t>The Noble Eightfold </a:t>
            </a:r>
            <a:r>
              <a:rPr lang="en-US" dirty="0" smtClean="0">
                <a:solidFill>
                  <a:schemeClr val="bg1"/>
                </a:solidFill>
              </a:rPr>
              <a:t>Path </a:t>
            </a:r>
            <a:r>
              <a:rPr lang="en-US" dirty="0">
                <a:solidFill>
                  <a:schemeClr val="bg1">
                    <a:lumMod val="95000"/>
                  </a:schemeClr>
                </a:solidFill>
              </a:rPr>
              <a:t>(also known as the Middle Way)</a:t>
            </a:r>
            <a:r>
              <a:rPr lang="en-US" dirty="0" smtClean="0">
                <a:solidFill>
                  <a:schemeClr val="bg1"/>
                </a:solidFill>
              </a:rPr>
              <a:t>—</a:t>
            </a:r>
            <a:r>
              <a:rPr lang="en-US" dirty="0">
                <a:solidFill>
                  <a:schemeClr val="bg1"/>
                </a:solidFill>
              </a:rPr>
              <a:t>the fourth of the Buddha's Noble Truths—consists of a set of eight interconnected factors or conditions, that when developed together, lead to the cessation of dukkha</a:t>
            </a:r>
            <a:r>
              <a:rPr lang="en-US" dirty="0" smtClean="0">
                <a:solidFill>
                  <a:schemeClr val="bg1"/>
                </a:solidFill>
              </a:rPr>
              <a:t>. </a:t>
            </a:r>
            <a:r>
              <a:rPr lang="en-US" dirty="0">
                <a:solidFill>
                  <a:schemeClr val="bg1"/>
                </a:solidFill>
              </a:rPr>
              <a:t>These eight factors are: </a:t>
            </a:r>
            <a:r>
              <a:rPr lang="en-US" dirty="0" smtClean="0">
                <a:solidFill>
                  <a:srgbClr val="FFFF00"/>
                </a:solidFill>
              </a:rPr>
              <a:t>[1]</a:t>
            </a:r>
            <a:r>
              <a:rPr lang="en-US" dirty="0" smtClean="0">
                <a:solidFill>
                  <a:schemeClr val="bg1"/>
                </a:solidFill>
              </a:rPr>
              <a:t> Right </a:t>
            </a:r>
            <a:r>
              <a:rPr lang="en-US" dirty="0">
                <a:solidFill>
                  <a:schemeClr val="bg1"/>
                </a:solidFill>
              </a:rPr>
              <a:t>View (or Right Understanding), </a:t>
            </a:r>
            <a:r>
              <a:rPr lang="en-US" dirty="0" smtClean="0">
                <a:solidFill>
                  <a:srgbClr val="FFFF00"/>
                </a:solidFill>
              </a:rPr>
              <a:t>[2]</a:t>
            </a:r>
            <a:r>
              <a:rPr lang="en-US" dirty="0" smtClean="0">
                <a:solidFill>
                  <a:schemeClr val="bg1"/>
                </a:solidFill>
              </a:rPr>
              <a:t> Right </a:t>
            </a:r>
            <a:r>
              <a:rPr lang="en-US" dirty="0">
                <a:solidFill>
                  <a:schemeClr val="bg1"/>
                </a:solidFill>
              </a:rPr>
              <a:t>Intention (or Right Thought), </a:t>
            </a:r>
            <a:r>
              <a:rPr lang="en-US" dirty="0" smtClean="0">
                <a:solidFill>
                  <a:srgbClr val="FFFF00"/>
                </a:solidFill>
              </a:rPr>
              <a:t>[3]</a:t>
            </a:r>
            <a:r>
              <a:rPr lang="en-US" dirty="0" smtClean="0">
                <a:solidFill>
                  <a:schemeClr val="bg1"/>
                </a:solidFill>
              </a:rPr>
              <a:t> Right </a:t>
            </a:r>
            <a:r>
              <a:rPr lang="en-US" dirty="0">
                <a:solidFill>
                  <a:schemeClr val="bg1"/>
                </a:solidFill>
              </a:rPr>
              <a:t>Speech, </a:t>
            </a:r>
            <a:r>
              <a:rPr lang="en-US" dirty="0" smtClean="0">
                <a:solidFill>
                  <a:srgbClr val="FFFF00"/>
                </a:solidFill>
              </a:rPr>
              <a:t>[4]</a:t>
            </a:r>
            <a:r>
              <a:rPr lang="en-US" dirty="0" smtClean="0">
                <a:solidFill>
                  <a:schemeClr val="bg1"/>
                </a:solidFill>
              </a:rPr>
              <a:t> Right </a:t>
            </a:r>
            <a:r>
              <a:rPr lang="en-US" dirty="0">
                <a:solidFill>
                  <a:schemeClr val="bg1"/>
                </a:solidFill>
              </a:rPr>
              <a:t>Action, </a:t>
            </a:r>
            <a:r>
              <a:rPr lang="en-US" dirty="0" smtClean="0">
                <a:solidFill>
                  <a:srgbClr val="FFFF00"/>
                </a:solidFill>
              </a:rPr>
              <a:t>[5]</a:t>
            </a:r>
            <a:r>
              <a:rPr lang="en-US" dirty="0" smtClean="0">
                <a:solidFill>
                  <a:schemeClr val="bg1"/>
                </a:solidFill>
              </a:rPr>
              <a:t> Right </a:t>
            </a:r>
            <a:r>
              <a:rPr lang="en-US" dirty="0">
                <a:solidFill>
                  <a:schemeClr val="bg1"/>
                </a:solidFill>
              </a:rPr>
              <a:t>Livelihood, </a:t>
            </a:r>
            <a:r>
              <a:rPr lang="en-US" dirty="0" smtClean="0">
                <a:solidFill>
                  <a:srgbClr val="FFFF00"/>
                </a:solidFill>
              </a:rPr>
              <a:t>[6]</a:t>
            </a:r>
            <a:r>
              <a:rPr lang="en-US" dirty="0" smtClean="0">
                <a:solidFill>
                  <a:schemeClr val="bg1"/>
                </a:solidFill>
              </a:rPr>
              <a:t> Right </a:t>
            </a:r>
            <a:r>
              <a:rPr lang="en-US" dirty="0">
                <a:solidFill>
                  <a:schemeClr val="bg1"/>
                </a:solidFill>
              </a:rPr>
              <a:t>Effort, </a:t>
            </a:r>
            <a:r>
              <a:rPr lang="en-US" dirty="0" smtClean="0">
                <a:solidFill>
                  <a:srgbClr val="FFFF00"/>
                </a:solidFill>
              </a:rPr>
              <a:t>[7]</a:t>
            </a:r>
            <a:r>
              <a:rPr lang="en-US" dirty="0" smtClean="0">
                <a:solidFill>
                  <a:schemeClr val="bg1"/>
                </a:solidFill>
              </a:rPr>
              <a:t> Right </a:t>
            </a:r>
            <a:r>
              <a:rPr lang="en-US" dirty="0">
                <a:solidFill>
                  <a:schemeClr val="bg1"/>
                </a:solidFill>
              </a:rPr>
              <a:t>Mindfulness, and </a:t>
            </a:r>
            <a:r>
              <a:rPr lang="en-US" dirty="0" smtClean="0">
                <a:solidFill>
                  <a:srgbClr val="FFFF00"/>
                </a:solidFill>
              </a:rPr>
              <a:t>[8]</a:t>
            </a:r>
            <a:r>
              <a:rPr lang="en-US" dirty="0" smtClean="0">
                <a:solidFill>
                  <a:schemeClr val="bg1"/>
                </a:solidFill>
              </a:rPr>
              <a:t> Right </a:t>
            </a:r>
            <a:r>
              <a:rPr lang="en-US" dirty="0">
                <a:solidFill>
                  <a:schemeClr val="bg1"/>
                </a:solidFill>
              </a:rPr>
              <a:t>Concentration.</a:t>
            </a:r>
          </a:p>
        </p:txBody>
      </p:sp>
    </p:spTree>
    <p:extLst>
      <p:ext uri="{BB962C8B-B14F-4D97-AF65-F5344CB8AC3E}">
        <p14:creationId xmlns:p14="http://schemas.microsoft.com/office/powerpoint/2010/main" val="585543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315406337"/>
              </p:ext>
            </p:extLst>
          </p:nvPr>
        </p:nvGraphicFramePr>
        <p:xfrm>
          <a:off x="1752600" y="0"/>
          <a:ext cx="5715000" cy="6858000"/>
        </p:xfrm>
        <a:graphic>
          <a:graphicData uri="http://schemas.openxmlformats.org/drawingml/2006/table">
            <a:tbl>
              <a:tblPr/>
              <a:tblGrid>
                <a:gridCol w="1428750"/>
                <a:gridCol w="1428750"/>
                <a:gridCol w="2857500"/>
              </a:tblGrid>
              <a:tr h="268941">
                <a:tc>
                  <a:txBody>
                    <a:bodyPr/>
                    <a:lstStyle/>
                    <a:p>
                      <a:pPr algn="ctr"/>
                      <a:r>
                        <a:rPr lang="en-US" sz="1300" dirty="0">
                          <a:effectLst/>
                        </a:rPr>
                        <a:t>Division</a:t>
                      </a:r>
                    </a:p>
                  </a:txBody>
                  <a:tcPr marL="67235" marR="67235" marT="33618" marB="3361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2F2F2"/>
                    </a:solidFill>
                  </a:tcPr>
                </a:tc>
                <a:tc>
                  <a:txBody>
                    <a:bodyPr/>
                    <a:lstStyle/>
                    <a:p>
                      <a:pPr algn="ctr"/>
                      <a:r>
                        <a:rPr lang="en-US" sz="1300">
                          <a:effectLst/>
                        </a:rPr>
                        <a:t>Eightfold factor</a:t>
                      </a:r>
                    </a:p>
                  </a:txBody>
                  <a:tcPr marL="67235" marR="67235" marT="33618" marB="3361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2F2F2"/>
                    </a:solidFill>
                  </a:tcPr>
                </a:tc>
                <a:tc>
                  <a:txBody>
                    <a:bodyPr/>
                    <a:lstStyle/>
                    <a:p>
                      <a:pPr algn="ctr"/>
                      <a:r>
                        <a:rPr lang="en-US" sz="1300" dirty="0">
                          <a:effectLst/>
                        </a:rPr>
                        <a:t>Description</a:t>
                      </a:r>
                    </a:p>
                  </a:txBody>
                  <a:tcPr marL="67235" marR="67235" marT="33618" marB="3361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2F2F2"/>
                    </a:solidFill>
                  </a:tcPr>
                </a:tc>
              </a:tr>
              <a:tr h="672353">
                <a:tc rowSpan="2">
                  <a:txBody>
                    <a:bodyPr/>
                    <a:lstStyle/>
                    <a:p>
                      <a:r>
                        <a:rPr lang="en-US" sz="1300" dirty="0">
                          <a:effectLst/>
                        </a:rPr>
                        <a:t>Wisdom</a:t>
                      </a:r>
                      <a:br>
                        <a:rPr lang="en-US" sz="1300" dirty="0">
                          <a:effectLst/>
                        </a:rPr>
                      </a:br>
                      <a:endParaRPr lang="en-US" sz="1300" dirty="0">
                        <a:effectLst/>
                      </a:endParaRPr>
                    </a:p>
                  </a:txBody>
                  <a:tcPr marL="67235" marR="67235" marT="33618" marB="3361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CCFFFF"/>
                    </a:solidFill>
                  </a:tcPr>
                </a:tc>
                <a:tc>
                  <a:txBody>
                    <a:bodyPr/>
                    <a:lstStyle/>
                    <a:p>
                      <a:r>
                        <a:rPr lang="en-US" sz="1300">
                          <a:effectLst/>
                        </a:rPr>
                        <a:t>1. Right view</a:t>
                      </a:r>
                    </a:p>
                  </a:txBody>
                  <a:tcPr marL="67235" marR="67235" marT="33618" marB="3361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CCFFFF"/>
                    </a:solidFill>
                  </a:tcPr>
                </a:tc>
                <a:tc>
                  <a:txBody>
                    <a:bodyPr/>
                    <a:lstStyle/>
                    <a:p>
                      <a:r>
                        <a:rPr lang="en-US" sz="1300" dirty="0">
                          <a:effectLst/>
                        </a:rPr>
                        <a:t>Viewing reality as it is, not just as it appears to be</a:t>
                      </a:r>
                    </a:p>
                  </a:txBody>
                  <a:tcPr marL="67235" marR="67235" marT="33618" marB="3361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CCFFFF"/>
                    </a:solidFill>
                  </a:tcPr>
                </a:tc>
              </a:tr>
              <a:tr h="874059">
                <a:tc vMerge="1">
                  <a:txBody>
                    <a:bodyPr/>
                    <a:lstStyle/>
                    <a:p>
                      <a:endParaRPr lang="en-US"/>
                    </a:p>
                  </a:txBody>
                  <a:tcPr/>
                </a:tc>
                <a:tc>
                  <a:txBody>
                    <a:bodyPr/>
                    <a:lstStyle/>
                    <a:p>
                      <a:r>
                        <a:rPr lang="en-US" sz="1300">
                          <a:effectLst/>
                        </a:rPr>
                        <a:t>2. Right intention</a:t>
                      </a:r>
                    </a:p>
                  </a:txBody>
                  <a:tcPr marL="67235" marR="67235" marT="33618" marB="3361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CCFFFF"/>
                    </a:solidFill>
                  </a:tcPr>
                </a:tc>
                <a:tc>
                  <a:txBody>
                    <a:bodyPr/>
                    <a:lstStyle/>
                    <a:p>
                      <a:r>
                        <a:rPr lang="en-US" sz="1300" dirty="0">
                          <a:effectLst/>
                        </a:rPr>
                        <a:t>Intention of renunciation, freedom and harmlessness</a:t>
                      </a:r>
                    </a:p>
                  </a:txBody>
                  <a:tcPr marL="67235" marR="67235" marT="33618" marB="3361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CCFFFF"/>
                    </a:solidFill>
                  </a:tcPr>
                </a:tc>
              </a:tr>
              <a:tr h="672353">
                <a:tc rowSpan="3">
                  <a:txBody>
                    <a:bodyPr/>
                    <a:lstStyle/>
                    <a:p>
                      <a:r>
                        <a:rPr lang="en-US" sz="1300" dirty="0">
                          <a:effectLst/>
                        </a:rPr>
                        <a:t>Ethical conduct</a:t>
                      </a:r>
                      <a:br>
                        <a:rPr lang="en-US" sz="1300" dirty="0">
                          <a:effectLst/>
                        </a:rPr>
                      </a:br>
                      <a:endParaRPr lang="en-US" sz="1300" dirty="0">
                        <a:effectLst/>
                      </a:endParaRPr>
                    </a:p>
                  </a:txBody>
                  <a:tcPr marL="67235" marR="67235" marT="33618" marB="3361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CCFFCC"/>
                    </a:solidFill>
                  </a:tcPr>
                </a:tc>
                <a:tc>
                  <a:txBody>
                    <a:bodyPr/>
                    <a:lstStyle/>
                    <a:p>
                      <a:r>
                        <a:rPr lang="en-US" sz="1300">
                          <a:effectLst/>
                        </a:rPr>
                        <a:t>3. Right speech</a:t>
                      </a:r>
                    </a:p>
                  </a:txBody>
                  <a:tcPr marL="67235" marR="67235" marT="33618" marB="3361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CCFFCC"/>
                    </a:solidFill>
                  </a:tcPr>
                </a:tc>
                <a:tc>
                  <a:txBody>
                    <a:bodyPr/>
                    <a:lstStyle/>
                    <a:p>
                      <a:r>
                        <a:rPr lang="en-US" sz="1300" dirty="0">
                          <a:effectLst/>
                        </a:rPr>
                        <a:t>Speaking in a truthful and non-hurtful way</a:t>
                      </a:r>
                    </a:p>
                  </a:txBody>
                  <a:tcPr marL="67235" marR="67235" marT="33618" marB="3361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CCFFCC"/>
                    </a:solidFill>
                  </a:tcPr>
                </a:tc>
              </a:tr>
              <a:tr h="470647">
                <a:tc vMerge="1">
                  <a:txBody>
                    <a:bodyPr/>
                    <a:lstStyle/>
                    <a:p>
                      <a:endParaRPr lang="en-US"/>
                    </a:p>
                  </a:txBody>
                  <a:tcPr/>
                </a:tc>
                <a:tc>
                  <a:txBody>
                    <a:bodyPr/>
                    <a:lstStyle/>
                    <a:p>
                      <a:r>
                        <a:rPr lang="en-US" sz="1300">
                          <a:effectLst/>
                        </a:rPr>
                        <a:t>4. Right action</a:t>
                      </a:r>
                    </a:p>
                  </a:txBody>
                  <a:tcPr marL="67235" marR="67235" marT="33618" marB="3361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CCFFCC"/>
                    </a:solidFill>
                  </a:tcPr>
                </a:tc>
                <a:tc>
                  <a:txBody>
                    <a:bodyPr/>
                    <a:lstStyle/>
                    <a:p>
                      <a:r>
                        <a:rPr lang="en-US" sz="1300" dirty="0">
                          <a:effectLst/>
                        </a:rPr>
                        <a:t>Acting in a non-harmful way</a:t>
                      </a:r>
                    </a:p>
                  </a:txBody>
                  <a:tcPr marL="67235" marR="67235" marT="33618" marB="3361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CCFFCC"/>
                    </a:solidFill>
                  </a:tcPr>
                </a:tc>
              </a:tr>
              <a:tr h="470647">
                <a:tc vMerge="1">
                  <a:txBody>
                    <a:bodyPr/>
                    <a:lstStyle/>
                    <a:p>
                      <a:endParaRPr lang="en-US"/>
                    </a:p>
                  </a:txBody>
                  <a:tcPr/>
                </a:tc>
                <a:tc>
                  <a:txBody>
                    <a:bodyPr/>
                    <a:lstStyle/>
                    <a:p>
                      <a:r>
                        <a:rPr lang="en-US" sz="1300">
                          <a:effectLst/>
                        </a:rPr>
                        <a:t>5. Right livelihood</a:t>
                      </a:r>
                    </a:p>
                  </a:txBody>
                  <a:tcPr marL="67235" marR="67235" marT="33618" marB="3361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CCFFCC"/>
                    </a:solidFill>
                  </a:tcPr>
                </a:tc>
                <a:tc>
                  <a:txBody>
                    <a:bodyPr/>
                    <a:lstStyle/>
                    <a:p>
                      <a:r>
                        <a:rPr lang="en-US" sz="1300" dirty="0">
                          <a:effectLst/>
                        </a:rPr>
                        <a:t>A non-harmful livelihood</a:t>
                      </a:r>
                    </a:p>
                  </a:txBody>
                  <a:tcPr marL="67235" marR="67235" marT="33618" marB="3361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CCFFCC"/>
                    </a:solidFill>
                  </a:tcPr>
                </a:tc>
              </a:tr>
              <a:tr h="470647">
                <a:tc rowSpan="3">
                  <a:txBody>
                    <a:bodyPr/>
                    <a:lstStyle/>
                    <a:p>
                      <a:r>
                        <a:rPr lang="en-US" sz="1300" dirty="0">
                          <a:effectLst/>
                        </a:rPr>
                        <a:t>Concentration</a:t>
                      </a:r>
                      <a:br>
                        <a:rPr lang="en-US" sz="1300" dirty="0">
                          <a:effectLst/>
                        </a:rPr>
                      </a:br>
                      <a:endParaRPr lang="en-US" sz="1300" dirty="0">
                        <a:effectLst/>
                      </a:endParaRPr>
                    </a:p>
                  </a:txBody>
                  <a:tcPr marL="67235" marR="67235" marT="33618" marB="3361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CC99"/>
                    </a:solidFill>
                  </a:tcPr>
                </a:tc>
                <a:tc>
                  <a:txBody>
                    <a:bodyPr/>
                    <a:lstStyle/>
                    <a:p>
                      <a:r>
                        <a:rPr lang="en-US" sz="1300">
                          <a:effectLst/>
                        </a:rPr>
                        <a:t>6. Right effort</a:t>
                      </a:r>
                    </a:p>
                  </a:txBody>
                  <a:tcPr marL="67235" marR="67235" marT="33618" marB="3361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CC99"/>
                    </a:solidFill>
                  </a:tcPr>
                </a:tc>
                <a:tc>
                  <a:txBody>
                    <a:bodyPr/>
                    <a:lstStyle/>
                    <a:p>
                      <a:r>
                        <a:rPr lang="en-US" sz="1300" dirty="0">
                          <a:effectLst/>
                        </a:rPr>
                        <a:t>Making an effort to improve</a:t>
                      </a:r>
                    </a:p>
                  </a:txBody>
                  <a:tcPr marL="67235" marR="67235" marT="33618" marB="3361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CC99"/>
                    </a:solidFill>
                  </a:tcPr>
                </a:tc>
              </a:tr>
              <a:tr h="2084294">
                <a:tc vMerge="1">
                  <a:txBody>
                    <a:bodyPr/>
                    <a:lstStyle/>
                    <a:p>
                      <a:endParaRPr lang="en-US"/>
                    </a:p>
                  </a:txBody>
                  <a:tcPr/>
                </a:tc>
                <a:tc>
                  <a:txBody>
                    <a:bodyPr/>
                    <a:lstStyle/>
                    <a:p>
                      <a:r>
                        <a:rPr lang="en-US" sz="1300">
                          <a:effectLst/>
                        </a:rPr>
                        <a:t>7. Right mindfulness</a:t>
                      </a:r>
                    </a:p>
                  </a:txBody>
                  <a:tcPr marL="67235" marR="67235" marT="33618" marB="3361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CC99"/>
                    </a:solidFill>
                  </a:tcPr>
                </a:tc>
                <a:tc>
                  <a:txBody>
                    <a:bodyPr/>
                    <a:lstStyle/>
                    <a:p>
                      <a:r>
                        <a:rPr lang="en-US" sz="1300" dirty="0">
                          <a:effectLst/>
                        </a:rPr>
                        <a:t>Awareness to see things for what they are with clear consciousness;</a:t>
                      </a:r>
                      <a:br>
                        <a:rPr lang="en-US" sz="1300" dirty="0">
                          <a:effectLst/>
                        </a:rPr>
                      </a:br>
                      <a:r>
                        <a:rPr lang="en-US" sz="1300" dirty="0">
                          <a:effectLst/>
                        </a:rPr>
                        <a:t>being aware of the present reality within oneself, without any craving or aversion</a:t>
                      </a:r>
                    </a:p>
                  </a:txBody>
                  <a:tcPr marL="67235" marR="67235" marT="33618" marB="3361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CC99"/>
                    </a:solidFill>
                  </a:tcPr>
                </a:tc>
              </a:tr>
              <a:tr h="874059">
                <a:tc vMerge="1">
                  <a:txBody>
                    <a:bodyPr/>
                    <a:lstStyle/>
                    <a:p>
                      <a:endParaRPr lang="en-US"/>
                    </a:p>
                  </a:txBody>
                  <a:tcPr/>
                </a:tc>
                <a:tc>
                  <a:txBody>
                    <a:bodyPr/>
                    <a:lstStyle/>
                    <a:p>
                      <a:r>
                        <a:rPr lang="en-US" sz="1300">
                          <a:effectLst/>
                        </a:rPr>
                        <a:t>8. Right concentration</a:t>
                      </a:r>
                    </a:p>
                  </a:txBody>
                  <a:tcPr marL="67235" marR="67235" marT="33618" marB="3361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CC99"/>
                    </a:solidFill>
                  </a:tcPr>
                </a:tc>
                <a:tc>
                  <a:txBody>
                    <a:bodyPr/>
                    <a:lstStyle/>
                    <a:p>
                      <a:r>
                        <a:rPr lang="en-US" sz="1300" dirty="0">
                          <a:effectLst/>
                        </a:rPr>
                        <a:t>Correct meditation or concentration, explained as the first four </a:t>
                      </a:r>
                      <a:r>
                        <a:rPr lang="en-US" sz="1300" dirty="0" err="1">
                          <a:effectLst/>
                        </a:rPr>
                        <a:t>jhānas</a:t>
                      </a:r>
                      <a:endParaRPr lang="en-US" sz="1300" dirty="0">
                        <a:effectLst/>
                      </a:endParaRPr>
                    </a:p>
                  </a:txBody>
                  <a:tcPr marL="67235" marR="67235" marT="33618" marB="33618"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CC99"/>
                    </a:solidFill>
                  </a:tcPr>
                </a:tc>
              </a:tr>
            </a:tbl>
          </a:graphicData>
        </a:graphic>
      </p:graphicFrame>
    </p:spTree>
    <p:extLst>
      <p:ext uri="{BB962C8B-B14F-4D97-AF65-F5344CB8AC3E}">
        <p14:creationId xmlns:p14="http://schemas.microsoft.com/office/powerpoint/2010/main" val="6132916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609600"/>
            <a:ext cx="9144000" cy="5596128"/>
          </a:xfrm>
          <a:prstGeom prst="rect">
            <a:avLst/>
          </a:prstGeom>
        </p:spPr>
      </p:pic>
    </p:spTree>
    <p:extLst>
      <p:ext uri="{BB962C8B-B14F-4D97-AF65-F5344CB8AC3E}">
        <p14:creationId xmlns:p14="http://schemas.microsoft.com/office/powerpoint/2010/main" val="11846638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763000" cy="2590800"/>
          </a:xfrm>
        </p:spPr>
        <p:txBody>
          <a:bodyPr/>
          <a:lstStyle/>
          <a:p>
            <a:r>
              <a:rPr lang="en-US" dirty="0">
                <a:solidFill>
                  <a:schemeClr val="bg1"/>
                </a:solidFill>
              </a:rPr>
              <a:t>8. The law of dependent origination is another important teaching of the Buddha. Nothing exists in isolation, independent of other life. All things and individuals are mutually supportive, related, and form a single living whole.</a:t>
            </a:r>
          </a:p>
          <a:p>
            <a:endParaRPr lang="en-US" dirty="0"/>
          </a:p>
        </p:txBody>
      </p:sp>
      <p:pic>
        <p:nvPicPr>
          <p:cNvPr id="4" name="Picture 3"/>
          <p:cNvPicPr>
            <a:picLocks noChangeAspect="1"/>
          </p:cNvPicPr>
          <p:nvPr/>
        </p:nvPicPr>
        <p:blipFill>
          <a:blip r:embed="rId2"/>
          <a:stretch>
            <a:fillRect/>
          </a:stretch>
        </p:blipFill>
        <p:spPr>
          <a:xfrm>
            <a:off x="1681162" y="2838450"/>
            <a:ext cx="5857875" cy="4019550"/>
          </a:xfrm>
          <a:prstGeom prst="rect">
            <a:avLst/>
          </a:prstGeom>
        </p:spPr>
      </p:pic>
    </p:spTree>
    <p:extLst>
      <p:ext uri="{BB962C8B-B14F-4D97-AF65-F5344CB8AC3E}">
        <p14:creationId xmlns:p14="http://schemas.microsoft.com/office/powerpoint/2010/main" val="18719837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8915400" cy="2590800"/>
          </a:xfrm>
        </p:spPr>
        <p:txBody>
          <a:bodyPr/>
          <a:lstStyle/>
          <a:p>
            <a:r>
              <a:rPr lang="en-US" dirty="0">
                <a:solidFill>
                  <a:schemeClr val="bg1"/>
                </a:solidFill>
              </a:rPr>
              <a:t>9. The Buddhist interpretation of karma does not refer to preordained fate. Rather, it refers to the good or bad actions a person makes during his or her lifetime and how they bring on happiness or unhappiness in the long run.</a:t>
            </a:r>
          </a:p>
        </p:txBody>
      </p:sp>
      <p:pic>
        <p:nvPicPr>
          <p:cNvPr id="4" name="Picture 3"/>
          <p:cNvPicPr>
            <a:picLocks noChangeAspect="1"/>
          </p:cNvPicPr>
          <p:nvPr/>
        </p:nvPicPr>
        <p:blipFill>
          <a:blip r:embed="rId2"/>
          <a:stretch>
            <a:fillRect/>
          </a:stretch>
        </p:blipFill>
        <p:spPr>
          <a:xfrm>
            <a:off x="1724025" y="2895600"/>
            <a:ext cx="5924550" cy="3952875"/>
          </a:xfrm>
          <a:prstGeom prst="rect">
            <a:avLst/>
          </a:prstGeom>
        </p:spPr>
      </p:pic>
    </p:spTree>
    <p:extLst>
      <p:ext uri="{BB962C8B-B14F-4D97-AF65-F5344CB8AC3E}">
        <p14:creationId xmlns:p14="http://schemas.microsoft.com/office/powerpoint/2010/main" val="19417265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991600" cy="3048000"/>
          </a:xfrm>
        </p:spPr>
        <p:txBody>
          <a:bodyPr/>
          <a:lstStyle/>
          <a:p>
            <a:r>
              <a:rPr lang="en-US" dirty="0">
                <a:solidFill>
                  <a:schemeClr val="bg1"/>
                </a:solidFill>
              </a:rPr>
              <a:t>10. On a larger scale, karma determines where a person will be reborn and their status in their next life. Buddhists don’t believe in a permanent, intrinsically existing soul. Rebirth is an endless cycle involving the passing on of consciousness from one life to the next</a:t>
            </a:r>
            <a:r>
              <a:rPr lang="en-US" dirty="0" smtClean="0">
                <a:solidFill>
                  <a:schemeClr val="bg1"/>
                </a:solidFill>
              </a:rPr>
              <a:t>.</a:t>
            </a:r>
            <a:endParaRPr lang="en-US" dirty="0">
              <a:solidFill>
                <a:schemeClr val="bg1"/>
              </a:solidFill>
            </a:endParaRPr>
          </a:p>
        </p:txBody>
      </p:sp>
      <p:pic>
        <p:nvPicPr>
          <p:cNvPr id="4" name="Picture 3"/>
          <p:cNvPicPr>
            <a:picLocks noChangeAspect="1"/>
          </p:cNvPicPr>
          <p:nvPr/>
        </p:nvPicPr>
        <p:blipFill>
          <a:blip r:embed="rId2"/>
          <a:stretch>
            <a:fillRect/>
          </a:stretch>
        </p:blipFill>
        <p:spPr>
          <a:xfrm>
            <a:off x="1871662" y="3179064"/>
            <a:ext cx="5553075" cy="3705026"/>
          </a:xfrm>
          <a:prstGeom prst="rect">
            <a:avLst/>
          </a:prstGeom>
        </p:spPr>
      </p:pic>
    </p:spTree>
    <p:extLst>
      <p:ext uri="{BB962C8B-B14F-4D97-AF65-F5344CB8AC3E}">
        <p14:creationId xmlns:p14="http://schemas.microsoft.com/office/powerpoint/2010/main" val="30249147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144000" cy="2514600"/>
          </a:xfrm>
        </p:spPr>
        <p:txBody>
          <a:bodyPr/>
          <a:lstStyle/>
          <a:p>
            <a:r>
              <a:rPr lang="en-US" dirty="0">
                <a:solidFill>
                  <a:schemeClr val="bg1"/>
                </a:solidFill>
              </a:rPr>
              <a:t>11. However, the aim of Buddhism is to eventually escape the cycle of rebirth altogether by reaching Nirvana—the state one reaches after ridding themselves of all karma that constitutes who they are. </a:t>
            </a:r>
          </a:p>
          <a:p>
            <a:endParaRPr lang="en-US" dirty="0"/>
          </a:p>
        </p:txBody>
      </p:sp>
      <p:pic>
        <p:nvPicPr>
          <p:cNvPr id="4" name="Picture 3"/>
          <p:cNvPicPr>
            <a:picLocks noChangeAspect="1"/>
          </p:cNvPicPr>
          <p:nvPr/>
        </p:nvPicPr>
        <p:blipFill>
          <a:blip r:embed="rId2"/>
          <a:stretch>
            <a:fillRect/>
          </a:stretch>
        </p:blipFill>
        <p:spPr>
          <a:xfrm>
            <a:off x="1143000" y="2282325"/>
            <a:ext cx="6858000" cy="4575675"/>
          </a:xfrm>
          <a:prstGeom prst="rect">
            <a:avLst/>
          </a:prstGeom>
        </p:spPr>
      </p:pic>
    </p:spTree>
    <p:extLst>
      <p:ext uri="{BB962C8B-B14F-4D97-AF65-F5344CB8AC3E}">
        <p14:creationId xmlns:p14="http://schemas.microsoft.com/office/powerpoint/2010/main" val="9680416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76200"/>
            <a:ext cx="8991600" cy="3124200"/>
          </a:xfrm>
        </p:spPr>
        <p:txBody>
          <a:bodyPr/>
          <a:lstStyle/>
          <a:p>
            <a:r>
              <a:rPr lang="en-US" dirty="0">
                <a:solidFill>
                  <a:schemeClr val="bg1"/>
                </a:solidFill>
              </a:rPr>
              <a:t>12. Buddhism's transformations and cultural interpretations have led to the emergence of different schools of thought. Three major sects are Mahayana ("great vehicle"), Theravada ("school of the elder monks"), and Vajrayana (tantric Buddhism).</a:t>
            </a:r>
          </a:p>
          <a:p>
            <a:endParaRPr lang="en-US" dirty="0"/>
          </a:p>
        </p:txBody>
      </p:sp>
      <p:pic>
        <p:nvPicPr>
          <p:cNvPr id="4" name="Picture 3"/>
          <p:cNvPicPr>
            <a:picLocks noChangeAspect="1"/>
          </p:cNvPicPr>
          <p:nvPr/>
        </p:nvPicPr>
        <p:blipFill rotWithShape="1">
          <a:blip r:embed="rId2"/>
          <a:srcRect t="3615" b="3855"/>
          <a:stretch/>
        </p:blipFill>
        <p:spPr>
          <a:xfrm>
            <a:off x="1828800" y="3212592"/>
            <a:ext cx="5924550" cy="3657600"/>
          </a:xfrm>
          <a:prstGeom prst="rect">
            <a:avLst/>
          </a:prstGeom>
        </p:spPr>
      </p:pic>
    </p:spTree>
    <p:extLst>
      <p:ext uri="{BB962C8B-B14F-4D97-AF65-F5344CB8AC3E}">
        <p14:creationId xmlns:p14="http://schemas.microsoft.com/office/powerpoint/2010/main" val="31789097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991600" cy="2667000"/>
          </a:xfrm>
        </p:spPr>
        <p:txBody>
          <a:bodyPr/>
          <a:lstStyle/>
          <a:p>
            <a:r>
              <a:rPr lang="en-US" dirty="0">
                <a:solidFill>
                  <a:schemeClr val="bg1"/>
                </a:solidFill>
              </a:rPr>
              <a:t>13. Meditation is important in nearly all forms of Buddhism, and it derives directly from the Buddha's experiences and teachings. It's the central focus of Zen Buddhism and the only way to liberation in Theravada Buddhism.</a:t>
            </a:r>
          </a:p>
        </p:txBody>
      </p:sp>
      <p:pic>
        <p:nvPicPr>
          <p:cNvPr id="4" name="Picture 3"/>
          <p:cNvPicPr>
            <a:picLocks noChangeAspect="1"/>
          </p:cNvPicPr>
          <p:nvPr/>
        </p:nvPicPr>
        <p:blipFill>
          <a:blip r:embed="rId2"/>
          <a:stretch>
            <a:fillRect/>
          </a:stretch>
        </p:blipFill>
        <p:spPr>
          <a:xfrm>
            <a:off x="1685925" y="2908173"/>
            <a:ext cx="5924550" cy="3952875"/>
          </a:xfrm>
          <a:prstGeom prst="rect">
            <a:avLst/>
          </a:prstGeom>
        </p:spPr>
      </p:pic>
    </p:spTree>
    <p:extLst>
      <p:ext uri="{BB962C8B-B14F-4D97-AF65-F5344CB8AC3E}">
        <p14:creationId xmlns:p14="http://schemas.microsoft.com/office/powerpoint/2010/main" val="17192541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0" y="0"/>
            <a:ext cx="9144000" cy="1752600"/>
          </a:xfrm>
        </p:spPr>
        <p:txBody>
          <a:bodyPr/>
          <a:lstStyle/>
          <a:p>
            <a:r>
              <a:rPr lang="en-US" sz="4000" dirty="0">
                <a:solidFill>
                  <a:schemeClr val="bg1"/>
                </a:solidFill>
              </a:rPr>
              <a:t>A simple introduction to the fundamental teachings of Buddhism and the core practices of this spiritual path</a:t>
            </a:r>
            <a:r>
              <a:rPr lang="en-US" sz="4000" dirty="0" smtClean="0">
                <a:solidFill>
                  <a:schemeClr val="bg1"/>
                </a:solidFill>
              </a:rPr>
              <a:t>.</a:t>
            </a:r>
            <a:endParaRPr lang="en-US" sz="4000" dirty="0">
              <a:solidFill>
                <a:schemeClr val="bg1"/>
              </a:solidFill>
            </a:endParaRPr>
          </a:p>
        </p:txBody>
      </p:sp>
      <p:pic>
        <p:nvPicPr>
          <p:cNvPr id="3" name="Picture 2"/>
          <p:cNvPicPr>
            <a:picLocks noChangeAspect="1"/>
          </p:cNvPicPr>
          <p:nvPr/>
        </p:nvPicPr>
        <p:blipFill>
          <a:blip r:embed="rId3"/>
          <a:stretch>
            <a:fillRect/>
          </a:stretch>
        </p:blipFill>
        <p:spPr>
          <a:xfrm>
            <a:off x="803129" y="1828800"/>
            <a:ext cx="7537741" cy="50292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915400" cy="2209800"/>
          </a:xfrm>
        </p:spPr>
        <p:txBody>
          <a:bodyPr/>
          <a:lstStyle/>
          <a:p>
            <a:r>
              <a:rPr lang="en-US" dirty="0">
                <a:solidFill>
                  <a:schemeClr val="bg1"/>
                </a:solidFill>
              </a:rPr>
              <a:t>14. Chanting helps Buddhists learn texts, focus the mind, and internalize key Buddhist ideas. Buddhism is unique in that it does not consider chanting to be prayer.</a:t>
            </a:r>
          </a:p>
          <a:p>
            <a:endParaRPr lang="en-US" dirty="0"/>
          </a:p>
        </p:txBody>
      </p:sp>
      <p:pic>
        <p:nvPicPr>
          <p:cNvPr id="4" name="Picture 3"/>
          <p:cNvPicPr>
            <a:picLocks noChangeAspect="1"/>
          </p:cNvPicPr>
          <p:nvPr/>
        </p:nvPicPr>
        <p:blipFill>
          <a:blip r:embed="rId2"/>
          <a:stretch>
            <a:fillRect/>
          </a:stretch>
        </p:blipFill>
        <p:spPr>
          <a:xfrm>
            <a:off x="1143000" y="2282325"/>
            <a:ext cx="6858000" cy="4575675"/>
          </a:xfrm>
          <a:prstGeom prst="rect">
            <a:avLst/>
          </a:prstGeom>
        </p:spPr>
      </p:pic>
    </p:spTree>
    <p:extLst>
      <p:ext uri="{BB962C8B-B14F-4D97-AF65-F5344CB8AC3E}">
        <p14:creationId xmlns:p14="http://schemas.microsoft.com/office/powerpoint/2010/main" val="7479588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52400" y="15240"/>
            <a:ext cx="8833104" cy="6831645"/>
          </a:xfrm>
          <a:prstGeom prst="rect">
            <a:avLst/>
          </a:prstGeom>
        </p:spPr>
      </p:pic>
    </p:spTree>
    <p:extLst>
      <p:ext uri="{BB962C8B-B14F-4D97-AF65-F5344CB8AC3E}">
        <p14:creationId xmlns:p14="http://schemas.microsoft.com/office/powerpoint/2010/main" val="23620009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9148240" cy="6858000"/>
          </a:xfrm>
          <a:prstGeom prst="rect">
            <a:avLst/>
          </a:prstGeom>
        </p:spPr>
      </p:pic>
    </p:spTree>
    <p:extLst>
      <p:ext uri="{BB962C8B-B14F-4D97-AF65-F5344CB8AC3E}">
        <p14:creationId xmlns:p14="http://schemas.microsoft.com/office/powerpoint/2010/main" val="35612511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914400"/>
          </a:xfrm>
        </p:spPr>
        <p:txBody>
          <a:bodyPr/>
          <a:lstStyle/>
          <a:p>
            <a:r>
              <a:rPr lang="en-US" dirty="0">
                <a:solidFill>
                  <a:schemeClr val="bg1">
                    <a:lumMod val="95000"/>
                  </a:schemeClr>
                </a:solidFill>
              </a:rPr>
              <a:t>Theravada Buddhism</a:t>
            </a:r>
          </a:p>
        </p:txBody>
      </p:sp>
      <p:sp>
        <p:nvSpPr>
          <p:cNvPr id="3" name="Content Placeholder 2"/>
          <p:cNvSpPr>
            <a:spLocks noGrp="1"/>
          </p:cNvSpPr>
          <p:nvPr>
            <p:ph idx="1"/>
          </p:nvPr>
        </p:nvSpPr>
        <p:spPr>
          <a:xfrm>
            <a:off x="304800" y="990600"/>
            <a:ext cx="8534400" cy="5715000"/>
          </a:xfrm>
        </p:spPr>
        <p:txBody>
          <a:bodyPr/>
          <a:lstStyle/>
          <a:p>
            <a:r>
              <a:rPr lang="en-US" dirty="0">
                <a:solidFill>
                  <a:schemeClr val="bg1">
                    <a:lumMod val="95000"/>
                  </a:schemeClr>
                </a:solidFill>
              </a:rPr>
              <a:t>In Theravada </a:t>
            </a:r>
            <a:r>
              <a:rPr lang="en-US" dirty="0" smtClean="0">
                <a:solidFill>
                  <a:schemeClr val="bg1">
                    <a:lumMod val="95000"/>
                  </a:schemeClr>
                </a:solidFill>
              </a:rPr>
              <a:t>Buddhism </a:t>
            </a:r>
            <a:r>
              <a:rPr lang="en-US" dirty="0">
                <a:solidFill>
                  <a:schemeClr val="bg1">
                    <a:lumMod val="95000"/>
                  </a:schemeClr>
                </a:solidFill>
              </a:rPr>
              <a:t>("The School of the </a:t>
            </a:r>
            <a:r>
              <a:rPr lang="en-US" dirty="0" smtClean="0">
                <a:solidFill>
                  <a:schemeClr val="bg1">
                    <a:lumMod val="95000"/>
                  </a:schemeClr>
                </a:solidFill>
              </a:rPr>
              <a:t>Elders“), </a:t>
            </a:r>
            <a:r>
              <a:rPr lang="en-US" dirty="0">
                <a:solidFill>
                  <a:schemeClr val="bg1">
                    <a:lumMod val="95000"/>
                  </a:schemeClr>
                </a:solidFill>
              </a:rPr>
              <a:t>the ultimate goal is the attainment of the sublime state of Nirvana, achieved by practicing the Noble Eightfold Path (also known as the Middle Way), thus escaping what is seen as a cycle of suffering and rebirth</a:t>
            </a:r>
            <a:r>
              <a:rPr lang="en-US" dirty="0" smtClean="0">
                <a:solidFill>
                  <a:schemeClr val="bg1">
                    <a:lumMod val="95000"/>
                  </a:schemeClr>
                </a:solidFill>
              </a:rPr>
              <a:t>.</a:t>
            </a:r>
          </a:p>
          <a:p>
            <a:r>
              <a:rPr lang="en-US" dirty="0" smtClean="0">
                <a:solidFill>
                  <a:schemeClr val="bg1">
                    <a:lumMod val="95000"/>
                  </a:schemeClr>
                </a:solidFill>
              </a:rPr>
              <a:t>Males usually spend at least a small part of their lives as monks – a minority of them spend a lifetime as monks.</a:t>
            </a:r>
            <a:endParaRPr lang="en-US" dirty="0">
              <a:solidFill>
                <a:schemeClr val="bg1">
                  <a:lumMod val="95000"/>
                </a:schemeClr>
              </a:solidFill>
            </a:endParaRPr>
          </a:p>
        </p:txBody>
      </p:sp>
    </p:spTree>
    <p:extLst>
      <p:ext uri="{BB962C8B-B14F-4D97-AF65-F5344CB8AC3E}">
        <p14:creationId xmlns:p14="http://schemas.microsoft.com/office/powerpoint/2010/main" val="42573286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32"/>
            <a:ext cx="7772400" cy="734568"/>
          </a:xfrm>
        </p:spPr>
        <p:txBody>
          <a:bodyPr/>
          <a:lstStyle/>
          <a:p>
            <a:r>
              <a:rPr lang="en-US" dirty="0">
                <a:solidFill>
                  <a:schemeClr val="bg1">
                    <a:lumMod val="95000"/>
                  </a:schemeClr>
                </a:solidFill>
              </a:rPr>
              <a:t>Mahayana Buddhism </a:t>
            </a:r>
          </a:p>
        </p:txBody>
      </p:sp>
      <p:sp>
        <p:nvSpPr>
          <p:cNvPr id="3" name="Content Placeholder 2"/>
          <p:cNvSpPr>
            <a:spLocks noGrp="1"/>
          </p:cNvSpPr>
          <p:nvPr>
            <p:ph idx="1"/>
          </p:nvPr>
        </p:nvSpPr>
        <p:spPr>
          <a:xfrm>
            <a:off x="152400" y="1143000"/>
            <a:ext cx="8686800" cy="5410200"/>
          </a:xfrm>
        </p:spPr>
        <p:txBody>
          <a:bodyPr/>
          <a:lstStyle/>
          <a:p>
            <a:r>
              <a:rPr lang="en-US" dirty="0">
                <a:solidFill>
                  <a:schemeClr val="bg1">
                    <a:lumMod val="95000"/>
                  </a:schemeClr>
                </a:solidFill>
              </a:rPr>
              <a:t>Mahayana Buddhism instead aspires to Buddhahood via the bodhisattva path, a state wherein one remains in this cycle to help other beings reach awakening. Mahayana </a:t>
            </a:r>
            <a:r>
              <a:rPr lang="en-US" dirty="0" smtClean="0">
                <a:solidFill>
                  <a:schemeClr val="bg1">
                    <a:lumMod val="95000"/>
                  </a:schemeClr>
                </a:solidFill>
              </a:rPr>
              <a:t>includes </a:t>
            </a:r>
            <a:r>
              <a:rPr lang="en-US" dirty="0">
                <a:solidFill>
                  <a:schemeClr val="bg1">
                    <a:lumMod val="95000"/>
                  </a:schemeClr>
                </a:solidFill>
              </a:rPr>
              <a:t>the traditions of Pure Land, Zen, </a:t>
            </a:r>
            <a:r>
              <a:rPr lang="en-US" dirty="0" err="1">
                <a:solidFill>
                  <a:schemeClr val="bg1">
                    <a:lumMod val="95000"/>
                  </a:schemeClr>
                </a:solidFill>
              </a:rPr>
              <a:t>Nichiren</a:t>
            </a:r>
            <a:r>
              <a:rPr lang="en-US" dirty="0">
                <a:solidFill>
                  <a:schemeClr val="bg1">
                    <a:lumMod val="95000"/>
                  </a:schemeClr>
                </a:solidFill>
              </a:rPr>
              <a:t> Buddhism, </a:t>
            </a:r>
            <a:r>
              <a:rPr lang="en-US" dirty="0" err="1">
                <a:solidFill>
                  <a:schemeClr val="bg1">
                    <a:lumMod val="95000"/>
                  </a:schemeClr>
                </a:solidFill>
              </a:rPr>
              <a:t>Shingon</a:t>
            </a:r>
            <a:r>
              <a:rPr lang="en-US" dirty="0">
                <a:solidFill>
                  <a:schemeClr val="bg1">
                    <a:lumMod val="95000"/>
                  </a:schemeClr>
                </a:solidFill>
              </a:rPr>
              <a:t>, and </a:t>
            </a:r>
            <a:r>
              <a:rPr lang="en-US" dirty="0" err="1">
                <a:solidFill>
                  <a:schemeClr val="bg1">
                    <a:lumMod val="95000"/>
                  </a:schemeClr>
                </a:solidFill>
              </a:rPr>
              <a:t>Tiantai</a:t>
            </a:r>
            <a:r>
              <a:rPr lang="en-US" dirty="0">
                <a:solidFill>
                  <a:schemeClr val="bg1">
                    <a:lumMod val="95000"/>
                  </a:schemeClr>
                </a:solidFill>
              </a:rPr>
              <a:t> (</a:t>
            </a:r>
            <a:r>
              <a:rPr lang="en-US" dirty="0" err="1">
                <a:solidFill>
                  <a:schemeClr val="bg1">
                    <a:lumMod val="95000"/>
                  </a:schemeClr>
                </a:solidFill>
              </a:rPr>
              <a:t>Tendai</a:t>
            </a:r>
            <a:r>
              <a:rPr lang="en-US" dirty="0">
                <a:solidFill>
                  <a:schemeClr val="bg1">
                    <a:lumMod val="95000"/>
                  </a:schemeClr>
                </a:solidFill>
              </a:rPr>
              <a:t>) </a:t>
            </a:r>
            <a:r>
              <a:rPr lang="en-US" dirty="0" smtClean="0">
                <a:solidFill>
                  <a:schemeClr val="bg1">
                    <a:lumMod val="95000"/>
                  </a:schemeClr>
                </a:solidFill>
              </a:rPr>
              <a:t>and is </a:t>
            </a:r>
            <a:r>
              <a:rPr lang="en-US" dirty="0">
                <a:solidFill>
                  <a:schemeClr val="bg1">
                    <a:lumMod val="95000"/>
                  </a:schemeClr>
                </a:solidFill>
              </a:rPr>
              <a:t>found throughout East Asia. </a:t>
            </a:r>
          </a:p>
        </p:txBody>
      </p:sp>
    </p:spTree>
    <p:extLst>
      <p:ext uri="{BB962C8B-B14F-4D97-AF65-F5344CB8AC3E}">
        <p14:creationId xmlns:p14="http://schemas.microsoft.com/office/powerpoint/2010/main" val="36608881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lumMod val="95000"/>
                  </a:schemeClr>
                </a:solidFill>
              </a:rPr>
              <a:t>Bodhisattva  </a:t>
            </a:r>
            <a:endParaRPr lang="en-US" dirty="0">
              <a:solidFill>
                <a:schemeClr val="bg1">
                  <a:lumMod val="95000"/>
                </a:schemeClr>
              </a:solidFill>
            </a:endParaRPr>
          </a:p>
        </p:txBody>
      </p:sp>
      <p:sp>
        <p:nvSpPr>
          <p:cNvPr id="3" name="Content Placeholder 2"/>
          <p:cNvSpPr>
            <a:spLocks noGrp="1"/>
          </p:cNvSpPr>
          <p:nvPr>
            <p:ph idx="1"/>
          </p:nvPr>
        </p:nvSpPr>
        <p:spPr>
          <a:xfrm>
            <a:off x="457200" y="1524000"/>
            <a:ext cx="8458200" cy="5181600"/>
          </a:xfrm>
        </p:spPr>
        <p:txBody>
          <a:bodyPr/>
          <a:lstStyle/>
          <a:p>
            <a:r>
              <a:rPr lang="en-US" dirty="0" smtClean="0">
                <a:solidFill>
                  <a:schemeClr val="bg1">
                    <a:lumMod val="95000"/>
                  </a:schemeClr>
                </a:solidFill>
              </a:rPr>
              <a:t>In </a:t>
            </a:r>
            <a:r>
              <a:rPr lang="en-US" dirty="0">
                <a:solidFill>
                  <a:schemeClr val="bg1">
                    <a:lumMod val="95000"/>
                  </a:schemeClr>
                </a:solidFill>
              </a:rPr>
              <a:t>Mahayana Buddhism, bodhisattva is the Sanskrit term for anyone who, motivated by great compassion, has generated </a:t>
            </a:r>
            <a:r>
              <a:rPr lang="en-US" dirty="0" err="1">
                <a:solidFill>
                  <a:schemeClr val="bg1">
                    <a:lumMod val="95000"/>
                  </a:schemeClr>
                </a:solidFill>
              </a:rPr>
              <a:t>bodhicitta</a:t>
            </a:r>
            <a:r>
              <a:rPr lang="en-US" dirty="0">
                <a:solidFill>
                  <a:schemeClr val="bg1">
                    <a:lumMod val="95000"/>
                  </a:schemeClr>
                </a:solidFill>
              </a:rPr>
              <a:t>, which is a spontaneous wish to attain </a:t>
            </a:r>
            <a:r>
              <a:rPr lang="en-US" dirty="0" err="1">
                <a:solidFill>
                  <a:schemeClr val="bg1">
                    <a:lumMod val="95000"/>
                  </a:schemeClr>
                </a:solidFill>
              </a:rPr>
              <a:t>buddhahood</a:t>
            </a:r>
            <a:r>
              <a:rPr lang="en-US" dirty="0">
                <a:solidFill>
                  <a:schemeClr val="bg1">
                    <a:lumMod val="95000"/>
                  </a:schemeClr>
                </a:solidFill>
              </a:rPr>
              <a:t> for the benefit of all sentient beings</a:t>
            </a:r>
            <a:r>
              <a:rPr lang="en-US" dirty="0" smtClean="0">
                <a:solidFill>
                  <a:schemeClr val="bg1">
                    <a:lumMod val="95000"/>
                  </a:schemeClr>
                </a:solidFill>
              </a:rPr>
              <a:t>.</a:t>
            </a:r>
          </a:p>
          <a:p>
            <a:r>
              <a:rPr lang="en-US" dirty="0" smtClean="0">
                <a:solidFill>
                  <a:schemeClr val="bg1">
                    <a:lumMod val="95000"/>
                  </a:schemeClr>
                </a:solidFill>
              </a:rPr>
              <a:t>Somewhat like a Saint, mentor, guide, etc.</a:t>
            </a:r>
            <a:endParaRPr lang="en-US" dirty="0">
              <a:solidFill>
                <a:schemeClr val="bg1">
                  <a:lumMod val="95000"/>
                </a:schemeClr>
              </a:solidFill>
            </a:endParaRPr>
          </a:p>
        </p:txBody>
      </p:sp>
    </p:spTree>
    <p:extLst>
      <p:ext uri="{BB962C8B-B14F-4D97-AF65-F5344CB8AC3E}">
        <p14:creationId xmlns:p14="http://schemas.microsoft.com/office/powerpoint/2010/main" val="37686847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
            <a:ext cx="7772400" cy="1143000"/>
          </a:xfrm>
        </p:spPr>
        <p:txBody>
          <a:bodyPr/>
          <a:lstStyle/>
          <a:p>
            <a:r>
              <a:rPr lang="en-US" dirty="0" smtClean="0">
                <a:solidFill>
                  <a:schemeClr val="bg1">
                    <a:lumMod val="95000"/>
                  </a:schemeClr>
                </a:solidFill>
              </a:rPr>
              <a:t>Tantric Buddhism</a:t>
            </a:r>
            <a:endParaRPr lang="en-US" dirty="0">
              <a:solidFill>
                <a:schemeClr val="bg1">
                  <a:lumMod val="95000"/>
                </a:schemeClr>
              </a:solidFill>
            </a:endParaRPr>
          </a:p>
        </p:txBody>
      </p:sp>
      <p:sp>
        <p:nvSpPr>
          <p:cNvPr id="3" name="Content Placeholder 2"/>
          <p:cNvSpPr>
            <a:spLocks noGrp="1"/>
          </p:cNvSpPr>
          <p:nvPr>
            <p:ph idx="1"/>
          </p:nvPr>
        </p:nvSpPr>
        <p:spPr>
          <a:xfrm>
            <a:off x="304800" y="1295400"/>
            <a:ext cx="8458200" cy="4800600"/>
          </a:xfrm>
        </p:spPr>
        <p:txBody>
          <a:bodyPr/>
          <a:lstStyle/>
          <a:p>
            <a:r>
              <a:rPr lang="en-US" dirty="0">
                <a:solidFill>
                  <a:schemeClr val="bg1">
                    <a:lumMod val="95000"/>
                  </a:schemeClr>
                </a:solidFill>
              </a:rPr>
              <a:t>Tibetan Buddhism, which preserves the Vajrayana teachings of eighth century India</a:t>
            </a:r>
            <a:r>
              <a:rPr lang="en-US" dirty="0" smtClean="0">
                <a:solidFill>
                  <a:schemeClr val="bg1">
                    <a:lumMod val="95000"/>
                  </a:schemeClr>
                </a:solidFill>
              </a:rPr>
              <a:t>, </a:t>
            </a:r>
            <a:r>
              <a:rPr lang="en-US" dirty="0">
                <a:solidFill>
                  <a:schemeClr val="bg1">
                    <a:lumMod val="95000"/>
                  </a:schemeClr>
                </a:solidFill>
              </a:rPr>
              <a:t>is practiced in regions surrounding the Himalayas, </a:t>
            </a:r>
            <a:r>
              <a:rPr lang="en-US" dirty="0" smtClean="0">
                <a:solidFill>
                  <a:schemeClr val="bg1">
                    <a:lumMod val="95000"/>
                  </a:schemeClr>
                </a:solidFill>
              </a:rPr>
              <a:t>Mongolia </a:t>
            </a:r>
            <a:r>
              <a:rPr lang="en-US" dirty="0">
                <a:solidFill>
                  <a:schemeClr val="bg1">
                    <a:lumMod val="95000"/>
                  </a:schemeClr>
                </a:solidFill>
              </a:rPr>
              <a:t>and </a:t>
            </a:r>
            <a:r>
              <a:rPr lang="en-US" dirty="0" smtClean="0">
                <a:solidFill>
                  <a:schemeClr val="bg1">
                    <a:lumMod val="95000"/>
                  </a:schemeClr>
                </a:solidFill>
              </a:rPr>
              <a:t>Kalmykia. </a:t>
            </a:r>
            <a:r>
              <a:rPr lang="en-US" dirty="0"/>
              <a:t> </a:t>
            </a:r>
            <a:r>
              <a:rPr lang="en-US" dirty="0">
                <a:solidFill>
                  <a:schemeClr val="bg1">
                    <a:lumMod val="95000"/>
                  </a:schemeClr>
                </a:solidFill>
              </a:rPr>
              <a:t>Vajrayana, a body of teachings attributed to Indian siddhas, may be viewed as a third branch or merely a part of Mahayana. </a:t>
            </a:r>
            <a:r>
              <a:rPr lang="en-US" dirty="0"/>
              <a:t> </a:t>
            </a:r>
            <a:r>
              <a:rPr lang="en-US" dirty="0">
                <a:solidFill>
                  <a:schemeClr val="bg1">
                    <a:lumMod val="95000"/>
                  </a:schemeClr>
                </a:solidFill>
              </a:rPr>
              <a:t>Tantric Buddhism is largely concerned with ritual and meditative practices.</a:t>
            </a:r>
            <a:endParaRPr lang="en-US" dirty="0">
              <a:solidFill>
                <a:schemeClr val="bg1">
                  <a:lumMod val="95000"/>
                </a:schemeClr>
              </a:solidFill>
            </a:endParaRPr>
          </a:p>
        </p:txBody>
      </p:sp>
    </p:spTree>
    <p:extLst>
      <p:ext uri="{BB962C8B-B14F-4D97-AF65-F5344CB8AC3E}">
        <p14:creationId xmlns:p14="http://schemas.microsoft.com/office/powerpoint/2010/main" val="42218855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839200" cy="2971800"/>
          </a:xfrm>
        </p:spPr>
        <p:txBody>
          <a:bodyPr/>
          <a:lstStyle/>
          <a:p>
            <a:r>
              <a:rPr lang="en-US" dirty="0">
                <a:solidFill>
                  <a:schemeClr val="bg1"/>
                </a:solidFill>
              </a:rPr>
              <a:t>15. That said, Buddhists do pray. Instead of praying to a creator, as Buddhism doesn’t recognize a God (not even the Buddha), Buddhists pray to cultivate loving-kindness and strengthen their desire to see beings flourish and be free from suffering.</a:t>
            </a:r>
          </a:p>
          <a:p>
            <a:endParaRPr lang="en-US" dirty="0"/>
          </a:p>
        </p:txBody>
      </p:sp>
      <p:pic>
        <p:nvPicPr>
          <p:cNvPr id="4" name="Picture 3"/>
          <p:cNvPicPr>
            <a:picLocks noChangeAspect="1"/>
          </p:cNvPicPr>
          <p:nvPr/>
        </p:nvPicPr>
        <p:blipFill>
          <a:blip r:embed="rId2"/>
          <a:stretch>
            <a:fillRect/>
          </a:stretch>
        </p:blipFill>
        <p:spPr>
          <a:xfrm>
            <a:off x="2057400" y="3254656"/>
            <a:ext cx="5400675" cy="3603344"/>
          </a:xfrm>
          <a:prstGeom prst="rect">
            <a:avLst/>
          </a:prstGeom>
        </p:spPr>
      </p:pic>
    </p:spTree>
    <p:extLst>
      <p:ext uri="{BB962C8B-B14F-4D97-AF65-F5344CB8AC3E}">
        <p14:creationId xmlns:p14="http://schemas.microsoft.com/office/powerpoint/2010/main" val="3866746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763000" cy="3048000"/>
          </a:xfrm>
        </p:spPr>
        <p:txBody>
          <a:bodyPr/>
          <a:lstStyle/>
          <a:p>
            <a:r>
              <a:rPr lang="en-US" dirty="0">
                <a:solidFill>
                  <a:schemeClr val="bg1"/>
                </a:solidFill>
              </a:rPr>
              <a:t>16. Buddhists pay respect to images of the Buddha, but not during worship or to ask for favors. A statue of the Buddha, with hands rested gently in his lap and a compassionate smile, reminds us to strive to develop peace and love within ourselves.</a:t>
            </a:r>
          </a:p>
          <a:p>
            <a:endParaRPr lang="en-US" dirty="0"/>
          </a:p>
        </p:txBody>
      </p:sp>
      <p:pic>
        <p:nvPicPr>
          <p:cNvPr id="4" name="Picture 3"/>
          <p:cNvPicPr>
            <a:picLocks noChangeAspect="1"/>
          </p:cNvPicPr>
          <p:nvPr/>
        </p:nvPicPr>
        <p:blipFill>
          <a:blip r:embed="rId2"/>
          <a:stretch>
            <a:fillRect/>
          </a:stretch>
        </p:blipFill>
        <p:spPr>
          <a:xfrm>
            <a:off x="1952625" y="3290516"/>
            <a:ext cx="5314950" cy="3546148"/>
          </a:xfrm>
          <a:prstGeom prst="rect">
            <a:avLst/>
          </a:prstGeom>
        </p:spPr>
      </p:pic>
    </p:spTree>
    <p:extLst>
      <p:ext uri="{BB962C8B-B14F-4D97-AF65-F5344CB8AC3E}">
        <p14:creationId xmlns:p14="http://schemas.microsoft.com/office/powerpoint/2010/main" val="41629973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763000" cy="2743200"/>
          </a:xfrm>
        </p:spPr>
        <p:txBody>
          <a:bodyPr/>
          <a:lstStyle/>
          <a:p>
            <a:r>
              <a:rPr lang="en-US" dirty="0">
                <a:solidFill>
                  <a:schemeClr val="bg1"/>
                </a:solidFill>
              </a:rPr>
              <a:t>17. Some Buddhists are vegetarian, although the Theravada view is that the Buddha did not prohibit eating meat. Mahayana schools generally believe Buddhists should not eat the flesh of any sentient being.</a:t>
            </a:r>
          </a:p>
          <a:p>
            <a:endParaRPr lang="en-US" dirty="0"/>
          </a:p>
        </p:txBody>
      </p:sp>
      <p:pic>
        <p:nvPicPr>
          <p:cNvPr id="4" name="Picture 3"/>
          <p:cNvPicPr>
            <a:picLocks noChangeAspect="1"/>
          </p:cNvPicPr>
          <p:nvPr/>
        </p:nvPicPr>
        <p:blipFill>
          <a:blip r:embed="rId2"/>
          <a:stretch>
            <a:fillRect/>
          </a:stretch>
        </p:blipFill>
        <p:spPr>
          <a:xfrm>
            <a:off x="1647825" y="2905125"/>
            <a:ext cx="5924550" cy="3952875"/>
          </a:xfrm>
          <a:prstGeom prst="rect">
            <a:avLst/>
          </a:prstGeom>
        </p:spPr>
      </p:pic>
    </p:spTree>
    <p:extLst>
      <p:ext uri="{BB962C8B-B14F-4D97-AF65-F5344CB8AC3E}">
        <p14:creationId xmlns:p14="http://schemas.microsoft.com/office/powerpoint/2010/main" val="3559154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839200" cy="2209800"/>
          </a:xfrm>
        </p:spPr>
        <p:txBody>
          <a:bodyPr/>
          <a:lstStyle/>
          <a:p>
            <a:r>
              <a:rPr lang="en-US" dirty="0">
                <a:solidFill>
                  <a:schemeClr val="bg1"/>
                </a:solidFill>
              </a:rPr>
              <a:t>1. Buddhism originated in northern India in the 5th century B.C.E. The tradition traces its origin to Siddhartha Gautama, who is referred to as the Buddha (the "Awakened" or "Enlightened One").</a:t>
            </a:r>
          </a:p>
        </p:txBody>
      </p:sp>
      <p:pic>
        <p:nvPicPr>
          <p:cNvPr id="4" name="Picture 3"/>
          <p:cNvPicPr>
            <a:picLocks noChangeAspect="1"/>
          </p:cNvPicPr>
          <p:nvPr/>
        </p:nvPicPr>
        <p:blipFill>
          <a:blip r:embed="rId2"/>
          <a:stretch>
            <a:fillRect/>
          </a:stretch>
        </p:blipFill>
        <p:spPr>
          <a:xfrm>
            <a:off x="1088650" y="2209800"/>
            <a:ext cx="6966700" cy="46482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991600" cy="3048000"/>
          </a:xfrm>
        </p:spPr>
        <p:txBody>
          <a:bodyPr/>
          <a:lstStyle/>
          <a:p>
            <a:r>
              <a:rPr lang="en-US" dirty="0">
                <a:solidFill>
                  <a:schemeClr val="bg1"/>
                </a:solidFill>
              </a:rPr>
              <a:t>18. The minimum moral obligations of a practicing lay Buddhist are: 1) Not to take the life of anything living, 2) Not to take anything not freely given, 3) Abstain from sexual misconduct and sensual overindulgence, 4) Refrain from untrue speech, 5) Avoid intoxication.</a:t>
            </a:r>
          </a:p>
        </p:txBody>
      </p:sp>
      <p:pic>
        <p:nvPicPr>
          <p:cNvPr id="4" name="Picture 3"/>
          <p:cNvPicPr>
            <a:picLocks noChangeAspect="1"/>
          </p:cNvPicPr>
          <p:nvPr/>
        </p:nvPicPr>
        <p:blipFill>
          <a:blip r:embed="rId2"/>
          <a:stretch>
            <a:fillRect/>
          </a:stretch>
        </p:blipFill>
        <p:spPr>
          <a:xfrm>
            <a:off x="1828800" y="3200400"/>
            <a:ext cx="5476875" cy="3654185"/>
          </a:xfrm>
          <a:prstGeom prst="rect">
            <a:avLst/>
          </a:prstGeom>
        </p:spPr>
      </p:pic>
    </p:spTree>
    <p:extLst>
      <p:ext uri="{BB962C8B-B14F-4D97-AF65-F5344CB8AC3E}">
        <p14:creationId xmlns:p14="http://schemas.microsoft.com/office/powerpoint/2010/main" val="32678616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839200" cy="2743200"/>
          </a:xfrm>
        </p:spPr>
        <p:txBody>
          <a:bodyPr/>
          <a:lstStyle/>
          <a:p>
            <a:r>
              <a:rPr lang="en-US" dirty="0">
                <a:solidFill>
                  <a:schemeClr val="bg1"/>
                </a:solidFill>
              </a:rPr>
              <a:t>19. Monks and nuns are responsible for the preservation and sharing of the Buddha's teaching. The Dalai Lama is the spiritual leader of the four major schools of Tibetan Buddhism, but not the many other schools.</a:t>
            </a:r>
          </a:p>
          <a:p>
            <a:endParaRPr lang="en-US" dirty="0"/>
          </a:p>
        </p:txBody>
      </p:sp>
      <p:pic>
        <p:nvPicPr>
          <p:cNvPr id="4" name="Picture 3"/>
          <p:cNvPicPr>
            <a:picLocks noChangeAspect="1"/>
          </p:cNvPicPr>
          <p:nvPr/>
        </p:nvPicPr>
        <p:blipFill>
          <a:blip r:embed="rId2"/>
          <a:stretch>
            <a:fillRect/>
          </a:stretch>
        </p:blipFill>
        <p:spPr>
          <a:xfrm>
            <a:off x="1409700" y="2638211"/>
            <a:ext cx="6324600" cy="4219789"/>
          </a:xfrm>
          <a:prstGeom prst="rect">
            <a:avLst/>
          </a:prstGeom>
        </p:spPr>
      </p:pic>
    </p:spTree>
    <p:extLst>
      <p:ext uri="{BB962C8B-B14F-4D97-AF65-F5344CB8AC3E}">
        <p14:creationId xmlns:p14="http://schemas.microsoft.com/office/powerpoint/2010/main" val="882265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915400" cy="3048000"/>
          </a:xfrm>
        </p:spPr>
        <p:txBody>
          <a:bodyPr/>
          <a:lstStyle/>
          <a:p>
            <a:r>
              <a:rPr lang="en-US" dirty="0">
                <a:solidFill>
                  <a:schemeClr val="bg1"/>
                </a:solidFill>
              </a:rPr>
              <a:t>20. Buddhism has spread to every corner of the world, with 350 million followers. It's a distinct religious tradition, but many Westerners have adopted philosophical and practical aspects of Buddhism—there are "Buddhist Christians," "Buddhist Jews," and "Buddhist Atheists."</a:t>
            </a:r>
          </a:p>
        </p:txBody>
      </p:sp>
      <p:pic>
        <p:nvPicPr>
          <p:cNvPr id="4" name="Picture 3"/>
          <p:cNvPicPr>
            <a:picLocks noChangeAspect="1"/>
          </p:cNvPicPr>
          <p:nvPr/>
        </p:nvPicPr>
        <p:blipFill>
          <a:blip r:embed="rId2"/>
          <a:stretch>
            <a:fillRect/>
          </a:stretch>
        </p:blipFill>
        <p:spPr>
          <a:xfrm>
            <a:off x="1926207" y="3276600"/>
            <a:ext cx="5367785" cy="3581400"/>
          </a:xfrm>
          <a:prstGeom prst="rect">
            <a:avLst/>
          </a:prstGeom>
        </p:spPr>
      </p:pic>
    </p:spTree>
    <p:extLst>
      <p:ext uri="{BB962C8B-B14F-4D97-AF65-F5344CB8AC3E}">
        <p14:creationId xmlns:p14="http://schemas.microsoft.com/office/powerpoint/2010/main" val="449476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FFC000"/>
                </a:solidFill>
              </a:rPr>
              <a:t>Thoughts to ponder</a:t>
            </a:r>
            <a:endParaRPr lang="en-US" dirty="0">
              <a:solidFill>
                <a:srgbClr val="FFC000"/>
              </a:solidFill>
            </a:endParaRPr>
          </a:p>
        </p:txBody>
      </p:sp>
      <p:sp>
        <p:nvSpPr>
          <p:cNvPr id="5" name="Text Placeholder 4"/>
          <p:cNvSpPr>
            <a:spLocks noGrp="1"/>
          </p:cNvSpPr>
          <p:nvPr>
            <p:ph type="body" idx="1"/>
          </p:nvPr>
        </p:nvSpPr>
        <p:spPr/>
        <p:txBody>
          <a:bodyPr/>
          <a:lstStyle/>
          <a:p>
            <a:endParaRPr lang="en-US"/>
          </a:p>
        </p:txBody>
      </p:sp>
      <p:pic>
        <p:nvPicPr>
          <p:cNvPr id="6" name="Picture 5"/>
          <p:cNvPicPr>
            <a:picLocks noChangeAspect="1"/>
          </p:cNvPicPr>
          <p:nvPr/>
        </p:nvPicPr>
        <p:blipFill>
          <a:blip r:embed="rId2"/>
          <a:stretch>
            <a:fillRect/>
          </a:stretch>
        </p:blipFill>
        <p:spPr>
          <a:xfrm>
            <a:off x="24384" y="762000"/>
            <a:ext cx="9144000" cy="3121269"/>
          </a:xfrm>
          <a:prstGeom prst="rect">
            <a:avLst/>
          </a:prstGeom>
        </p:spPr>
      </p:pic>
    </p:spTree>
    <p:extLst>
      <p:ext uri="{BB962C8B-B14F-4D97-AF65-F5344CB8AC3E}">
        <p14:creationId xmlns:p14="http://schemas.microsoft.com/office/powerpoint/2010/main" val="39296439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5240" y="0"/>
            <a:ext cx="9161828" cy="6858001"/>
          </a:xfrm>
          <a:prstGeom prst="rect">
            <a:avLst/>
          </a:prstGeom>
        </p:spPr>
      </p:pic>
    </p:spTree>
    <p:extLst>
      <p:ext uri="{BB962C8B-B14F-4D97-AF65-F5344CB8AC3E}">
        <p14:creationId xmlns:p14="http://schemas.microsoft.com/office/powerpoint/2010/main" val="9648391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358522"/>
            <a:ext cx="9144000" cy="6089904"/>
          </a:xfrm>
          <a:prstGeom prst="rect">
            <a:avLst/>
          </a:prstGeom>
        </p:spPr>
      </p:pic>
    </p:spTree>
    <p:extLst>
      <p:ext uri="{BB962C8B-B14F-4D97-AF65-F5344CB8AC3E}">
        <p14:creationId xmlns:p14="http://schemas.microsoft.com/office/powerpoint/2010/main" val="29595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6576" y="952500"/>
            <a:ext cx="9144000" cy="5143500"/>
          </a:xfrm>
          <a:prstGeom prst="rect">
            <a:avLst/>
          </a:prstGeom>
        </p:spPr>
      </p:pic>
    </p:spTree>
    <p:extLst>
      <p:ext uri="{BB962C8B-B14F-4D97-AF65-F5344CB8AC3E}">
        <p14:creationId xmlns:p14="http://schemas.microsoft.com/office/powerpoint/2010/main" val="37410213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b="6666"/>
          <a:stretch/>
        </p:blipFill>
        <p:spPr>
          <a:xfrm>
            <a:off x="3115287" y="15240"/>
            <a:ext cx="6028714" cy="6842760"/>
          </a:xfrm>
          <a:prstGeom prst="rect">
            <a:avLst/>
          </a:prstGeom>
        </p:spPr>
      </p:pic>
    </p:spTree>
    <p:extLst>
      <p:ext uri="{BB962C8B-B14F-4D97-AF65-F5344CB8AC3E}">
        <p14:creationId xmlns:p14="http://schemas.microsoft.com/office/powerpoint/2010/main" val="30130894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381000"/>
            <a:ext cx="9144000" cy="6096000"/>
          </a:xfrm>
          <a:prstGeom prst="rect">
            <a:avLst/>
          </a:prstGeom>
        </p:spPr>
      </p:pic>
    </p:spTree>
    <p:extLst>
      <p:ext uri="{BB962C8B-B14F-4D97-AF65-F5344CB8AC3E}">
        <p14:creationId xmlns:p14="http://schemas.microsoft.com/office/powerpoint/2010/main" val="12756363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838200"/>
            <a:ext cx="9144000" cy="5227940"/>
          </a:xfrm>
          <a:prstGeom prst="rect">
            <a:avLst/>
          </a:prstGeom>
        </p:spPr>
      </p:pic>
    </p:spTree>
    <p:extLst>
      <p:ext uri="{BB962C8B-B14F-4D97-AF65-F5344CB8AC3E}">
        <p14:creationId xmlns:p14="http://schemas.microsoft.com/office/powerpoint/2010/main" val="20918302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763000" cy="3124200"/>
          </a:xfrm>
        </p:spPr>
        <p:txBody>
          <a:bodyPr/>
          <a:lstStyle/>
          <a:p>
            <a:r>
              <a:rPr lang="en-US" dirty="0">
                <a:solidFill>
                  <a:schemeClr val="bg1"/>
                </a:solidFill>
              </a:rPr>
              <a:t>2. Born a wealthy prince, Gautama realized his material possessions and social benefits provided only temporary happiness. He gave up riches and royalty to take on a life of extreme deprivation as he wandered in search of the meaning and purpose of human existence.</a:t>
            </a:r>
          </a:p>
        </p:txBody>
      </p:sp>
      <p:pic>
        <p:nvPicPr>
          <p:cNvPr id="4" name="Picture 3"/>
          <p:cNvPicPr>
            <a:picLocks noChangeAspect="1"/>
          </p:cNvPicPr>
          <p:nvPr/>
        </p:nvPicPr>
        <p:blipFill>
          <a:blip r:embed="rId2"/>
          <a:stretch>
            <a:fillRect/>
          </a:stretch>
        </p:blipFill>
        <p:spPr>
          <a:xfrm>
            <a:off x="1923923" y="3273552"/>
            <a:ext cx="5372353" cy="3584448"/>
          </a:xfrm>
          <a:prstGeom prst="rect">
            <a:avLst/>
          </a:prstGeom>
        </p:spPr>
      </p:pic>
    </p:spTree>
    <p:extLst>
      <p:ext uri="{BB962C8B-B14F-4D97-AF65-F5344CB8AC3E}">
        <p14:creationId xmlns:p14="http://schemas.microsoft.com/office/powerpoint/2010/main" val="7434432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048000" y="0"/>
            <a:ext cx="5136880" cy="6858000"/>
          </a:xfrm>
          <a:prstGeom prst="rect">
            <a:avLst/>
          </a:prstGeom>
        </p:spPr>
      </p:pic>
    </p:spTree>
    <p:extLst>
      <p:ext uri="{BB962C8B-B14F-4D97-AF65-F5344CB8AC3E}">
        <p14:creationId xmlns:p14="http://schemas.microsoft.com/office/powerpoint/2010/main" val="31560113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286000" y="0"/>
            <a:ext cx="6858000" cy="6858000"/>
          </a:xfrm>
          <a:prstGeom prst="rect">
            <a:avLst/>
          </a:prstGeom>
        </p:spPr>
      </p:pic>
    </p:spTree>
    <p:extLst>
      <p:ext uri="{BB962C8B-B14F-4D97-AF65-F5344CB8AC3E}">
        <p14:creationId xmlns:p14="http://schemas.microsoft.com/office/powerpoint/2010/main" val="32954242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1066800"/>
            <a:ext cx="9144000" cy="4795520"/>
          </a:xfrm>
          <a:prstGeom prst="rect">
            <a:avLst/>
          </a:prstGeom>
        </p:spPr>
      </p:pic>
    </p:spTree>
    <p:extLst>
      <p:ext uri="{BB962C8B-B14F-4D97-AF65-F5344CB8AC3E}">
        <p14:creationId xmlns:p14="http://schemas.microsoft.com/office/powerpoint/2010/main" val="16288992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685800"/>
            <a:ext cx="9144000" cy="5715000"/>
          </a:xfrm>
          <a:prstGeom prst="rect">
            <a:avLst/>
          </a:prstGeom>
        </p:spPr>
      </p:pic>
    </p:spTree>
    <p:extLst>
      <p:ext uri="{BB962C8B-B14F-4D97-AF65-F5344CB8AC3E}">
        <p14:creationId xmlns:p14="http://schemas.microsoft.com/office/powerpoint/2010/main" val="14917782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378023"/>
            <a:ext cx="9144000" cy="6098977"/>
          </a:xfrm>
          <a:prstGeom prst="rect">
            <a:avLst/>
          </a:prstGeom>
        </p:spPr>
      </p:pic>
    </p:spTree>
    <p:extLst>
      <p:ext uri="{BB962C8B-B14F-4D97-AF65-F5344CB8AC3E}">
        <p14:creationId xmlns:p14="http://schemas.microsoft.com/office/powerpoint/2010/main" val="29429902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834495" y="0"/>
            <a:ext cx="7309505" cy="6858000"/>
          </a:xfrm>
          <a:prstGeom prst="rect">
            <a:avLst/>
          </a:prstGeom>
        </p:spPr>
      </p:pic>
    </p:spTree>
    <p:extLst>
      <p:ext uri="{BB962C8B-B14F-4D97-AF65-F5344CB8AC3E}">
        <p14:creationId xmlns:p14="http://schemas.microsoft.com/office/powerpoint/2010/main" val="5912619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286000" y="0"/>
            <a:ext cx="6858000" cy="6858000"/>
          </a:xfrm>
          <a:prstGeom prst="rect">
            <a:avLst/>
          </a:prstGeom>
        </p:spPr>
      </p:pic>
    </p:spTree>
    <p:extLst>
      <p:ext uri="{BB962C8B-B14F-4D97-AF65-F5344CB8AC3E}">
        <p14:creationId xmlns:p14="http://schemas.microsoft.com/office/powerpoint/2010/main" val="17860228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839200" cy="3048000"/>
          </a:xfrm>
        </p:spPr>
        <p:txBody>
          <a:bodyPr/>
          <a:lstStyle/>
          <a:p>
            <a:r>
              <a:rPr lang="en-US" dirty="0">
                <a:solidFill>
                  <a:schemeClr val="bg1"/>
                </a:solidFill>
              </a:rPr>
              <a:t>3. A life of scarcity (in which he almost fasted to starvation) didn’t lead him to the answers he sought. He discovered what Buddhists call the Middle Way, a path of moderation between self indulgence and self-mortification. He believed this was the path of wisdom.</a:t>
            </a:r>
          </a:p>
          <a:p>
            <a:endParaRPr lang="en-US" dirty="0"/>
          </a:p>
        </p:txBody>
      </p:sp>
      <p:pic>
        <p:nvPicPr>
          <p:cNvPr id="4" name="Picture 3"/>
          <p:cNvPicPr>
            <a:picLocks noChangeAspect="1"/>
          </p:cNvPicPr>
          <p:nvPr/>
        </p:nvPicPr>
        <p:blipFill>
          <a:blip r:embed="rId2"/>
          <a:stretch>
            <a:fillRect/>
          </a:stretch>
        </p:blipFill>
        <p:spPr>
          <a:xfrm>
            <a:off x="2133600" y="3352800"/>
            <a:ext cx="5253577" cy="3505200"/>
          </a:xfrm>
          <a:prstGeom prst="rect">
            <a:avLst/>
          </a:prstGeom>
        </p:spPr>
      </p:pic>
    </p:spTree>
    <p:extLst>
      <p:ext uri="{BB962C8B-B14F-4D97-AF65-F5344CB8AC3E}">
        <p14:creationId xmlns:p14="http://schemas.microsoft.com/office/powerpoint/2010/main" val="3945737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915400" cy="3124200"/>
          </a:xfrm>
        </p:spPr>
        <p:txBody>
          <a:bodyPr/>
          <a:lstStyle/>
          <a:p>
            <a:r>
              <a:rPr lang="en-US" dirty="0">
                <a:solidFill>
                  <a:schemeClr val="bg1"/>
                </a:solidFill>
              </a:rPr>
              <a:t>4. After a reputed 49 days of meditation under a Bodhi tree, at 35, Gautama attained Enlightenment and became the Buddha, realizing complete insight into the cause of suffering and the steps necessary to eliminate it. Anyone can become a Buddha, but it's a difficult path.</a:t>
            </a:r>
          </a:p>
        </p:txBody>
      </p:sp>
      <p:pic>
        <p:nvPicPr>
          <p:cNvPr id="4" name="Picture 3"/>
          <p:cNvPicPr>
            <a:picLocks noChangeAspect="1"/>
          </p:cNvPicPr>
          <p:nvPr/>
        </p:nvPicPr>
        <p:blipFill>
          <a:blip r:embed="rId2"/>
          <a:stretch>
            <a:fillRect/>
          </a:stretch>
        </p:blipFill>
        <p:spPr>
          <a:xfrm>
            <a:off x="1752600" y="3159329"/>
            <a:ext cx="5543550" cy="3698671"/>
          </a:xfrm>
          <a:prstGeom prst="rect">
            <a:avLst/>
          </a:prstGeom>
        </p:spPr>
      </p:pic>
    </p:spTree>
    <p:extLst>
      <p:ext uri="{BB962C8B-B14F-4D97-AF65-F5344CB8AC3E}">
        <p14:creationId xmlns:p14="http://schemas.microsoft.com/office/powerpoint/2010/main" val="602979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04800"/>
            <a:ext cx="8839200" cy="2590800"/>
          </a:xfrm>
        </p:spPr>
        <p:txBody>
          <a:bodyPr/>
          <a:lstStyle/>
          <a:p>
            <a:r>
              <a:rPr lang="en-US" dirty="0">
                <a:solidFill>
                  <a:schemeClr val="bg1"/>
                </a:solidFill>
              </a:rPr>
              <a:t>5. The Buddha taught that people end their suffering through the elimination of ignorance and craving, which is accomplished through the direct understanding and perception of dependent origination and the Four Noble Truths.</a:t>
            </a:r>
          </a:p>
          <a:p>
            <a:endParaRPr lang="en-US" dirty="0"/>
          </a:p>
        </p:txBody>
      </p:sp>
      <p:pic>
        <p:nvPicPr>
          <p:cNvPr id="4" name="Picture 3"/>
          <p:cNvPicPr>
            <a:picLocks noChangeAspect="1"/>
          </p:cNvPicPr>
          <p:nvPr/>
        </p:nvPicPr>
        <p:blipFill>
          <a:blip r:embed="rId2"/>
          <a:stretch>
            <a:fillRect/>
          </a:stretch>
        </p:blipFill>
        <p:spPr>
          <a:xfrm>
            <a:off x="1609725" y="2892552"/>
            <a:ext cx="5924550" cy="3952875"/>
          </a:xfrm>
          <a:prstGeom prst="rect">
            <a:avLst/>
          </a:prstGeom>
        </p:spPr>
      </p:pic>
    </p:spTree>
    <p:extLst>
      <p:ext uri="{BB962C8B-B14F-4D97-AF65-F5344CB8AC3E}">
        <p14:creationId xmlns:p14="http://schemas.microsoft.com/office/powerpoint/2010/main" val="5981786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067800" cy="3048000"/>
          </a:xfrm>
        </p:spPr>
        <p:txBody>
          <a:bodyPr/>
          <a:lstStyle/>
          <a:p>
            <a:r>
              <a:rPr lang="en-US" dirty="0">
                <a:solidFill>
                  <a:schemeClr val="bg1"/>
                </a:solidFill>
              </a:rPr>
              <a:t>6. In his first sermon, he outlined the Four Noble Truths: 1) Suffering is characteristic of human existence; 2) Suffering is caused by longing </a:t>
            </a:r>
            <a:r>
              <a:rPr lang="en-US" dirty="0" smtClean="0">
                <a:solidFill>
                  <a:schemeClr val="bg1"/>
                </a:solidFill>
              </a:rPr>
              <a:t>for (craving) </a:t>
            </a:r>
            <a:r>
              <a:rPr lang="en-US" dirty="0">
                <a:solidFill>
                  <a:schemeClr val="bg1"/>
                </a:solidFill>
              </a:rPr>
              <a:t>pleasure and avoidance of pain; 3) It is not necessary to suffer; and 4) There is a path to end suffering.</a:t>
            </a:r>
          </a:p>
        </p:txBody>
      </p:sp>
      <p:pic>
        <p:nvPicPr>
          <p:cNvPr id="5" name="Picture 4"/>
          <p:cNvPicPr>
            <a:picLocks noChangeAspect="1"/>
          </p:cNvPicPr>
          <p:nvPr/>
        </p:nvPicPr>
        <p:blipFill>
          <a:blip r:embed="rId2"/>
          <a:stretch>
            <a:fillRect/>
          </a:stretch>
        </p:blipFill>
        <p:spPr>
          <a:xfrm>
            <a:off x="1828800" y="3108488"/>
            <a:ext cx="5619750" cy="3749512"/>
          </a:xfrm>
          <a:prstGeom prst="rect">
            <a:avLst/>
          </a:prstGeom>
        </p:spPr>
      </p:pic>
    </p:spTree>
    <p:extLst>
      <p:ext uri="{BB962C8B-B14F-4D97-AF65-F5344CB8AC3E}">
        <p14:creationId xmlns:p14="http://schemas.microsoft.com/office/powerpoint/2010/main" val="12648342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6656" y="0"/>
            <a:ext cx="7772400" cy="1219200"/>
          </a:xfrm>
        </p:spPr>
        <p:txBody>
          <a:bodyPr/>
          <a:lstStyle/>
          <a:p>
            <a:r>
              <a:rPr lang="en-US" dirty="0" smtClean="0">
                <a:solidFill>
                  <a:srgbClr val="FFFF00"/>
                </a:solidFill>
              </a:rPr>
              <a:t>The Four Noble Truths</a:t>
            </a:r>
            <a:endParaRPr lang="en-US" dirty="0">
              <a:solidFill>
                <a:srgbClr val="FFFF00"/>
              </a:solidFill>
            </a:endParaRPr>
          </a:p>
        </p:txBody>
      </p:sp>
      <p:sp>
        <p:nvSpPr>
          <p:cNvPr id="3" name="Content Placeholder 2"/>
          <p:cNvSpPr>
            <a:spLocks noGrp="1"/>
          </p:cNvSpPr>
          <p:nvPr>
            <p:ph idx="1"/>
          </p:nvPr>
        </p:nvSpPr>
        <p:spPr>
          <a:xfrm>
            <a:off x="0" y="1371600"/>
            <a:ext cx="9144000" cy="5638800"/>
          </a:xfrm>
        </p:spPr>
        <p:txBody>
          <a:bodyPr/>
          <a:lstStyle/>
          <a:p>
            <a:pPr marL="0" indent="0">
              <a:buNone/>
            </a:pPr>
            <a:r>
              <a:rPr lang="en-US" sz="2800" dirty="0">
                <a:solidFill>
                  <a:schemeClr val="bg1"/>
                </a:solidFill>
              </a:rPr>
              <a:t>The teachings on the Four Noble Truths are regarded as central to the teachings of Buddhism, and are said to provide a conceptual framework for Buddhist thought. These four truths explain the nature of dukkha (suffering, anxiety, </a:t>
            </a:r>
            <a:r>
              <a:rPr lang="en-US" sz="2800" dirty="0" err="1">
                <a:solidFill>
                  <a:schemeClr val="bg1"/>
                </a:solidFill>
              </a:rPr>
              <a:t>unsatisfactoriness</a:t>
            </a:r>
            <a:r>
              <a:rPr lang="en-US" sz="2800" dirty="0">
                <a:solidFill>
                  <a:schemeClr val="bg1"/>
                </a:solidFill>
              </a:rPr>
              <a:t>), its causes, and how it can be overcome. The four truths are</a:t>
            </a:r>
            <a:r>
              <a:rPr lang="en-US" sz="2800" dirty="0" smtClean="0">
                <a:solidFill>
                  <a:schemeClr val="bg1"/>
                </a:solidFill>
              </a:rPr>
              <a:t>:</a:t>
            </a:r>
          </a:p>
          <a:p>
            <a:pPr marL="914400" lvl="1" indent="-457200">
              <a:buFont typeface="+mj-lt"/>
              <a:buAutoNum type="arabicPeriod"/>
            </a:pPr>
            <a:r>
              <a:rPr lang="en-US" sz="2400" dirty="0" smtClean="0">
                <a:solidFill>
                  <a:schemeClr val="bg1"/>
                </a:solidFill>
              </a:rPr>
              <a:t>The </a:t>
            </a:r>
            <a:r>
              <a:rPr lang="en-US" sz="2400" dirty="0">
                <a:solidFill>
                  <a:schemeClr val="bg1"/>
                </a:solidFill>
              </a:rPr>
              <a:t>truth of dukkha </a:t>
            </a:r>
            <a:r>
              <a:rPr lang="en-US" sz="2400" dirty="0">
                <a:solidFill>
                  <a:srgbClr val="FFFF00"/>
                </a:solidFill>
              </a:rPr>
              <a:t>(suffering, anxiety, </a:t>
            </a:r>
            <a:r>
              <a:rPr lang="en-US" sz="2400" dirty="0" err="1" smtClean="0">
                <a:solidFill>
                  <a:srgbClr val="FFFF00"/>
                </a:solidFill>
              </a:rPr>
              <a:t>unsatisfactoriness</a:t>
            </a:r>
            <a:r>
              <a:rPr lang="en-US" sz="2400" dirty="0" smtClean="0">
                <a:solidFill>
                  <a:srgbClr val="FFFF00"/>
                </a:solidFill>
              </a:rPr>
              <a:t>)</a:t>
            </a:r>
            <a:endParaRPr lang="en-US" sz="2400" dirty="0">
              <a:solidFill>
                <a:srgbClr val="FFFF00"/>
              </a:solidFill>
            </a:endParaRPr>
          </a:p>
          <a:p>
            <a:pPr marL="914400" lvl="1" indent="-457200">
              <a:buFont typeface="+mj-lt"/>
              <a:buAutoNum type="arabicPeriod"/>
            </a:pPr>
            <a:r>
              <a:rPr lang="en-US" sz="2400" dirty="0">
                <a:solidFill>
                  <a:schemeClr val="bg1"/>
                </a:solidFill>
              </a:rPr>
              <a:t>The truth of the origin of </a:t>
            </a:r>
            <a:r>
              <a:rPr lang="en-US" sz="2400" dirty="0" smtClean="0">
                <a:solidFill>
                  <a:schemeClr val="bg1"/>
                </a:solidFill>
              </a:rPr>
              <a:t>dukkha </a:t>
            </a:r>
            <a:r>
              <a:rPr lang="en-US" sz="2400" dirty="0" smtClean="0">
                <a:solidFill>
                  <a:srgbClr val="FFFF00"/>
                </a:solidFill>
              </a:rPr>
              <a:t>(craving)</a:t>
            </a:r>
            <a:endParaRPr lang="en-US" sz="2400" dirty="0">
              <a:solidFill>
                <a:srgbClr val="FFFF00"/>
              </a:solidFill>
            </a:endParaRPr>
          </a:p>
          <a:p>
            <a:pPr marL="914400" lvl="1" indent="-457200">
              <a:buFont typeface="+mj-lt"/>
              <a:buAutoNum type="arabicPeriod"/>
            </a:pPr>
            <a:r>
              <a:rPr lang="en-US" sz="2400" dirty="0">
                <a:solidFill>
                  <a:schemeClr val="bg1"/>
                </a:solidFill>
              </a:rPr>
              <a:t>The truth of the cessation of </a:t>
            </a:r>
            <a:r>
              <a:rPr lang="en-US" sz="2400" dirty="0" smtClean="0">
                <a:solidFill>
                  <a:schemeClr val="bg1"/>
                </a:solidFill>
              </a:rPr>
              <a:t>dukkha </a:t>
            </a:r>
            <a:r>
              <a:rPr lang="en-US" sz="2400" dirty="0" smtClean="0">
                <a:solidFill>
                  <a:srgbClr val="FFFF00"/>
                </a:solidFill>
              </a:rPr>
              <a:t>(cease craving)</a:t>
            </a:r>
            <a:endParaRPr lang="en-US" sz="2400" dirty="0">
              <a:solidFill>
                <a:srgbClr val="FFFF00"/>
              </a:solidFill>
            </a:endParaRPr>
          </a:p>
          <a:p>
            <a:pPr marL="914400" lvl="1" indent="-457200">
              <a:buFont typeface="+mj-lt"/>
              <a:buAutoNum type="arabicPeriod"/>
            </a:pPr>
            <a:r>
              <a:rPr lang="en-US" sz="2400" dirty="0">
                <a:solidFill>
                  <a:schemeClr val="bg1"/>
                </a:solidFill>
              </a:rPr>
              <a:t>The truth of the path leading to the cessation of </a:t>
            </a:r>
            <a:r>
              <a:rPr lang="en-US" sz="2400" dirty="0" smtClean="0">
                <a:solidFill>
                  <a:schemeClr val="bg1"/>
                </a:solidFill>
              </a:rPr>
              <a:t>dukkha </a:t>
            </a:r>
            <a:r>
              <a:rPr lang="en-US" sz="2400" dirty="0" smtClean="0">
                <a:solidFill>
                  <a:srgbClr val="FFFF00"/>
                </a:solidFill>
              </a:rPr>
              <a:t>(the 8-fold path)</a:t>
            </a:r>
            <a:endParaRPr lang="en-US" sz="2400" dirty="0">
              <a:solidFill>
                <a:srgbClr val="FFFF00"/>
              </a:solidFill>
            </a:endParaRPr>
          </a:p>
        </p:txBody>
      </p:sp>
    </p:spTree>
    <p:extLst>
      <p:ext uri="{BB962C8B-B14F-4D97-AF65-F5344CB8AC3E}">
        <p14:creationId xmlns:p14="http://schemas.microsoft.com/office/powerpoint/2010/main" val="3360093725"/>
      </p:ext>
    </p:extLst>
  </p:cSld>
  <p:clrMapOvr>
    <a:masterClrMapping/>
  </p:clrMapOvr>
</p:sld>
</file>

<file path=ppt/theme/theme1.xml><?xml version="1.0" encoding="utf-8"?>
<a:theme xmlns:a="http://schemas.openxmlformats.org/drawingml/2006/main" name="Presentation3">
  <a:themeElements>
    <a:clrScheme name="Office Them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buddhism4</Template>
  <TotalTime>113</TotalTime>
  <Words>1346</Words>
  <Application>Microsoft Office PowerPoint</Application>
  <PresentationFormat>On-screen Show (4:3)</PresentationFormat>
  <Paragraphs>63</Paragraphs>
  <Slides>46</Slides>
  <Notes>0</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46</vt:i4>
      </vt:variant>
    </vt:vector>
  </HeadingPairs>
  <TitlesOfParts>
    <vt:vector size="48" baseType="lpstr">
      <vt:lpstr>Times New Roman</vt:lpstr>
      <vt:lpstr>Presentation3</vt:lpstr>
      <vt:lpstr>The Basics of Buddhism</vt:lpstr>
      <vt:lpstr>A simple introduction to the fundamental teachings of Buddhism and the core practices of this spiritual path.</vt:lpstr>
      <vt:lpstr>PowerPoint Presentation</vt:lpstr>
      <vt:lpstr>PowerPoint Presentation</vt:lpstr>
      <vt:lpstr>PowerPoint Presentation</vt:lpstr>
      <vt:lpstr>PowerPoint Presentation</vt:lpstr>
      <vt:lpstr>PowerPoint Presentation</vt:lpstr>
      <vt:lpstr>PowerPoint Presentation</vt:lpstr>
      <vt:lpstr>The Four Noble Truths</vt:lpstr>
      <vt:lpstr>PowerPoint Presentation</vt:lpstr>
      <vt:lpstr>Eight-Fold Path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Theravada Buddhism</vt:lpstr>
      <vt:lpstr>Mahayana Buddhism </vt:lpstr>
      <vt:lpstr>Bodhisattva  </vt:lpstr>
      <vt:lpstr>Tantric Buddhism</vt:lpstr>
      <vt:lpstr>PowerPoint Presentation</vt:lpstr>
      <vt:lpstr>PowerPoint Presentation</vt:lpstr>
      <vt:lpstr>PowerPoint Presentation</vt:lpstr>
      <vt:lpstr>PowerPoint Presentation</vt:lpstr>
      <vt:lpstr>PowerPoint Presentation</vt:lpstr>
      <vt:lpstr>PowerPoint Presentation</vt:lpstr>
      <vt:lpstr>Thoughts to ponder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Basics of Buddhism</dc:title>
  <dc:creator>Joseph Naumann</dc:creator>
  <cp:lastModifiedBy>Joseph Naumann</cp:lastModifiedBy>
  <cp:revision>13</cp:revision>
  <dcterms:created xsi:type="dcterms:W3CDTF">2016-02-21T19:33:56Z</dcterms:created>
  <dcterms:modified xsi:type="dcterms:W3CDTF">2016-02-21T21:27:30Z</dcterms:modified>
</cp:coreProperties>
</file>