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304" r:id="rId3"/>
    <p:sldId id="296" r:id="rId4"/>
    <p:sldId id="297" r:id="rId5"/>
    <p:sldId id="298" r:id="rId6"/>
    <p:sldId id="299" r:id="rId7"/>
    <p:sldId id="301" r:id="rId8"/>
    <p:sldId id="300" r:id="rId9"/>
    <p:sldId id="258" r:id="rId10"/>
    <p:sldId id="259" r:id="rId11"/>
    <p:sldId id="260" r:id="rId12"/>
    <p:sldId id="261" r:id="rId13"/>
    <p:sldId id="262" r:id="rId14"/>
    <p:sldId id="263" r:id="rId15"/>
    <p:sldId id="264" r:id="rId16"/>
    <p:sldId id="266" r:id="rId17"/>
    <p:sldId id="267" r:id="rId18"/>
    <p:sldId id="265"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90" r:id="rId41"/>
    <p:sldId id="291" r:id="rId42"/>
    <p:sldId id="289" r:id="rId43"/>
    <p:sldId id="292" r:id="rId44"/>
    <p:sldId id="293" r:id="rId45"/>
    <p:sldId id="302" r:id="rId46"/>
    <p:sldId id="294" r:id="rId47"/>
    <p:sldId id="303" r:id="rId48"/>
    <p:sldId id="295"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36" autoAdjust="0"/>
    <p:restoredTop sz="94660"/>
  </p:normalViewPr>
  <p:slideViewPr>
    <p:cSldViewPr snapToGrid="0">
      <p:cViewPr varScale="1">
        <p:scale>
          <a:sx n="76" d="100"/>
          <a:sy n="76" d="100"/>
        </p:scale>
        <p:origin x="96" y="3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1/6/2017</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Title 1"/>
          <p:cNvSpPr>
            <a:spLocks noGrp="1"/>
          </p:cNvSpPr>
          <p:nvPr>
            <p:ph type="title"/>
          </p:nvPr>
        </p:nvSpPr>
        <p:spPr>
          <a:xfrm>
            <a:off x="685801" y="609600"/>
            <a:ext cx="10131425" cy="1456267"/>
          </a:xfrm>
        </p:spPr>
        <p:txBody>
          <a:bodyPr/>
          <a:lstStyle/>
          <a:p>
            <a:r>
              <a:rPr lang="en-US" smtClean="0"/>
              <a:t>Click to edit Master title style</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1/6/2017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1/6/2017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1/6/2017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1/6/2017</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8"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28666" b="28667"/>
          <a:stretch/>
        </p:blipFill>
        <p:spPr>
          <a:xfrm>
            <a:off x="0" y="2956560"/>
            <a:ext cx="12192000" cy="3901440"/>
          </a:xfrm>
          <a:prstGeom prst="rect">
            <a:avLst/>
          </a:prstGeom>
        </p:spPr>
      </p:pic>
      <p:sp>
        <p:nvSpPr>
          <p:cNvPr id="2" name="Title 1"/>
          <p:cNvSpPr>
            <a:spLocks noGrp="1"/>
          </p:cNvSpPr>
          <p:nvPr>
            <p:ph type="ctrTitle"/>
          </p:nvPr>
        </p:nvSpPr>
        <p:spPr>
          <a:xfrm>
            <a:off x="0" y="-118533"/>
            <a:ext cx="12192000" cy="2421464"/>
          </a:xfrm>
        </p:spPr>
        <p:txBody>
          <a:bodyPr>
            <a:noAutofit/>
          </a:bodyPr>
          <a:lstStyle/>
          <a:p>
            <a:pPr algn="ctr"/>
            <a:r>
              <a:rPr lang="en-US" sz="6000" b="1" dirty="0"/>
              <a:t>Temples of Angkor Wat and Thom</a:t>
            </a:r>
          </a:p>
        </p:txBody>
      </p:sp>
      <p:sp>
        <p:nvSpPr>
          <p:cNvPr id="3" name="Subtitle 2"/>
          <p:cNvSpPr>
            <a:spLocks noGrp="1"/>
          </p:cNvSpPr>
          <p:nvPr>
            <p:ph type="subTitle" idx="1"/>
          </p:nvPr>
        </p:nvSpPr>
        <p:spPr>
          <a:xfrm>
            <a:off x="4648199" y="2302931"/>
            <a:ext cx="7197726" cy="376769"/>
          </a:xfrm>
        </p:spPr>
        <p:txBody>
          <a:bodyPr/>
          <a:lstStyle/>
          <a:p>
            <a:r>
              <a:rPr lang="en-US" dirty="0" smtClean="0"/>
              <a:t>Cambodia</a:t>
            </a:r>
            <a:endParaRPr lang="en-US" dirty="0"/>
          </a:p>
        </p:txBody>
      </p:sp>
    </p:spTree>
    <p:extLst>
      <p:ext uri="{BB962C8B-B14F-4D97-AF65-F5344CB8AC3E}">
        <p14:creationId xmlns:p14="http://schemas.microsoft.com/office/powerpoint/2010/main" val="3346230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3200" dirty="0"/>
              <a:t>In 2007, a group of researchers concluded the Angkor had been the largest preindustrial city in the world, with an elaborate infrastructure system that connected at least 1,000 square kilometers (390 square miles) to the temples at its center. It is estimated that the Angkor area may have supported up to one million people.</a:t>
            </a:r>
          </a:p>
        </p:txBody>
      </p:sp>
    </p:spTree>
    <p:extLst>
      <p:ext uri="{BB962C8B-B14F-4D97-AF65-F5344CB8AC3E}">
        <p14:creationId xmlns:p14="http://schemas.microsoft.com/office/powerpoint/2010/main" val="40701118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0277865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3961" y="0"/>
            <a:ext cx="12225961" cy="6858000"/>
          </a:xfrm>
          <a:prstGeom prst="rect">
            <a:avLst/>
          </a:prstGeom>
        </p:spPr>
      </p:pic>
    </p:spTree>
    <p:extLst>
      <p:ext uri="{BB962C8B-B14F-4D97-AF65-F5344CB8AC3E}">
        <p14:creationId xmlns:p14="http://schemas.microsoft.com/office/powerpoint/2010/main" val="3696851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Referring to previous slide</a:t>
            </a:r>
            <a:endParaRPr lang="en-US" dirty="0"/>
          </a:p>
        </p:txBody>
      </p:sp>
      <p:sp>
        <p:nvSpPr>
          <p:cNvPr id="3" name="Content Placeholder 2"/>
          <p:cNvSpPr>
            <a:spLocks noGrp="1"/>
          </p:cNvSpPr>
          <p:nvPr>
            <p:ph idx="1"/>
          </p:nvPr>
        </p:nvSpPr>
        <p:spPr/>
        <p:txBody>
          <a:bodyPr>
            <a:normAutofit/>
          </a:bodyPr>
          <a:lstStyle/>
          <a:p>
            <a:r>
              <a:rPr lang="en-US" sz="3200" dirty="0"/>
              <a:t>Buddhist monks in front of the reflection pool at Angkor Wat, the site's best-known structure. Angkor Wat was built to represent the Hindu 'Mountain of the Gods' and served as a funerary temple. It was built between 1113 and 1150 by King </a:t>
            </a:r>
            <a:r>
              <a:rPr lang="en-US" sz="3200" dirty="0" err="1"/>
              <a:t>Suryavarman</a:t>
            </a:r>
            <a:r>
              <a:rPr lang="en-US" sz="3200" dirty="0"/>
              <a:t> II.</a:t>
            </a:r>
          </a:p>
        </p:txBody>
      </p:sp>
    </p:spTree>
    <p:extLst>
      <p:ext uri="{BB962C8B-B14F-4D97-AF65-F5344CB8AC3E}">
        <p14:creationId xmlns:p14="http://schemas.microsoft.com/office/powerpoint/2010/main" val="16151471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247190" y="0"/>
            <a:ext cx="6944810" cy="6858000"/>
          </a:xfrm>
          <a:prstGeom prst="rect">
            <a:avLst/>
          </a:prstGeom>
        </p:spPr>
      </p:pic>
      <p:sp>
        <p:nvSpPr>
          <p:cNvPr id="5" name="Rectangle 4"/>
          <p:cNvSpPr/>
          <p:nvPr/>
        </p:nvSpPr>
        <p:spPr>
          <a:xfrm>
            <a:off x="114300" y="328136"/>
            <a:ext cx="5132890" cy="5509200"/>
          </a:xfrm>
          <a:prstGeom prst="rect">
            <a:avLst/>
          </a:prstGeom>
        </p:spPr>
        <p:txBody>
          <a:bodyPr wrap="square">
            <a:spAutoFit/>
          </a:bodyPr>
          <a:lstStyle/>
          <a:p>
            <a:r>
              <a:rPr lang="en-US" sz="3200" dirty="0"/>
              <a:t>An aerial view of Angkor Wat, the temple dedicated to the Hindu god Vishnu and built as a representation of Mount Meru, the home of the gods and the center of the Hindu universe. Donned with pyramid architecture, the temple is also covered with intricate reliefs of Hindu gods and epics.</a:t>
            </a:r>
          </a:p>
        </p:txBody>
      </p:sp>
    </p:spTree>
    <p:extLst>
      <p:ext uri="{BB962C8B-B14F-4D97-AF65-F5344CB8AC3E}">
        <p14:creationId xmlns:p14="http://schemas.microsoft.com/office/powerpoint/2010/main" val="20115537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594002"/>
            <a:ext cx="9410700" cy="6263998"/>
          </a:xfrm>
          <a:prstGeom prst="rect">
            <a:avLst/>
          </a:prstGeom>
        </p:spPr>
      </p:pic>
      <p:sp>
        <p:nvSpPr>
          <p:cNvPr id="5" name="Rectangle 4"/>
          <p:cNvSpPr/>
          <p:nvPr/>
        </p:nvSpPr>
        <p:spPr>
          <a:xfrm>
            <a:off x="0" y="0"/>
            <a:ext cx="12192000" cy="646331"/>
          </a:xfrm>
          <a:prstGeom prst="rect">
            <a:avLst/>
          </a:prstGeom>
        </p:spPr>
        <p:txBody>
          <a:bodyPr wrap="square">
            <a:spAutoFit/>
          </a:bodyPr>
          <a:lstStyle/>
          <a:p>
            <a:r>
              <a:rPr lang="en-US" dirty="0"/>
              <a:t>The iconic tree at Ta </a:t>
            </a:r>
            <a:r>
              <a:rPr lang="en-US" dirty="0" err="1"/>
              <a:t>Prohm</a:t>
            </a:r>
            <a:r>
              <a:rPr lang="en-US" dirty="0"/>
              <a:t>. This temple was built during the time of </a:t>
            </a:r>
            <a:r>
              <a:rPr lang="en-US" dirty="0" err="1"/>
              <a:t>Jayavarman</a:t>
            </a:r>
            <a:r>
              <a:rPr lang="en-US" dirty="0"/>
              <a:t> VII and is best known as the temple where trees have become intertwined and interwoven into the stone.</a:t>
            </a:r>
          </a:p>
        </p:txBody>
      </p:sp>
    </p:spTree>
    <p:extLst>
      <p:ext uri="{BB962C8B-B14F-4D97-AF65-F5344CB8AC3E}">
        <p14:creationId xmlns:p14="http://schemas.microsoft.com/office/powerpoint/2010/main" val="19382006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088973" y="0"/>
            <a:ext cx="10103027" cy="6756400"/>
          </a:xfrm>
          <a:prstGeom prst="rect">
            <a:avLst/>
          </a:prstGeom>
        </p:spPr>
      </p:pic>
    </p:spTree>
    <p:extLst>
      <p:ext uri="{BB962C8B-B14F-4D97-AF65-F5344CB8AC3E}">
        <p14:creationId xmlns:p14="http://schemas.microsoft.com/office/powerpoint/2010/main" val="6476286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Referring to previous slide</a:t>
            </a:r>
            <a:endParaRPr lang="en-US" dirty="0"/>
          </a:p>
        </p:txBody>
      </p:sp>
      <p:sp>
        <p:nvSpPr>
          <p:cNvPr id="3" name="Content Placeholder 2"/>
          <p:cNvSpPr>
            <a:spLocks noGrp="1"/>
          </p:cNvSpPr>
          <p:nvPr>
            <p:ph idx="1"/>
          </p:nvPr>
        </p:nvSpPr>
        <p:spPr/>
        <p:txBody>
          <a:bodyPr>
            <a:normAutofit/>
          </a:bodyPr>
          <a:lstStyle/>
          <a:p>
            <a:r>
              <a:rPr lang="en-US" sz="3200" dirty="0"/>
              <a:t>Statues at the gateway to Angkor Thom, or 'The Great City'. These images represent the Hindu myth of creation, called the Churning of the Sea of Milk. On one side of the path, there are 54 guardian gods called devas and on the other side there are 54 images of demon gods called </a:t>
            </a:r>
            <a:r>
              <a:rPr lang="en-US" sz="3200" dirty="0" err="1"/>
              <a:t>asuras</a:t>
            </a:r>
            <a:r>
              <a:rPr lang="en-US" sz="3200" dirty="0"/>
              <a:t>.</a:t>
            </a:r>
          </a:p>
        </p:txBody>
      </p:sp>
    </p:spTree>
    <p:extLst>
      <p:ext uri="{BB962C8B-B14F-4D97-AF65-F5344CB8AC3E}">
        <p14:creationId xmlns:p14="http://schemas.microsoft.com/office/powerpoint/2010/main" val="41652921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389092" y="241036"/>
            <a:ext cx="9802908" cy="6616964"/>
          </a:xfrm>
          <a:prstGeom prst="rect">
            <a:avLst/>
          </a:prstGeom>
        </p:spPr>
      </p:pic>
      <p:sp>
        <p:nvSpPr>
          <p:cNvPr id="5" name="Rectangle 4"/>
          <p:cNvSpPr/>
          <p:nvPr/>
        </p:nvSpPr>
        <p:spPr>
          <a:xfrm>
            <a:off x="93205" y="2596634"/>
            <a:ext cx="2295887" cy="1384995"/>
          </a:xfrm>
          <a:prstGeom prst="rect">
            <a:avLst/>
          </a:prstGeom>
        </p:spPr>
        <p:txBody>
          <a:bodyPr wrap="square">
            <a:spAutoFit/>
          </a:bodyPr>
          <a:lstStyle/>
          <a:p>
            <a:r>
              <a:rPr lang="en-US" sz="2800" dirty="0"/>
              <a:t>A statue of a Buddhist monk.</a:t>
            </a:r>
          </a:p>
        </p:txBody>
      </p:sp>
    </p:spTree>
    <p:extLst>
      <p:ext uri="{BB962C8B-B14F-4D97-AF65-F5344CB8AC3E}">
        <p14:creationId xmlns:p14="http://schemas.microsoft.com/office/powerpoint/2010/main" val="27600821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0254952" cy="6858000"/>
          </a:xfrm>
          <a:prstGeom prst="rect">
            <a:avLst/>
          </a:prstGeom>
        </p:spPr>
      </p:pic>
      <p:sp>
        <p:nvSpPr>
          <p:cNvPr id="5" name="Rectangle 4"/>
          <p:cNvSpPr/>
          <p:nvPr/>
        </p:nvSpPr>
        <p:spPr>
          <a:xfrm>
            <a:off x="10254952" y="1752136"/>
            <a:ext cx="1937048" cy="4893647"/>
          </a:xfrm>
          <a:prstGeom prst="rect">
            <a:avLst/>
          </a:prstGeom>
        </p:spPr>
        <p:txBody>
          <a:bodyPr wrap="square">
            <a:spAutoFit/>
          </a:bodyPr>
          <a:lstStyle/>
          <a:p>
            <a:r>
              <a:rPr lang="en-US" sz="2400" dirty="0"/>
              <a:t>Chau Say </a:t>
            </a:r>
            <a:r>
              <a:rPr lang="en-US" sz="2400" dirty="0" err="1"/>
              <a:t>Tevoda</a:t>
            </a:r>
            <a:r>
              <a:rPr lang="en-US" sz="2400" dirty="0"/>
              <a:t>, another temple, built in the style of Angkor Wat in the 12 century before the construction of Angkor Thom and the Victory Way.</a:t>
            </a:r>
          </a:p>
        </p:txBody>
      </p:sp>
    </p:spTree>
    <p:extLst>
      <p:ext uri="{BB962C8B-B14F-4D97-AF65-F5344CB8AC3E}">
        <p14:creationId xmlns:p14="http://schemas.microsoft.com/office/powerpoint/2010/main" val="20333018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147638"/>
            <a:ext cx="7425019" cy="6710362"/>
          </a:xfrm>
          <a:prstGeom prst="rect">
            <a:avLst/>
          </a:prstGeom>
        </p:spPr>
      </p:pic>
      <p:sp>
        <p:nvSpPr>
          <p:cNvPr id="5" name="Rectangle 4"/>
          <p:cNvSpPr/>
          <p:nvPr/>
        </p:nvSpPr>
        <p:spPr>
          <a:xfrm>
            <a:off x="7449099" y="2724163"/>
            <a:ext cx="4742901" cy="523220"/>
          </a:xfrm>
          <a:prstGeom prst="rect">
            <a:avLst/>
          </a:prstGeom>
        </p:spPr>
        <p:txBody>
          <a:bodyPr wrap="none">
            <a:spAutoFit/>
          </a:bodyPr>
          <a:lstStyle/>
          <a:p>
            <a:r>
              <a:rPr lang="en-US" sz="2800" dirty="0"/>
              <a:t>Location of </a:t>
            </a:r>
            <a:r>
              <a:rPr lang="en-US" sz="2800" dirty="0" err="1"/>
              <a:t>Siem</a:t>
            </a:r>
            <a:r>
              <a:rPr lang="en-US" sz="2800" dirty="0"/>
              <a:t> Reap Province</a:t>
            </a:r>
          </a:p>
        </p:txBody>
      </p:sp>
    </p:spTree>
    <p:extLst>
      <p:ext uri="{BB962C8B-B14F-4D97-AF65-F5344CB8AC3E}">
        <p14:creationId xmlns:p14="http://schemas.microsoft.com/office/powerpoint/2010/main" val="32291702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4780"/>
          <a:stretch/>
        </p:blipFill>
        <p:spPr>
          <a:xfrm>
            <a:off x="2540000" y="0"/>
            <a:ext cx="9652000" cy="6858000"/>
          </a:xfrm>
          <a:prstGeom prst="rect">
            <a:avLst/>
          </a:prstGeom>
        </p:spPr>
      </p:pic>
      <p:sp>
        <p:nvSpPr>
          <p:cNvPr id="6" name="Rectangle 5"/>
          <p:cNvSpPr/>
          <p:nvPr/>
        </p:nvSpPr>
        <p:spPr>
          <a:xfrm>
            <a:off x="0" y="124936"/>
            <a:ext cx="2540000" cy="6001643"/>
          </a:xfrm>
          <a:prstGeom prst="rect">
            <a:avLst/>
          </a:prstGeom>
        </p:spPr>
        <p:txBody>
          <a:bodyPr wrap="square">
            <a:spAutoFit/>
          </a:bodyPr>
          <a:lstStyle/>
          <a:p>
            <a:r>
              <a:rPr lang="en-US" sz="2400" dirty="0" err="1"/>
              <a:t>Phimeanakas</a:t>
            </a:r>
            <a:r>
              <a:rPr lang="en-US" sz="2400" dirty="0"/>
              <a:t> was built towards the end of the 10th century during the reign of </a:t>
            </a:r>
            <a:r>
              <a:rPr lang="en-US" sz="2400" dirty="0" err="1"/>
              <a:t>Rajendravarman</a:t>
            </a:r>
            <a:r>
              <a:rPr lang="en-US" sz="2400" dirty="0"/>
              <a:t> and later rebuilt by </a:t>
            </a:r>
            <a:r>
              <a:rPr lang="en-US" sz="2400" dirty="0" err="1"/>
              <a:t>Suryavarman</a:t>
            </a:r>
            <a:r>
              <a:rPr lang="en-US" sz="2400" dirty="0"/>
              <a:t> II in the shape of a three-tiered pyramid. According to legend, there was once a tower at the top of the temple.</a:t>
            </a:r>
          </a:p>
        </p:txBody>
      </p:sp>
    </p:spTree>
    <p:extLst>
      <p:ext uri="{BB962C8B-B14F-4D97-AF65-F5344CB8AC3E}">
        <p14:creationId xmlns:p14="http://schemas.microsoft.com/office/powerpoint/2010/main" val="42555518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491065" y="134938"/>
            <a:ext cx="9700935" cy="6608762"/>
          </a:xfrm>
          <a:prstGeom prst="rect">
            <a:avLst/>
          </a:prstGeom>
        </p:spPr>
      </p:pic>
      <p:sp>
        <p:nvSpPr>
          <p:cNvPr id="5" name="Rectangle 4"/>
          <p:cNvSpPr/>
          <p:nvPr/>
        </p:nvSpPr>
        <p:spPr>
          <a:xfrm>
            <a:off x="0" y="554334"/>
            <a:ext cx="2491065" cy="5262979"/>
          </a:xfrm>
          <a:prstGeom prst="rect">
            <a:avLst/>
          </a:prstGeom>
        </p:spPr>
        <p:txBody>
          <a:bodyPr wrap="square">
            <a:spAutoFit/>
          </a:bodyPr>
          <a:lstStyle/>
          <a:p>
            <a:r>
              <a:rPr lang="en-US" sz="2800" dirty="0"/>
              <a:t>Fine carving at the ruins of the Buddhist temple of Angkor Ta </a:t>
            </a:r>
            <a:r>
              <a:rPr lang="en-US" sz="2800" dirty="0" err="1"/>
              <a:t>Prohm</a:t>
            </a:r>
            <a:r>
              <a:rPr lang="en-US" sz="2800" dirty="0"/>
              <a:t>. The temple dates back to the 12-13th century and was built by the famous </a:t>
            </a:r>
            <a:r>
              <a:rPr lang="en-US" sz="2800" dirty="0" err="1"/>
              <a:t>Jayavarman</a:t>
            </a:r>
            <a:r>
              <a:rPr lang="en-US" sz="2800" dirty="0"/>
              <a:t> VII.</a:t>
            </a:r>
          </a:p>
        </p:txBody>
      </p:sp>
    </p:spTree>
    <p:extLst>
      <p:ext uri="{BB962C8B-B14F-4D97-AF65-F5344CB8AC3E}">
        <p14:creationId xmlns:p14="http://schemas.microsoft.com/office/powerpoint/2010/main" val="41734089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96838"/>
            <a:ext cx="10110148" cy="6761162"/>
          </a:xfrm>
          <a:prstGeom prst="rect">
            <a:avLst/>
          </a:prstGeom>
        </p:spPr>
      </p:pic>
      <p:sp>
        <p:nvSpPr>
          <p:cNvPr id="5" name="Rectangle 4"/>
          <p:cNvSpPr/>
          <p:nvPr/>
        </p:nvSpPr>
        <p:spPr>
          <a:xfrm>
            <a:off x="10110148" y="248335"/>
            <a:ext cx="2081852" cy="3108543"/>
          </a:xfrm>
          <a:prstGeom prst="rect">
            <a:avLst/>
          </a:prstGeom>
        </p:spPr>
        <p:txBody>
          <a:bodyPr wrap="square">
            <a:spAutoFit/>
          </a:bodyPr>
          <a:lstStyle/>
          <a:p>
            <a:r>
              <a:rPr lang="en-US" sz="2800" dirty="0"/>
              <a:t>Detailed reliefs of the underworld, part of the Royal Square between the temples.</a:t>
            </a:r>
          </a:p>
        </p:txBody>
      </p:sp>
    </p:spTree>
    <p:extLst>
      <p:ext uri="{BB962C8B-B14F-4D97-AF65-F5344CB8AC3E}">
        <p14:creationId xmlns:p14="http://schemas.microsoft.com/office/powerpoint/2010/main" val="6451805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524337" y="0"/>
            <a:ext cx="9667663" cy="6858000"/>
          </a:xfrm>
          <a:prstGeom prst="rect">
            <a:avLst/>
          </a:prstGeom>
        </p:spPr>
      </p:pic>
      <p:sp>
        <p:nvSpPr>
          <p:cNvPr id="5" name="Rectangle 4"/>
          <p:cNvSpPr/>
          <p:nvPr/>
        </p:nvSpPr>
        <p:spPr>
          <a:xfrm>
            <a:off x="0" y="982176"/>
            <a:ext cx="2524337" cy="4893647"/>
          </a:xfrm>
          <a:prstGeom prst="rect">
            <a:avLst/>
          </a:prstGeom>
        </p:spPr>
        <p:txBody>
          <a:bodyPr wrap="square">
            <a:spAutoFit/>
          </a:bodyPr>
          <a:lstStyle/>
          <a:p>
            <a:r>
              <a:rPr lang="en-US" sz="2400" dirty="0" err="1"/>
              <a:t>Banteay</a:t>
            </a:r>
            <a:r>
              <a:rPr lang="en-US" sz="2400" dirty="0"/>
              <a:t> </a:t>
            </a:r>
            <a:r>
              <a:rPr lang="en-US" sz="2400" dirty="0" err="1"/>
              <a:t>Srei</a:t>
            </a:r>
            <a:r>
              <a:rPr lang="en-US" sz="2400" dirty="0"/>
              <a:t> was a temple built in the 10th century that was dedicated to the Hindu god Shiva. It is the only major temple built at Angkor that was not built by a monarch, but rather a courtier is accredited with the construction.</a:t>
            </a:r>
          </a:p>
        </p:txBody>
      </p:sp>
    </p:spTree>
    <p:extLst>
      <p:ext uri="{BB962C8B-B14F-4D97-AF65-F5344CB8AC3E}">
        <p14:creationId xmlns:p14="http://schemas.microsoft.com/office/powerpoint/2010/main" val="9870162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5334000" y="0"/>
            <a:ext cx="6858000" cy="6858000"/>
          </a:xfrm>
          <a:prstGeom prst="rect">
            <a:avLst/>
          </a:prstGeom>
        </p:spPr>
      </p:pic>
      <p:sp>
        <p:nvSpPr>
          <p:cNvPr id="5" name="Rectangle 4"/>
          <p:cNvSpPr/>
          <p:nvPr/>
        </p:nvSpPr>
        <p:spPr>
          <a:xfrm>
            <a:off x="488794" y="2825234"/>
            <a:ext cx="4845206" cy="1200329"/>
          </a:xfrm>
          <a:prstGeom prst="rect">
            <a:avLst/>
          </a:prstGeom>
        </p:spPr>
        <p:txBody>
          <a:bodyPr wrap="square">
            <a:spAutoFit/>
          </a:bodyPr>
          <a:lstStyle/>
          <a:p>
            <a:r>
              <a:rPr lang="en-US" sz="3600" dirty="0"/>
              <a:t>A secret passageway in one of the side temples.</a:t>
            </a:r>
          </a:p>
        </p:txBody>
      </p:sp>
    </p:spTree>
    <p:extLst>
      <p:ext uri="{BB962C8B-B14F-4D97-AF65-F5344CB8AC3E}">
        <p14:creationId xmlns:p14="http://schemas.microsoft.com/office/powerpoint/2010/main" val="14986813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 y="0"/>
            <a:ext cx="12225961" cy="6858000"/>
          </a:xfrm>
          <a:prstGeom prst="rect">
            <a:avLst/>
          </a:prstGeom>
        </p:spPr>
      </p:pic>
    </p:spTree>
    <p:extLst>
      <p:ext uri="{BB962C8B-B14F-4D97-AF65-F5344CB8AC3E}">
        <p14:creationId xmlns:p14="http://schemas.microsoft.com/office/powerpoint/2010/main" val="8002857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Refers to previous slide</a:t>
            </a:r>
            <a:endParaRPr lang="en-US" dirty="0"/>
          </a:p>
        </p:txBody>
      </p:sp>
      <p:sp>
        <p:nvSpPr>
          <p:cNvPr id="3" name="Content Placeholder 2"/>
          <p:cNvSpPr>
            <a:spLocks noGrp="1"/>
          </p:cNvSpPr>
          <p:nvPr>
            <p:ph idx="1"/>
          </p:nvPr>
        </p:nvSpPr>
        <p:spPr/>
        <p:txBody>
          <a:bodyPr>
            <a:normAutofit/>
          </a:bodyPr>
          <a:lstStyle/>
          <a:p>
            <a:r>
              <a:rPr lang="en-US" sz="3200" dirty="0"/>
              <a:t>The </a:t>
            </a:r>
            <a:r>
              <a:rPr lang="en-US" sz="3200" dirty="0" err="1"/>
              <a:t>Banteay</a:t>
            </a:r>
            <a:r>
              <a:rPr lang="en-US" sz="3200" dirty="0"/>
              <a:t> </a:t>
            </a:r>
            <a:r>
              <a:rPr lang="en-US" sz="3200" dirty="0" err="1"/>
              <a:t>Srey</a:t>
            </a:r>
            <a:r>
              <a:rPr lang="en-US" sz="3200" dirty="0"/>
              <a:t> temple dedicated to Shiva is so popular with tourists because it has been called 'the jewel of Khmer art', due to the untypically small size of the buildings.</a:t>
            </a:r>
          </a:p>
        </p:txBody>
      </p:sp>
    </p:spTree>
    <p:extLst>
      <p:ext uri="{BB962C8B-B14F-4D97-AF65-F5344CB8AC3E}">
        <p14:creationId xmlns:p14="http://schemas.microsoft.com/office/powerpoint/2010/main" val="3399328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0"/>
            <a:ext cx="9144000" cy="6858000"/>
          </a:xfrm>
          <a:prstGeom prst="rect">
            <a:avLst/>
          </a:prstGeom>
        </p:spPr>
      </p:pic>
      <p:sp>
        <p:nvSpPr>
          <p:cNvPr id="5" name="Rectangle 4"/>
          <p:cNvSpPr/>
          <p:nvPr/>
        </p:nvSpPr>
        <p:spPr>
          <a:xfrm>
            <a:off x="9144000" y="674400"/>
            <a:ext cx="3048000" cy="5509200"/>
          </a:xfrm>
          <a:prstGeom prst="rect">
            <a:avLst/>
          </a:prstGeom>
        </p:spPr>
        <p:txBody>
          <a:bodyPr wrap="square">
            <a:spAutoFit/>
          </a:bodyPr>
          <a:lstStyle/>
          <a:p>
            <a:r>
              <a:rPr lang="en-US" sz="3200" dirty="0"/>
              <a:t>Pre Rup was originally built as the state temple of Khmer king </a:t>
            </a:r>
            <a:r>
              <a:rPr lang="en-US" sz="3200" dirty="0" err="1"/>
              <a:t>Rajendravarman</a:t>
            </a:r>
            <a:r>
              <a:rPr lang="en-US" sz="3200" dirty="0"/>
              <a:t>. It was dedicated in 961 or 962 and was built entirely of brick, laterite and sandstone.</a:t>
            </a:r>
          </a:p>
        </p:txBody>
      </p:sp>
    </p:spTree>
    <p:extLst>
      <p:ext uri="{BB962C8B-B14F-4D97-AF65-F5344CB8AC3E}">
        <p14:creationId xmlns:p14="http://schemas.microsoft.com/office/powerpoint/2010/main" val="18586100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864660" y="0"/>
            <a:ext cx="10327340" cy="6858000"/>
          </a:xfrm>
          <a:prstGeom prst="rect">
            <a:avLst/>
          </a:prstGeom>
        </p:spPr>
      </p:pic>
      <p:sp>
        <p:nvSpPr>
          <p:cNvPr id="5" name="Rectangle 4"/>
          <p:cNvSpPr/>
          <p:nvPr/>
        </p:nvSpPr>
        <p:spPr>
          <a:xfrm>
            <a:off x="0" y="2675466"/>
            <a:ext cx="1864660" cy="2246769"/>
          </a:xfrm>
          <a:prstGeom prst="rect">
            <a:avLst/>
          </a:prstGeom>
        </p:spPr>
        <p:txBody>
          <a:bodyPr wrap="square">
            <a:spAutoFit/>
          </a:bodyPr>
          <a:lstStyle/>
          <a:p>
            <a:r>
              <a:rPr lang="en-US" sz="2800" dirty="0"/>
              <a:t>The famous empty doorway of Ta </a:t>
            </a:r>
            <a:r>
              <a:rPr lang="en-US" sz="2800" dirty="0" err="1"/>
              <a:t>Prohm</a:t>
            </a:r>
            <a:r>
              <a:rPr lang="en-US" sz="2800" dirty="0"/>
              <a:t>.</a:t>
            </a:r>
          </a:p>
        </p:txBody>
      </p:sp>
    </p:spTree>
    <p:extLst>
      <p:ext uri="{BB962C8B-B14F-4D97-AF65-F5344CB8AC3E}">
        <p14:creationId xmlns:p14="http://schemas.microsoft.com/office/powerpoint/2010/main" val="32829385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5459779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608511" y="0"/>
            <a:ext cx="7584885" cy="6858000"/>
          </a:xfrm>
          <a:prstGeom prst="rect">
            <a:avLst/>
          </a:prstGeom>
        </p:spPr>
      </p:pic>
      <p:sp>
        <p:nvSpPr>
          <p:cNvPr id="5" name="Oval 4"/>
          <p:cNvSpPr/>
          <p:nvPr/>
        </p:nvSpPr>
        <p:spPr>
          <a:xfrm>
            <a:off x="6642100" y="1955800"/>
            <a:ext cx="152400" cy="11006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6" name="Rectangle 5"/>
          <p:cNvSpPr/>
          <p:nvPr/>
        </p:nvSpPr>
        <p:spPr>
          <a:xfrm>
            <a:off x="0" y="104339"/>
            <a:ext cx="4608511" cy="6001643"/>
          </a:xfrm>
          <a:prstGeom prst="rect">
            <a:avLst/>
          </a:prstGeom>
        </p:spPr>
        <p:txBody>
          <a:bodyPr wrap="square">
            <a:spAutoFit/>
          </a:bodyPr>
          <a:lstStyle/>
          <a:p>
            <a:r>
              <a:rPr lang="en-US" sz="2400" dirty="0"/>
              <a:t>Located in a part of Cambodia that was once the seat of the famous Khmer Empire, Angkor (meaning 'capital city' in Khmer) was the heart of this civilization that thrived from the 9th to 15th centuries CE. There are over one thousand different temples in Angkor of different sizes and scales, all of which have been restored as a landmark of historic Khmer architecture. The entire site is preserved as a UNESCO World Heritage Site, but even if you can't make the journey to Cambodia, here is a tour of Angkor's highlights. </a:t>
            </a:r>
          </a:p>
        </p:txBody>
      </p:sp>
    </p:spTree>
    <p:extLst>
      <p:ext uri="{BB962C8B-B14F-4D97-AF65-F5344CB8AC3E}">
        <p14:creationId xmlns:p14="http://schemas.microsoft.com/office/powerpoint/2010/main" val="13195719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017658" y="0"/>
            <a:ext cx="10174342" cy="6756400"/>
          </a:xfrm>
          <a:prstGeom prst="rect">
            <a:avLst/>
          </a:prstGeom>
        </p:spPr>
      </p:pic>
      <p:sp>
        <p:nvSpPr>
          <p:cNvPr id="5" name="Rectangle 4"/>
          <p:cNvSpPr/>
          <p:nvPr/>
        </p:nvSpPr>
        <p:spPr>
          <a:xfrm>
            <a:off x="0" y="2352301"/>
            <a:ext cx="2017658" cy="3970318"/>
          </a:xfrm>
          <a:prstGeom prst="rect">
            <a:avLst/>
          </a:prstGeom>
        </p:spPr>
        <p:txBody>
          <a:bodyPr wrap="square">
            <a:spAutoFit/>
          </a:bodyPr>
          <a:lstStyle/>
          <a:p>
            <a:r>
              <a:rPr lang="en-US" sz="2800" dirty="0"/>
              <a:t>A photo of Angkor Wat taken in 1965 whence time was already taking its toll.</a:t>
            </a:r>
          </a:p>
        </p:txBody>
      </p:sp>
    </p:spTree>
    <p:extLst>
      <p:ext uri="{BB962C8B-B14F-4D97-AF65-F5344CB8AC3E}">
        <p14:creationId xmlns:p14="http://schemas.microsoft.com/office/powerpoint/2010/main" val="4336081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9144000" cy="6858000"/>
          </a:xfrm>
          <a:prstGeom prst="rect">
            <a:avLst/>
          </a:prstGeom>
        </p:spPr>
      </p:pic>
      <p:sp>
        <p:nvSpPr>
          <p:cNvPr id="5" name="Rectangle 4"/>
          <p:cNvSpPr/>
          <p:nvPr/>
        </p:nvSpPr>
        <p:spPr>
          <a:xfrm>
            <a:off x="9144000" y="1543735"/>
            <a:ext cx="3048000" cy="4524315"/>
          </a:xfrm>
          <a:prstGeom prst="rect">
            <a:avLst/>
          </a:prstGeom>
        </p:spPr>
        <p:txBody>
          <a:bodyPr wrap="square">
            <a:spAutoFit/>
          </a:bodyPr>
          <a:lstStyle/>
          <a:p>
            <a:r>
              <a:rPr lang="en-US" sz="3200" dirty="0"/>
              <a:t>The Angkor Thom terrace of the Elephants named for the 350 meter long (1,148 </a:t>
            </a:r>
            <a:r>
              <a:rPr lang="en-US" sz="3200" dirty="0" err="1"/>
              <a:t>ft</a:t>
            </a:r>
            <a:r>
              <a:rPr lang="en-US" sz="3200" dirty="0"/>
              <a:t>) carvings of elephants on its face.</a:t>
            </a:r>
          </a:p>
        </p:txBody>
      </p:sp>
    </p:spTree>
    <p:extLst>
      <p:ext uri="{BB962C8B-B14F-4D97-AF65-F5344CB8AC3E}">
        <p14:creationId xmlns:p14="http://schemas.microsoft.com/office/powerpoint/2010/main" val="29699607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888902" y="0"/>
            <a:ext cx="10303098" cy="6858000"/>
          </a:xfrm>
          <a:prstGeom prst="rect">
            <a:avLst/>
          </a:prstGeom>
        </p:spPr>
      </p:pic>
    </p:spTree>
    <p:extLst>
      <p:ext uri="{BB962C8B-B14F-4D97-AF65-F5344CB8AC3E}">
        <p14:creationId xmlns:p14="http://schemas.microsoft.com/office/powerpoint/2010/main" val="31493964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11437"/>
          <a:stretch/>
        </p:blipFill>
        <p:spPr>
          <a:xfrm>
            <a:off x="0" y="0"/>
            <a:ext cx="9146240" cy="6858000"/>
          </a:xfrm>
          <a:prstGeom prst="rect">
            <a:avLst/>
          </a:prstGeom>
        </p:spPr>
      </p:pic>
      <p:sp>
        <p:nvSpPr>
          <p:cNvPr id="5" name="Rectangle 4"/>
          <p:cNvSpPr/>
          <p:nvPr/>
        </p:nvSpPr>
        <p:spPr>
          <a:xfrm>
            <a:off x="9146240" y="2065866"/>
            <a:ext cx="2956860" cy="2677656"/>
          </a:xfrm>
          <a:prstGeom prst="rect">
            <a:avLst/>
          </a:prstGeom>
        </p:spPr>
        <p:txBody>
          <a:bodyPr wrap="square">
            <a:spAutoFit/>
          </a:bodyPr>
          <a:lstStyle/>
          <a:p>
            <a:r>
              <a:rPr lang="en-US" sz="2400" dirty="0" err="1"/>
              <a:t>Preah</a:t>
            </a:r>
            <a:r>
              <a:rPr lang="en-US" sz="2400" dirty="0"/>
              <a:t> Kham temple ruins, built by king </a:t>
            </a:r>
            <a:r>
              <a:rPr lang="en-US" sz="2400" dirty="0" err="1"/>
              <a:t>Jayavarman</a:t>
            </a:r>
            <a:r>
              <a:rPr lang="en-US" sz="2400" dirty="0"/>
              <a:t> the VII in the late 12th century and dedicated to his father </a:t>
            </a:r>
            <a:r>
              <a:rPr lang="en-US" sz="2400" dirty="0" err="1"/>
              <a:t>Dharanindravarman</a:t>
            </a:r>
            <a:r>
              <a:rPr lang="en-US" sz="2400" dirty="0"/>
              <a:t> II.</a:t>
            </a:r>
          </a:p>
        </p:txBody>
      </p:sp>
    </p:spTree>
    <p:extLst>
      <p:ext uri="{BB962C8B-B14F-4D97-AF65-F5344CB8AC3E}">
        <p14:creationId xmlns:p14="http://schemas.microsoft.com/office/powerpoint/2010/main" val="35927754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1" y="0"/>
            <a:ext cx="10131425" cy="1456267"/>
          </a:xfrm>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3048000" y="0"/>
            <a:ext cx="9144000" cy="6858000"/>
          </a:xfrm>
          <a:prstGeom prst="rect">
            <a:avLst/>
          </a:prstGeom>
        </p:spPr>
      </p:pic>
      <p:sp>
        <p:nvSpPr>
          <p:cNvPr id="5" name="Rectangle 4"/>
          <p:cNvSpPr/>
          <p:nvPr/>
        </p:nvSpPr>
        <p:spPr>
          <a:xfrm>
            <a:off x="25400" y="1367367"/>
            <a:ext cx="3048000" cy="5509200"/>
          </a:xfrm>
          <a:prstGeom prst="rect">
            <a:avLst/>
          </a:prstGeom>
        </p:spPr>
        <p:txBody>
          <a:bodyPr wrap="square">
            <a:spAutoFit/>
          </a:bodyPr>
          <a:lstStyle/>
          <a:p>
            <a:r>
              <a:rPr lang="en-US" sz="3200" dirty="0" err="1"/>
              <a:t>Neak</a:t>
            </a:r>
            <a:r>
              <a:rPr lang="en-US" sz="3200" dirty="0"/>
              <a:t> </a:t>
            </a:r>
            <a:r>
              <a:rPr lang="en-US" sz="3200" dirty="0" err="1"/>
              <a:t>Pean</a:t>
            </a:r>
            <a:r>
              <a:rPr lang="en-US" sz="3200" dirty="0"/>
              <a:t> Temple is an artificial island with a Buddhist temple at its center. There are snakes or Naga that cover the bottom of the temple structure.</a:t>
            </a:r>
          </a:p>
        </p:txBody>
      </p:sp>
    </p:spTree>
    <p:extLst>
      <p:ext uri="{BB962C8B-B14F-4D97-AF65-F5344CB8AC3E}">
        <p14:creationId xmlns:p14="http://schemas.microsoft.com/office/powerpoint/2010/main" val="41262395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827980"/>
            <a:ext cx="9080500" cy="6030020"/>
          </a:xfrm>
          <a:prstGeom prst="rect">
            <a:avLst/>
          </a:prstGeom>
        </p:spPr>
      </p:pic>
      <p:sp>
        <p:nvSpPr>
          <p:cNvPr id="5" name="Rectangle 4"/>
          <p:cNvSpPr/>
          <p:nvPr/>
        </p:nvSpPr>
        <p:spPr>
          <a:xfrm>
            <a:off x="109580" y="131078"/>
            <a:ext cx="8034764" cy="584775"/>
          </a:xfrm>
          <a:prstGeom prst="rect">
            <a:avLst/>
          </a:prstGeom>
        </p:spPr>
        <p:txBody>
          <a:bodyPr wrap="none">
            <a:spAutoFit/>
          </a:bodyPr>
          <a:lstStyle/>
          <a:p>
            <a:r>
              <a:rPr lang="en-US" sz="3200" dirty="0"/>
              <a:t>Terrace view of the Leper King in Angkor Thom.</a:t>
            </a:r>
          </a:p>
        </p:txBody>
      </p:sp>
    </p:spTree>
    <p:extLst>
      <p:ext uri="{BB962C8B-B14F-4D97-AF65-F5344CB8AC3E}">
        <p14:creationId xmlns:p14="http://schemas.microsoft.com/office/powerpoint/2010/main" val="4477086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888902" y="0"/>
            <a:ext cx="10303098" cy="6858000"/>
          </a:xfrm>
          <a:prstGeom prst="rect">
            <a:avLst/>
          </a:prstGeom>
        </p:spPr>
      </p:pic>
      <p:sp>
        <p:nvSpPr>
          <p:cNvPr id="6" name="Rectangle 5"/>
          <p:cNvSpPr/>
          <p:nvPr/>
        </p:nvSpPr>
        <p:spPr>
          <a:xfrm rot="16200000">
            <a:off x="-1737169" y="3797015"/>
            <a:ext cx="4845942" cy="584775"/>
          </a:xfrm>
          <a:prstGeom prst="rect">
            <a:avLst/>
          </a:prstGeom>
        </p:spPr>
        <p:txBody>
          <a:bodyPr wrap="none">
            <a:spAutoFit/>
          </a:bodyPr>
          <a:lstStyle/>
          <a:p>
            <a:r>
              <a:rPr lang="en-US" sz="3200" dirty="0"/>
              <a:t>The stone faces of Bayonne.</a:t>
            </a:r>
          </a:p>
        </p:txBody>
      </p:sp>
    </p:spTree>
    <p:extLst>
      <p:ext uri="{BB962C8B-B14F-4D97-AF65-F5344CB8AC3E}">
        <p14:creationId xmlns:p14="http://schemas.microsoft.com/office/powerpoint/2010/main" val="4185308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0193467" cy="6769100"/>
          </a:xfrm>
          <a:prstGeom prst="rect">
            <a:avLst/>
          </a:prstGeom>
        </p:spPr>
      </p:pic>
      <p:sp>
        <p:nvSpPr>
          <p:cNvPr id="6" name="Rectangle 5"/>
          <p:cNvSpPr/>
          <p:nvPr/>
        </p:nvSpPr>
        <p:spPr>
          <a:xfrm>
            <a:off x="10193466" y="2065866"/>
            <a:ext cx="1998533" cy="2246769"/>
          </a:xfrm>
          <a:prstGeom prst="rect">
            <a:avLst/>
          </a:prstGeom>
        </p:spPr>
        <p:txBody>
          <a:bodyPr wrap="square">
            <a:spAutoFit/>
          </a:bodyPr>
          <a:lstStyle/>
          <a:p>
            <a:r>
              <a:rPr lang="en-US" sz="2800" dirty="0"/>
              <a:t>Buddha covered and embraced by the roots of nature.</a:t>
            </a:r>
          </a:p>
        </p:txBody>
      </p:sp>
    </p:spTree>
    <p:extLst>
      <p:ext uri="{BB962C8B-B14F-4D97-AF65-F5344CB8AC3E}">
        <p14:creationId xmlns:p14="http://schemas.microsoft.com/office/powerpoint/2010/main" val="31281696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864660" y="0"/>
            <a:ext cx="10327340" cy="6858000"/>
          </a:xfrm>
          <a:prstGeom prst="rect">
            <a:avLst/>
          </a:prstGeom>
        </p:spPr>
      </p:pic>
      <p:sp>
        <p:nvSpPr>
          <p:cNvPr id="2" name="Title 1"/>
          <p:cNvSpPr>
            <a:spLocks noGrp="1"/>
          </p:cNvSpPr>
          <p:nvPr>
            <p:ph type="title"/>
          </p:nvPr>
        </p:nvSpPr>
        <p:spPr>
          <a:xfrm>
            <a:off x="1864660" y="0"/>
            <a:ext cx="10131425" cy="1456267"/>
          </a:xfrm>
        </p:spPr>
        <p:txBody>
          <a:bodyPr/>
          <a:lstStyle/>
          <a:p>
            <a:r>
              <a:rPr lang="en-US" dirty="0"/>
              <a:t>Phnom </a:t>
            </a:r>
            <a:r>
              <a:rPr lang="en-US" dirty="0" err="1"/>
              <a:t>Bakheng</a:t>
            </a:r>
            <a:r>
              <a:rPr lang="en-US" dirty="0"/>
              <a:t>.</a:t>
            </a:r>
          </a:p>
        </p:txBody>
      </p:sp>
    </p:spTree>
    <p:extLst>
      <p:ext uri="{BB962C8B-B14F-4D97-AF65-F5344CB8AC3E}">
        <p14:creationId xmlns:p14="http://schemas.microsoft.com/office/powerpoint/2010/main" val="38938734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11055" y="0"/>
            <a:ext cx="11926957" cy="6858000"/>
          </a:xfrm>
          <a:prstGeom prst="rect">
            <a:avLst/>
          </a:prstGeom>
        </p:spPr>
      </p:pic>
      <p:sp>
        <p:nvSpPr>
          <p:cNvPr id="2" name="Title 1"/>
          <p:cNvSpPr>
            <a:spLocks noGrp="1"/>
          </p:cNvSpPr>
          <p:nvPr>
            <p:ph type="title"/>
          </p:nvPr>
        </p:nvSpPr>
        <p:spPr>
          <a:xfrm>
            <a:off x="647701" y="1"/>
            <a:ext cx="10131425" cy="546100"/>
          </a:xfrm>
        </p:spPr>
        <p:txBody>
          <a:bodyPr>
            <a:normAutofit/>
          </a:bodyPr>
          <a:lstStyle/>
          <a:p>
            <a:r>
              <a:rPr lang="en-US" sz="2800" dirty="0" err="1">
                <a:solidFill>
                  <a:srgbClr val="FF0000"/>
                </a:solidFill>
              </a:rPr>
              <a:t>Prasat</a:t>
            </a:r>
            <a:r>
              <a:rPr lang="en-US" sz="2800" dirty="0">
                <a:solidFill>
                  <a:srgbClr val="FF0000"/>
                </a:solidFill>
              </a:rPr>
              <a:t> </a:t>
            </a:r>
            <a:r>
              <a:rPr lang="en-US" sz="2800" dirty="0" err="1">
                <a:solidFill>
                  <a:srgbClr val="FF0000"/>
                </a:solidFill>
              </a:rPr>
              <a:t>Suor</a:t>
            </a:r>
            <a:r>
              <a:rPr lang="en-US" sz="2800" dirty="0">
                <a:solidFill>
                  <a:srgbClr val="FF0000"/>
                </a:solidFill>
              </a:rPr>
              <a:t> Prat is a series of 12 towers at Angkor Thom.</a:t>
            </a:r>
          </a:p>
        </p:txBody>
      </p:sp>
    </p:spTree>
    <p:extLst>
      <p:ext uri="{BB962C8B-B14F-4D97-AF65-F5344CB8AC3E}">
        <p14:creationId xmlns:p14="http://schemas.microsoft.com/office/powerpoint/2010/main" val="14562520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6101" y="381001"/>
            <a:ext cx="11379199" cy="6083300"/>
          </a:xfrm>
        </p:spPr>
        <p:txBody>
          <a:bodyPr>
            <a:normAutofit/>
          </a:bodyPr>
          <a:lstStyle/>
          <a:p>
            <a:r>
              <a:rPr lang="en-US" sz="2800" dirty="0"/>
              <a:t>Angkor Wat </a:t>
            </a:r>
            <a:r>
              <a:rPr lang="en-US" sz="2800" dirty="0" smtClean="0"/>
              <a:t>("</a:t>
            </a:r>
            <a:r>
              <a:rPr lang="en-US" sz="2800" dirty="0"/>
              <a:t>Capital Temple") is a temple complex in Cambodia and the largest religious monument in the world, with the site measuring 162.6 hectares (1,626,000 m2; 402 acres</a:t>
            </a:r>
            <a:r>
              <a:rPr lang="en-US" sz="2800" dirty="0" smtClean="0"/>
              <a:t>). It </a:t>
            </a:r>
            <a:r>
              <a:rPr lang="en-US" sz="2800" dirty="0"/>
              <a:t>was originally constructed as a Hindu temple of god Vishnu for the Khmer Empire, gradually transforming into a Buddhist temple toward the end of the 12th century</a:t>
            </a:r>
            <a:r>
              <a:rPr lang="en-US" sz="2800" dirty="0" smtClean="0"/>
              <a:t>. </a:t>
            </a:r>
            <a:r>
              <a:rPr lang="en-US" sz="2800" dirty="0"/>
              <a:t>It was built by the Khmer King </a:t>
            </a:r>
            <a:r>
              <a:rPr lang="en-US" sz="2800" dirty="0" err="1"/>
              <a:t>Suryavarman</a:t>
            </a:r>
            <a:r>
              <a:rPr lang="en-US" sz="2800" dirty="0"/>
              <a:t> </a:t>
            </a:r>
            <a:r>
              <a:rPr lang="en-US" sz="2800" dirty="0" smtClean="0"/>
              <a:t>II </a:t>
            </a:r>
            <a:r>
              <a:rPr lang="en-US" sz="2800" dirty="0"/>
              <a:t>in the early 12th century in </a:t>
            </a:r>
            <a:r>
              <a:rPr lang="en-US" sz="2800" dirty="0" err="1" smtClean="0"/>
              <a:t>Yaśodharapura</a:t>
            </a:r>
            <a:r>
              <a:rPr lang="en-US" sz="2800" dirty="0" smtClean="0"/>
              <a:t>, </a:t>
            </a:r>
            <a:r>
              <a:rPr lang="en-US" sz="2800" dirty="0"/>
              <a:t>the capital of the Khmer Empire, as his state temple and eventual mausoleum. Breaking from the Shaiva tradition of previous kings, Angkor Wat was instead dedicated to Vishnu. As the best-preserved temple at the site, it is the only one to have remained a significant religious center since its foundation. The temple is at the top of the high classical style of Khmer architecture. It has become a symbol of Cambodia</a:t>
            </a:r>
            <a:r>
              <a:rPr lang="en-US" sz="2800" dirty="0" smtClean="0"/>
              <a:t>, </a:t>
            </a:r>
            <a:r>
              <a:rPr lang="en-US" sz="2800" dirty="0"/>
              <a:t>appearing on its national flag, and it is the country's prime attraction for visitors</a:t>
            </a:r>
            <a:r>
              <a:rPr lang="en-US" sz="2800" dirty="0" smtClean="0"/>
              <a:t>.</a:t>
            </a:r>
            <a:endParaRPr lang="en-US" sz="2800" dirty="0"/>
          </a:p>
        </p:txBody>
      </p:sp>
    </p:spTree>
    <p:extLst>
      <p:ext uri="{BB962C8B-B14F-4D97-AF65-F5344CB8AC3E}">
        <p14:creationId xmlns:p14="http://schemas.microsoft.com/office/powerpoint/2010/main" val="32158920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048000" y="0"/>
            <a:ext cx="9144000" cy="6858000"/>
          </a:xfrm>
          <a:prstGeom prst="rect">
            <a:avLst/>
          </a:prstGeom>
        </p:spPr>
      </p:pic>
      <p:sp>
        <p:nvSpPr>
          <p:cNvPr id="5" name="Rectangle 4"/>
          <p:cNvSpPr/>
          <p:nvPr/>
        </p:nvSpPr>
        <p:spPr>
          <a:xfrm>
            <a:off x="0" y="0"/>
            <a:ext cx="3048000" cy="6986528"/>
          </a:xfrm>
          <a:prstGeom prst="rect">
            <a:avLst/>
          </a:prstGeom>
        </p:spPr>
        <p:txBody>
          <a:bodyPr wrap="square">
            <a:spAutoFit/>
          </a:bodyPr>
          <a:lstStyle/>
          <a:p>
            <a:r>
              <a:rPr lang="en-US" sz="2800" dirty="0" err="1"/>
              <a:t>Prasat</a:t>
            </a:r>
            <a:r>
              <a:rPr lang="en-US" sz="2800" dirty="0"/>
              <a:t> </a:t>
            </a:r>
            <a:r>
              <a:rPr lang="en-US" sz="2800" dirty="0" err="1"/>
              <a:t>Preah</a:t>
            </a:r>
            <a:r>
              <a:rPr lang="en-US" sz="2800" dirty="0"/>
              <a:t> </a:t>
            </a:r>
            <a:r>
              <a:rPr lang="en-US" sz="2800" dirty="0" err="1"/>
              <a:t>Palilay</a:t>
            </a:r>
            <a:r>
              <a:rPr lang="en-US" sz="2800" dirty="0"/>
              <a:t>. New research suggests that this entrance to a grid of canals was built as a shortcut for the ancient construction workers when building the Angkor Wat temple. This possibly explains how the temple was built in a mere 20 years.</a:t>
            </a:r>
          </a:p>
        </p:txBody>
      </p:sp>
    </p:spTree>
    <p:extLst>
      <p:ext uri="{BB962C8B-B14F-4D97-AF65-F5344CB8AC3E}">
        <p14:creationId xmlns:p14="http://schemas.microsoft.com/office/powerpoint/2010/main" val="6754817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9144000" cy="6858000"/>
          </a:xfrm>
          <a:prstGeom prst="rect">
            <a:avLst/>
          </a:prstGeom>
        </p:spPr>
      </p:pic>
      <p:sp>
        <p:nvSpPr>
          <p:cNvPr id="5" name="Rectangle 4"/>
          <p:cNvSpPr/>
          <p:nvPr/>
        </p:nvSpPr>
        <p:spPr>
          <a:xfrm>
            <a:off x="9143999" y="2490800"/>
            <a:ext cx="2964279" cy="2062103"/>
          </a:xfrm>
          <a:prstGeom prst="rect">
            <a:avLst/>
          </a:prstGeom>
        </p:spPr>
        <p:txBody>
          <a:bodyPr wrap="square">
            <a:spAutoFit/>
          </a:bodyPr>
          <a:lstStyle/>
          <a:p>
            <a:r>
              <a:rPr lang="en-US" sz="3200" dirty="0" err="1"/>
              <a:t>Apsaras</a:t>
            </a:r>
            <a:r>
              <a:rPr lang="en-US" sz="3200" dirty="0"/>
              <a:t> from 12th-13th century sandstone.</a:t>
            </a:r>
          </a:p>
        </p:txBody>
      </p:sp>
    </p:spTree>
    <p:extLst>
      <p:ext uri="{BB962C8B-B14F-4D97-AF65-F5344CB8AC3E}">
        <p14:creationId xmlns:p14="http://schemas.microsoft.com/office/powerpoint/2010/main" val="10626457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067011" y="0"/>
            <a:ext cx="9124989" cy="6858000"/>
          </a:xfrm>
          <a:prstGeom prst="rect">
            <a:avLst/>
          </a:prstGeom>
        </p:spPr>
      </p:pic>
      <p:sp>
        <p:nvSpPr>
          <p:cNvPr id="5" name="Rectangle 4"/>
          <p:cNvSpPr/>
          <p:nvPr/>
        </p:nvSpPr>
        <p:spPr>
          <a:xfrm>
            <a:off x="-1" y="2675467"/>
            <a:ext cx="3067011" cy="1077218"/>
          </a:xfrm>
          <a:prstGeom prst="rect">
            <a:avLst/>
          </a:prstGeom>
        </p:spPr>
        <p:txBody>
          <a:bodyPr wrap="square">
            <a:spAutoFit/>
          </a:bodyPr>
          <a:lstStyle/>
          <a:p>
            <a:r>
              <a:rPr lang="en-US" sz="3200" dirty="0"/>
              <a:t>Statues at the </a:t>
            </a:r>
            <a:r>
              <a:rPr lang="en-US" sz="3200" dirty="0" err="1"/>
              <a:t>Bayon</a:t>
            </a:r>
            <a:r>
              <a:rPr lang="en-US" sz="3200" dirty="0"/>
              <a:t> temple.</a:t>
            </a:r>
          </a:p>
        </p:txBody>
      </p:sp>
    </p:spTree>
    <p:extLst>
      <p:ext uri="{BB962C8B-B14F-4D97-AF65-F5344CB8AC3E}">
        <p14:creationId xmlns:p14="http://schemas.microsoft.com/office/powerpoint/2010/main" val="34169455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9182258" cy="6858000"/>
          </a:xfrm>
          <a:prstGeom prst="rect">
            <a:avLst/>
          </a:prstGeom>
        </p:spPr>
      </p:pic>
    </p:spTree>
    <p:extLst>
      <p:ext uri="{BB962C8B-B14F-4D97-AF65-F5344CB8AC3E}">
        <p14:creationId xmlns:p14="http://schemas.microsoft.com/office/powerpoint/2010/main" val="1641339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048001" y="0"/>
            <a:ext cx="9144000" cy="6858000"/>
          </a:xfrm>
          <a:prstGeom prst="rect">
            <a:avLst/>
          </a:prstGeom>
        </p:spPr>
      </p:pic>
      <p:sp>
        <p:nvSpPr>
          <p:cNvPr id="5" name="Rectangle 4"/>
          <p:cNvSpPr/>
          <p:nvPr/>
        </p:nvSpPr>
        <p:spPr>
          <a:xfrm>
            <a:off x="0" y="2345034"/>
            <a:ext cx="3048001" cy="3539430"/>
          </a:xfrm>
          <a:prstGeom prst="rect">
            <a:avLst/>
          </a:prstGeom>
        </p:spPr>
        <p:txBody>
          <a:bodyPr wrap="square">
            <a:spAutoFit/>
          </a:bodyPr>
          <a:lstStyle/>
          <a:p>
            <a:r>
              <a:rPr lang="en-US" sz="2800" dirty="0" err="1"/>
              <a:t>Srah</a:t>
            </a:r>
            <a:r>
              <a:rPr lang="en-US" sz="2800" dirty="0"/>
              <a:t> </a:t>
            </a:r>
            <a:r>
              <a:rPr lang="en-US" sz="2800" dirty="0" err="1"/>
              <a:t>Srang</a:t>
            </a:r>
            <a:r>
              <a:rPr lang="en-US" sz="2800" dirty="0"/>
              <a:t> reservoir that was built during the mid-10th century. There are steps that lead down to the water guarded by two lions.</a:t>
            </a:r>
          </a:p>
        </p:txBody>
      </p:sp>
    </p:spTree>
    <p:extLst>
      <p:ext uri="{BB962C8B-B14F-4D97-AF65-F5344CB8AC3E}">
        <p14:creationId xmlns:p14="http://schemas.microsoft.com/office/powerpoint/2010/main" val="40306782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0281979" cy="6858000"/>
          </a:xfrm>
          <a:prstGeom prst="rect">
            <a:avLst/>
          </a:prstGeom>
        </p:spPr>
      </p:pic>
    </p:spTree>
    <p:extLst>
      <p:ext uri="{BB962C8B-B14F-4D97-AF65-F5344CB8AC3E}">
        <p14:creationId xmlns:p14="http://schemas.microsoft.com/office/powerpoint/2010/main" val="6602068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0303098" cy="6858000"/>
          </a:xfrm>
          <a:prstGeom prst="rect">
            <a:avLst/>
          </a:prstGeom>
        </p:spPr>
      </p:pic>
    </p:spTree>
    <p:extLst>
      <p:ext uri="{BB962C8B-B14F-4D97-AF65-F5344CB8AC3E}">
        <p14:creationId xmlns:p14="http://schemas.microsoft.com/office/powerpoint/2010/main" val="32499773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438804" y="0"/>
            <a:ext cx="9144000" cy="6858000"/>
          </a:xfrm>
          <a:prstGeom prst="rect">
            <a:avLst/>
          </a:prstGeom>
        </p:spPr>
      </p:pic>
    </p:spTree>
    <p:extLst>
      <p:ext uri="{BB962C8B-B14F-4D97-AF65-F5344CB8AC3E}">
        <p14:creationId xmlns:p14="http://schemas.microsoft.com/office/powerpoint/2010/main" val="35158592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t="9629" b="6570"/>
          <a:stretch/>
        </p:blipFill>
        <p:spPr>
          <a:xfrm>
            <a:off x="0" y="-1"/>
            <a:ext cx="12192000" cy="6832601"/>
          </a:xfrm>
          <a:prstGeom prst="rect">
            <a:avLst/>
          </a:prstGeom>
        </p:spPr>
      </p:pic>
      <p:sp>
        <p:nvSpPr>
          <p:cNvPr id="2" name="Title 1"/>
          <p:cNvSpPr>
            <a:spLocks noGrp="1"/>
          </p:cNvSpPr>
          <p:nvPr>
            <p:ph type="title"/>
          </p:nvPr>
        </p:nvSpPr>
        <p:spPr>
          <a:xfrm>
            <a:off x="1030287" y="6172200"/>
            <a:ext cx="10131425" cy="685800"/>
          </a:xfrm>
        </p:spPr>
        <p:txBody>
          <a:bodyPr/>
          <a:lstStyle/>
          <a:p>
            <a:pPr algn="ctr"/>
            <a:r>
              <a:rPr lang="en-US" dirty="0"/>
              <a:t>Sunset at Angkor Wat.</a:t>
            </a:r>
          </a:p>
        </p:txBody>
      </p:sp>
    </p:spTree>
    <p:extLst>
      <p:ext uri="{BB962C8B-B14F-4D97-AF65-F5344CB8AC3E}">
        <p14:creationId xmlns:p14="http://schemas.microsoft.com/office/powerpoint/2010/main" val="2532855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1870</a:t>
            </a:r>
            <a:endParaRPr lang="en-US" dirty="0"/>
          </a:p>
        </p:txBody>
      </p:sp>
      <p:pic>
        <p:nvPicPr>
          <p:cNvPr id="4" name="Content Placeholder 3"/>
          <p:cNvPicPr>
            <a:picLocks noGrp="1" noChangeAspect="1"/>
          </p:cNvPicPr>
          <p:nvPr>
            <p:ph idx="1"/>
          </p:nvPr>
        </p:nvPicPr>
        <p:blipFill>
          <a:blip r:embed="rId2"/>
          <a:stretch>
            <a:fillRect/>
          </a:stretch>
        </p:blipFill>
        <p:spPr>
          <a:xfrm>
            <a:off x="0" y="2065867"/>
            <a:ext cx="12192000" cy="4159249"/>
          </a:xfrm>
          <a:prstGeom prst="rect">
            <a:avLst/>
          </a:prstGeom>
        </p:spPr>
      </p:pic>
    </p:spTree>
    <p:extLst>
      <p:ext uri="{BB962C8B-B14F-4D97-AF65-F5344CB8AC3E}">
        <p14:creationId xmlns:p14="http://schemas.microsoft.com/office/powerpoint/2010/main" val="39452246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30200" y="0"/>
            <a:ext cx="11531348" cy="6858000"/>
          </a:xfrm>
          <a:prstGeom prst="rect">
            <a:avLst/>
          </a:prstGeom>
        </p:spPr>
      </p:pic>
    </p:spTree>
    <p:extLst>
      <p:ext uri="{BB962C8B-B14F-4D97-AF65-F5344CB8AC3E}">
        <p14:creationId xmlns:p14="http://schemas.microsoft.com/office/powerpoint/2010/main" val="2440165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540404" y="0"/>
            <a:ext cx="9144000" cy="6858000"/>
          </a:xfrm>
          <a:prstGeom prst="rect">
            <a:avLst/>
          </a:prstGeom>
        </p:spPr>
      </p:pic>
    </p:spTree>
    <p:extLst>
      <p:ext uri="{BB962C8B-B14F-4D97-AF65-F5344CB8AC3E}">
        <p14:creationId xmlns:p14="http://schemas.microsoft.com/office/powerpoint/2010/main" val="262294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 y="0"/>
            <a:ext cx="10281979" cy="6858000"/>
          </a:xfrm>
          <a:prstGeom prst="rect">
            <a:avLst/>
          </a:prstGeom>
        </p:spPr>
      </p:pic>
      <p:sp>
        <p:nvSpPr>
          <p:cNvPr id="5" name="TextBox 4"/>
          <p:cNvSpPr txBox="1"/>
          <p:nvPr/>
        </p:nvSpPr>
        <p:spPr>
          <a:xfrm>
            <a:off x="10363200" y="2349500"/>
            <a:ext cx="1651000" cy="1384995"/>
          </a:xfrm>
          <a:prstGeom prst="rect">
            <a:avLst/>
          </a:prstGeom>
          <a:noFill/>
        </p:spPr>
        <p:txBody>
          <a:bodyPr wrap="square" rtlCol="0">
            <a:spAutoFit/>
          </a:bodyPr>
          <a:lstStyle/>
          <a:p>
            <a:r>
              <a:rPr lang="en-US" sz="2800" dirty="0" smtClean="0"/>
              <a:t>Viewed from the rear</a:t>
            </a:r>
            <a:endParaRPr lang="en-US" sz="2800" dirty="0"/>
          </a:p>
        </p:txBody>
      </p:sp>
    </p:spTree>
    <p:extLst>
      <p:ext uri="{BB962C8B-B14F-4D97-AF65-F5344CB8AC3E}">
        <p14:creationId xmlns:p14="http://schemas.microsoft.com/office/powerpoint/2010/main" val="40290191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888902" y="0"/>
            <a:ext cx="10303098" cy="6858000"/>
          </a:xfrm>
          <a:prstGeom prst="rect">
            <a:avLst/>
          </a:prstGeom>
        </p:spPr>
      </p:pic>
    </p:spTree>
    <p:extLst>
      <p:ext uri="{BB962C8B-B14F-4D97-AF65-F5344CB8AC3E}">
        <p14:creationId xmlns:p14="http://schemas.microsoft.com/office/powerpoint/2010/main" val="336334409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docProps/app.xml><?xml version="1.0" encoding="utf-8"?>
<Properties xmlns="http://schemas.openxmlformats.org/officeDocument/2006/extended-properties" xmlns:vt="http://schemas.openxmlformats.org/officeDocument/2006/docPropsVTypes">
  <Template>TM03457452[[fn=Celestial]]</Template>
  <TotalTime>69</TotalTime>
  <Words>1046</Words>
  <Application>Microsoft Office PowerPoint</Application>
  <PresentationFormat>Widescreen</PresentationFormat>
  <Paragraphs>39</Paragraphs>
  <Slides>48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48</vt:i4>
      </vt:variant>
    </vt:vector>
  </HeadingPairs>
  <TitlesOfParts>
    <vt:vector size="52" baseType="lpstr">
      <vt:lpstr>Arial</vt:lpstr>
      <vt:lpstr>Calibri</vt:lpstr>
      <vt:lpstr>Calibri Light</vt:lpstr>
      <vt:lpstr>Celestial</vt:lpstr>
      <vt:lpstr>Temples of Angkor Wat and Thom</vt:lpstr>
      <vt:lpstr>PowerPoint Presentation</vt:lpstr>
      <vt:lpstr>PowerPoint Presentation</vt:lpstr>
      <vt:lpstr>PowerPoint Presentation</vt:lpstr>
      <vt:lpstr>1870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Referring to previous slide</vt:lpstr>
      <vt:lpstr>PowerPoint Presentation</vt:lpstr>
      <vt:lpstr>PowerPoint Presentation</vt:lpstr>
      <vt:lpstr>PowerPoint Presentation</vt:lpstr>
      <vt:lpstr>Referring to previous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Refers to previous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Phnom Bakheng.</vt:lpstr>
      <vt:lpstr>Prasat Suor Prat is a series of 12 towers at Angkor Thom.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Sunset at Angkor Wat.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Temples of Angkor Wat and Thom</dc:title>
  <dc:creator>Joseph Naumann</dc:creator>
  <cp:lastModifiedBy>Joseph Naumann</cp:lastModifiedBy>
  <cp:revision>8</cp:revision>
  <dcterms:created xsi:type="dcterms:W3CDTF">2017-01-06T15:59:32Z</dcterms:created>
  <dcterms:modified xsi:type="dcterms:W3CDTF">2017-01-06T17:09:17Z</dcterms:modified>
</cp:coreProperties>
</file>