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5102"/>
    <a:srgbClr val="FF9D00"/>
    <a:srgbClr val="FF6702"/>
    <a:srgbClr val="FF3305"/>
    <a:srgbClr val="CF3E00"/>
    <a:srgbClr val="236F7A"/>
    <a:srgbClr val="EEB42D"/>
    <a:srgbClr val="FFE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649" autoAdjust="0"/>
  </p:normalViewPr>
  <p:slideViewPr>
    <p:cSldViewPr>
      <p:cViewPr varScale="1">
        <p:scale>
          <a:sx n="101" d="100"/>
          <a:sy n="101" d="100"/>
        </p:scale>
        <p:origin x="-88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76600" y="2057400"/>
            <a:ext cx="2514600" cy="2667000"/>
          </a:xfrm>
        </p:spPr>
        <p:txBody>
          <a:bodyPr/>
          <a:lstStyle>
            <a:lvl1pPr algn="ctr">
              <a:defRPr sz="4500"/>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4495800" y="5562600"/>
            <a:ext cx="4419600" cy="946150"/>
          </a:xfrm>
        </p:spPr>
        <p:txBody>
          <a:bodyPr/>
          <a:lstStyle>
            <a:lvl1pPr marL="0" indent="0">
              <a:buFontTx/>
              <a:buNone/>
              <a:defRPr sz="2800"/>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228600" y="6400800"/>
            <a:ext cx="1905000" cy="304800"/>
          </a:xfrm>
        </p:spPr>
        <p:txBody>
          <a:bodyPr/>
          <a:lstStyle>
            <a:lvl1pPr>
              <a:defRPr>
                <a:solidFill>
                  <a:schemeClr val="tx1"/>
                </a:solidFill>
              </a:defRPr>
            </a:lvl1pPr>
          </a:lstStyle>
          <a:p>
            <a:endParaRPr lang="en-US" altLang="en-US"/>
          </a:p>
        </p:txBody>
      </p:sp>
      <p:sp>
        <p:nvSpPr>
          <p:cNvPr id="3077" name="Rectangle 5"/>
          <p:cNvSpPr>
            <a:spLocks noGrp="1" noChangeArrowheads="1"/>
          </p:cNvSpPr>
          <p:nvPr>
            <p:ph type="ftr" sz="quarter" idx="3"/>
          </p:nvPr>
        </p:nvSpPr>
        <p:spPr>
          <a:xfrm>
            <a:off x="2362200" y="6400800"/>
            <a:ext cx="4343400" cy="304800"/>
          </a:xfrm>
        </p:spPr>
        <p:txBody>
          <a:bodyPr/>
          <a:lstStyle>
            <a:lvl1pPr>
              <a:defRPr>
                <a:solidFill>
                  <a:schemeClr val="tx1"/>
                </a:solidFill>
              </a:defRPr>
            </a:lvl1pPr>
          </a:lstStyle>
          <a:p>
            <a:endParaRPr lang="en-US" altLang="en-US"/>
          </a:p>
        </p:txBody>
      </p:sp>
      <p:sp>
        <p:nvSpPr>
          <p:cNvPr id="3078" name="Rectangle 6"/>
          <p:cNvSpPr>
            <a:spLocks noGrp="1" noChangeArrowheads="1"/>
          </p:cNvSpPr>
          <p:nvPr>
            <p:ph type="sldNum" sz="quarter" idx="4"/>
          </p:nvPr>
        </p:nvSpPr>
        <p:spPr>
          <a:xfrm>
            <a:off x="7010400" y="6477000"/>
            <a:ext cx="1905000" cy="228600"/>
          </a:xfrm>
        </p:spPr>
        <p:txBody>
          <a:bodyPr/>
          <a:lstStyle>
            <a:lvl1pPr>
              <a:defRPr/>
            </a:lvl1pPr>
          </a:lstStyle>
          <a:p>
            <a:fld id="{DBFD1DB1-7F3D-4640-AF54-A58F77238D41}" type="slidenum">
              <a:rPr lang="en-US" altLang="en-US"/>
              <a:pPr/>
              <a:t>‹#›</a:t>
            </a:fld>
            <a:endParaRPr lang="en-US" altLang="en-US">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24ED865-979B-4569-92D7-20463C37FC61}" type="slidenum">
              <a:rPr lang="en-US" altLang="en-US"/>
              <a:pPr/>
              <a:t>‹#›</a:t>
            </a:fld>
            <a:endParaRPr lang="en-US" altLang="en-US"/>
          </a:p>
        </p:txBody>
      </p:sp>
    </p:spTree>
    <p:extLst>
      <p:ext uri="{BB962C8B-B14F-4D97-AF65-F5344CB8AC3E}">
        <p14:creationId xmlns:p14="http://schemas.microsoft.com/office/powerpoint/2010/main" val="228795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6096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C6C68D-0034-41A8-9362-ED74EF7D4EBE}" type="slidenum">
              <a:rPr lang="en-US" altLang="en-US"/>
              <a:pPr/>
              <a:t>‹#›</a:t>
            </a:fld>
            <a:endParaRPr lang="en-US" altLang="en-US"/>
          </a:p>
        </p:txBody>
      </p:sp>
    </p:spTree>
    <p:extLst>
      <p:ext uri="{BB962C8B-B14F-4D97-AF65-F5344CB8AC3E}">
        <p14:creationId xmlns:p14="http://schemas.microsoft.com/office/powerpoint/2010/main" val="164472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C13AA7-C6E9-400C-8849-F62072B162B8}" type="slidenum">
              <a:rPr lang="en-US" altLang="en-US"/>
              <a:pPr/>
              <a:t>‹#›</a:t>
            </a:fld>
            <a:endParaRPr lang="en-US" altLang="en-US"/>
          </a:p>
        </p:txBody>
      </p:sp>
    </p:spTree>
    <p:extLst>
      <p:ext uri="{BB962C8B-B14F-4D97-AF65-F5344CB8AC3E}">
        <p14:creationId xmlns:p14="http://schemas.microsoft.com/office/powerpoint/2010/main" val="136777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2870282-9B23-4728-BBCB-25B3F0354B0D}" type="slidenum">
              <a:rPr lang="en-US" altLang="en-US"/>
              <a:pPr/>
              <a:t>‹#›</a:t>
            </a:fld>
            <a:endParaRPr lang="en-US" altLang="en-US"/>
          </a:p>
        </p:txBody>
      </p:sp>
    </p:spTree>
    <p:extLst>
      <p:ext uri="{BB962C8B-B14F-4D97-AF65-F5344CB8AC3E}">
        <p14:creationId xmlns:p14="http://schemas.microsoft.com/office/powerpoint/2010/main" val="321807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924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DB38854-98F2-4DBD-A197-2ED2DF9DB1E5}" type="slidenum">
              <a:rPr lang="en-US" altLang="en-US"/>
              <a:pPr/>
              <a:t>‹#›</a:t>
            </a:fld>
            <a:endParaRPr lang="en-US" altLang="en-US"/>
          </a:p>
        </p:txBody>
      </p:sp>
    </p:spTree>
    <p:extLst>
      <p:ext uri="{BB962C8B-B14F-4D97-AF65-F5344CB8AC3E}">
        <p14:creationId xmlns:p14="http://schemas.microsoft.com/office/powerpoint/2010/main" val="287085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3BFC3F3-0576-4A65-A072-F1C98A034CD3}" type="slidenum">
              <a:rPr lang="en-US" altLang="en-US"/>
              <a:pPr/>
              <a:t>‹#›</a:t>
            </a:fld>
            <a:endParaRPr lang="en-US" altLang="en-US"/>
          </a:p>
        </p:txBody>
      </p:sp>
    </p:spTree>
    <p:extLst>
      <p:ext uri="{BB962C8B-B14F-4D97-AF65-F5344CB8AC3E}">
        <p14:creationId xmlns:p14="http://schemas.microsoft.com/office/powerpoint/2010/main" val="46020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CEB2AEB-CB50-4432-960B-2447B288D73A}" type="slidenum">
              <a:rPr lang="en-US" altLang="en-US"/>
              <a:pPr/>
              <a:t>‹#›</a:t>
            </a:fld>
            <a:endParaRPr lang="en-US" altLang="en-US"/>
          </a:p>
        </p:txBody>
      </p:sp>
    </p:spTree>
    <p:extLst>
      <p:ext uri="{BB962C8B-B14F-4D97-AF65-F5344CB8AC3E}">
        <p14:creationId xmlns:p14="http://schemas.microsoft.com/office/powerpoint/2010/main" val="314271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FEEB2C1-C621-4646-A026-A700BB9A6E71}" type="slidenum">
              <a:rPr lang="en-US" altLang="en-US"/>
              <a:pPr/>
              <a:t>‹#›</a:t>
            </a:fld>
            <a:endParaRPr lang="en-US" altLang="en-US"/>
          </a:p>
        </p:txBody>
      </p:sp>
    </p:spTree>
    <p:extLst>
      <p:ext uri="{BB962C8B-B14F-4D97-AF65-F5344CB8AC3E}">
        <p14:creationId xmlns:p14="http://schemas.microsoft.com/office/powerpoint/2010/main" val="398653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25FA3ED-444C-4ED2-8A5B-0DBEB28113E8}" type="slidenum">
              <a:rPr lang="en-US" altLang="en-US"/>
              <a:pPr/>
              <a:t>‹#›</a:t>
            </a:fld>
            <a:endParaRPr lang="en-US" altLang="en-US"/>
          </a:p>
        </p:txBody>
      </p:sp>
    </p:spTree>
    <p:extLst>
      <p:ext uri="{BB962C8B-B14F-4D97-AF65-F5344CB8AC3E}">
        <p14:creationId xmlns:p14="http://schemas.microsoft.com/office/powerpoint/2010/main" val="308329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8DB0015-16AD-477A-8447-8FB2D32817A7}" type="slidenum">
              <a:rPr lang="en-US" altLang="en-US"/>
              <a:pPr/>
              <a:t>‹#›</a:t>
            </a:fld>
            <a:endParaRPr lang="en-US" altLang="en-US"/>
          </a:p>
        </p:txBody>
      </p:sp>
    </p:spTree>
    <p:extLst>
      <p:ext uri="{BB962C8B-B14F-4D97-AF65-F5344CB8AC3E}">
        <p14:creationId xmlns:p14="http://schemas.microsoft.com/office/powerpoint/2010/main" val="17031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609600"/>
            <a:ext cx="8001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533400" y="1828800"/>
            <a:ext cx="8001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533400" y="6400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bg1"/>
                </a:solidFill>
              </a:defRPr>
            </a:lvl1pPr>
          </a:lstStyle>
          <a:p>
            <a:endParaRPr lang="en-US" altLang="en-US"/>
          </a:p>
        </p:txBody>
      </p:sp>
      <p:sp>
        <p:nvSpPr>
          <p:cNvPr id="1029" name="Rectangle 5"/>
          <p:cNvSpPr>
            <a:spLocks noGrp="1" noChangeArrowheads="1"/>
          </p:cNvSpPr>
          <p:nvPr>
            <p:ph type="ftr" sz="quarter" idx="3"/>
          </p:nvPr>
        </p:nvSpPr>
        <p:spPr bwMode="auto">
          <a:xfrm>
            <a:off x="2209800" y="64008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bg1"/>
                </a:solidFill>
              </a:defRPr>
            </a:lvl1pPr>
          </a:lstStyle>
          <a:p>
            <a:endParaRPr lang="en-US" altLang="en-US"/>
          </a:p>
        </p:txBody>
      </p:sp>
      <p:sp>
        <p:nvSpPr>
          <p:cNvPr id="1030" name="Rectangle 6"/>
          <p:cNvSpPr>
            <a:spLocks noGrp="1" noChangeArrowheads="1"/>
          </p:cNvSpPr>
          <p:nvPr>
            <p:ph type="sldNum" sz="quarter" idx="4"/>
          </p:nvPr>
        </p:nvSpPr>
        <p:spPr bwMode="auto">
          <a:xfrm>
            <a:off x="7239000" y="6400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bg1"/>
                </a:solidFill>
              </a:defRPr>
            </a:lvl1pPr>
          </a:lstStyle>
          <a:p>
            <a:fld id="{2300BDF6-2701-4FC3-8B99-6896B3C71BE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Black" pitchFamily="34" charset="0"/>
        </a:defRPr>
      </a:lvl2pPr>
      <a:lvl3pPr algn="l" rtl="0" eaLnBrk="1" fontAlgn="base" hangingPunct="1">
        <a:spcBef>
          <a:spcPct val="0"/>
        </a:spcBef>
        <a:spcAft>
          <a:spcPct val="0"/>
        </a:spcAft>
        <a:defRPr sz="3600">
          <a:solidFill>
            <a:schemeClr val="tx2"/>
          </a:solidFill>
          <a:latin typeface="Arial Black" pitchFamily="34" charset="0"/>
        </a:defRPr>
      </a:lvl3pPr>
      <a:lvl4pPr algn="l" rtl="0" eaLnBrk="1" fontAlgn="base" hangingPunct="1">
        <a:spcBef>
          <a:spcPct val="0"/>
        </a:spcBef>
        <a:spcAft>
          <a:spcPct val="0"/>
        </a:spcAft>
        <a:defRPr sz="3600">
          <a:solidFill>
            <a:schemeClr val="tx2"/>
          </a:solidFill>
          <a:latin typeface="Arial Black" pitchFamily="34" charset="0"/>
        </a:defRPr>
      </a:lvl4pPr>
      <a:lvl5pPr algn="l" rtl="0" eaLnBrk="1" fontAlgn="base" hangingPunct="1">
        <a:spcBef>
          <a:spcPct val="0"/>
        </a:spcBef>
        <a:spcAft>
          <a:spcPct val="0"/>
        </a:spcAft>
        <a:defRPr sz="3600">
          <a:solidFill>
            <a:schemeClr val="tx2"/>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905000"/>
            <a:ext cx="3429000" cy="2819400"/>
          </a:xfrm>
        </p:spPr>
        <p:txBody>
          <a:bodyPr/>
          <a:lstStyle/>
          <a:p>
            <a:r>
              <a:rPr lang="en-US" sz="4000" dirty="0" smtClean="0"/>
              <a:t>Taboo Rituals Still Performed Today</a:t>
            </a:r>
            <a:endParaRPr lang="en-US" sz="4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655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6248400"/>
          </a:xfrm>
        </p:spPr>
        <p:txBody>
          <a:bodyPr/>
          <a:lstStyle/>
          <a:p>
            <a:r>
              <a:rPr lang="en-US" sz="2800" dirty="0" smtClean="0">
                <a:solidFill>
                  <a:schemeClr val="bg1">
                    <a:lumMod val="20000"/>
                    <a:lumOff val="80000"/>
                  </a:schemeClr>
                </a:solidFill>
                <a:effectLst>
                  <a:outerShdw blurRad="38100" dist="38100" dir="2700000" algn="tl">
                    <a:srgbClr val="000000">
                      <a:alpha val="43137"/>
                    </a:srgbClr>
                  </a:outerShdw>
                </a:effectLst>
              </a:rPr>
              <a:t>In the village of </a:t>
            </a:r>
            <a:r>
              <a:rPr lang="en-US" sz="2800" dirty="0" err="1" smtClean="0">
                <a:solidFill>
                  <a:schemeClr val="bg1">
                    <a:lumMod val="20000"/>
                    <a:lumOff val="80000"/>
                  </a:schemeClr>
                </a:solidFill>
                <a:effectLst>
                  <a:outerShdw blurRad="38100" dist="38100" dir="2700000" algn="tl">
                    <a:srgbClr val="000000">
                      <a:alpha val="43137"/>
                    </a:srgbClr>
                  </a:outerShdw>
                </a:effectLst>
              </a:rPr>
              <a:t>Bunlap</a:t>
            </a:r>
            <a:r>
              <a:rPr lang="en-US" sz="2800" dirty="0" smtClean="0">
                <a:solidFill>
                  <a:schemeClr val="bg1">
                    <a:lumMod val="20000"/>
                    <a:lumOff val="80000"/>
                  </a:schemeClr>
                </a:solidFill>
                <a:effectLst>
                  <a:outerShdw blurRad="38100" dist="38100" dir="2700000" algn="tl">
                    <a:srgbClr val="000000">
                      <a:alpha val="43137"/>
                    </a:srgbClr>
                  </a:outerShdw>
                </a:effectLst>
              </a:rPr>
              <a:t>, which lies on an island in the Pacific archipelago, a strange ritual is performed called </a:t>
            </a:r>
            <a:r>
              <a:rPr lang="en-US" sz="2800" dirty="0" err="1" smtClean="0">
                <a:solidFill>
                  <a:schemeClr val="bg1">
                    <a:lumMod val="20000"/>
                    <a:lumOff val="80000"/>
                  </a:schemeClr>
                </a:solidFill>
                <a:effectLst>
                  <a:outerShdw blurRad="38100" dist="38100" dir="2700000" algn="tl">
                    <a:srgbClr val="000000">
                      <a:alpha val="43137"/>
                    </a:srgbClr>
                  </a:outerShdw>
                </a:effectLst>
              </a:rPr>
              <a:t>Gkol</a:t>
            </a:r>
            <a:r>
              <a:rPr lang="en-US" sz="2800" dirty="0" smtClean="0">
                <a:solidFill>
                  <a:schemeClr val="bg1">
                    <a:lumMod val="20000"/>
                    <a:lumOff val="80000"/>
                  </a:schemeClr>
                </a:solidFill>
                <a:effectLst>
                  <a:outerShdw blurRad="38100" dist="38100" dir="2700000" algn="tl">
                    <a:srgbClr val="000000">
                      <a:alpha val="43137"/>
                    </a:srgbClr>
                  </a:outerShdw>
                </a:effectLst>
              </a:rPr>
              <a:t>, or land-diving—a kind of precursor to bungee jumping. The villagers sing and dance together, and some of them beat drums as men come forward to volunteer for the jump. They tie vines around their ankles, and jump from very high wooden towers constructed especially for this </a:t>
            </a:r>
            <a:r>
              <a:rPr lang="en-US" sz="2800" dirty="0" err="1" smtClean="0">
                <a:solidFill>
                  <a:schemeClr val="bg1">
                    <a:lumMod val="20000"/>
                    <a:lumOff val="80000"/>
                  </a:schemeClr>
                </a:solidFill>
                <a:effectLst>
                  <a:outerShdw blurRad="38100" dist="38100" dir="2700000" algn="tl">
                    <a:srgbClr val="000000">
                      <a:alpha val="43137"/>
                    </a:srgbClr>
                  </a:outerShdw>
                </a:effectLst>
              </a:rPr>
              <a:t>ritual.The</a:t>
            </a:r>
            <a:r>
              <a:rPr lang="en-US" sz="2800" dirty="0" smtClean="0">
                <a:solidFill>
                  <a:schemeClr val="bg1">
                    <a:lumMod val="20000"/>
                    <a:lumOff val="80000"/>
                  </a:schemeClr>
                </a:solidFill>
                <a:effectLst>
                  <a:outerShdw blurRad="38100" dist="38100" dir="2700000" algn="tl">
                    <a:srgbClr val="000000">
                      <a:alpha val="43137"/>
                    </a:srgbClr>
                  </a:outerShdw>
                </a:effectLst>
              </a:rPr>
              <a:t> participants, apparently heedless of the potential for broken bones, simply leap forward head-first. The fall is broken by the vines tied to the tower. It is said that a higher jump guarantees you a greater the blessing from the gods</a:t>
            </a:r>
            <a:endParaRPr lang="en-US" sz="2800"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819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p:spPr>
        <p:txBody>
          <a:bodyPr/>
          <a:lstStyle/>
          <a:p>
            <a:r>
              <a:rPr lang="en-US" dirty="0" smtClean="0">
                <a:solidFill>
                  <a:schemeClr val="bg1">
                    <a:lumMod val="20000"/>
                    <a:lumOff val="80000"/>
                  </a:schemeClr>
                </a:solidFill>
              </a:rPr>
              <a:t>Voodoo and Spiritual Possession</a:t>
            </a:r>
            <a:endParaRPr lang="en-US" dirty="0">
              <a:solidFill>
                <a:schemeClr val="bg1">
                  <a:lumMod val="20000"/>
                  <a:lumOff val="80000"/>
                </a:schemeClr>
              </a:solidFill>
            </a:endParaRPr>
          </a:p>
        </p:txBody>
      </p:sp>
      <p:pic>
        <p:nvPicPr>
          <p:cNvPr id="870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89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01000" cy="990600"/>
          </a:xfrm>
        </p:spPr>
        <p:txBody>
          <a:bodyPr/>
          <a:lstStyle/>
          <a:p>
            <a:r>
              <a:rPr lang="en-US" dirty="0" smtClean="0">
                <a:solidFill>
                  <a:schemeClr val="bg1">
                    <a:lumMod val="20000"/>
                    <a:lumOff val="80000"/>
                  </a:schemeClr>
                </a:solidFill>
              </a:rPr>
              <a:t>Sky Burials</a:t>
            </a:r>
            <a:endParaRPr lang="en-US" dirty="0">
              <a:solidFill>
                <a:schemeClr val="bg1">
                  <a:lumMod val="20000"/>
                  <a:lumOff val="80000"/>
                </a:schemeClr>
              </a:solidFill>
            </a:endParaRPr>
          </a:p>
        </p:txBody>
      </p:sp>
      <p:pic>
        <p:nvPicPr>
          <p:cNvPr id="880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03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534400" cy="6248400"/>
          </a:xfrm>
        </p:spPr>
        <p:txBody>
          <a:bodyPr/>
          <a:lstStyle/>
          <a:p>
            <a:r>
              <a:rPr lang="en-US" dirty="0" smtClean="0">
                <a:solidFill>
                  <a:schemeClr val="bg1">
                    <a:lumMod val="20000"/>
                    <a:lumOff val="80000"/>
                  </a:schemeClr>
                </a:solidFill>
                <a:effectLst>
                  <a:outerShdw blurRad="38100" dist="38100" dir="2700000" algn="tl">
                    <a:srgbClr val="000000">
                      <a:alpha val="43137"/>
                    </a:srgbClr>
                  </a:outerShdw>
                </a:effectLst>
              </a:rPr>
              <a:t>In Tibet, Buddhists practice a strange sacred ritual called </a:t>
            </a:r>
            <a:r>
              <a:rPr lang="en-US" dirty="0" err="1" smtClean="0">
                <a:solidFill>
                  <a:schemeClr val="bg1">
                    <a:lumMod val="20000"/>
                    <a:lumOff val="80000"/>
                  </a:schemeClr>
                </a:solidFill>
                <a:effectLst>
                  <a:outerShdw blurRad="38100" dist="38100" dir="2700000" algn="tl">
                    <a:srgbClr val="000000">
                      <a:alpha val="43137"/>
                    </a:srgbClr>
                  </a:outerShdw>
                </a:effectLst>
              </a:rPr>
              <a:t>Jhator</a:t>
            </a:r>
            <a:r>
              <a:rPr lang="en-US" dirty="0" smtClean="0">
                <a:solidFill>
                  <a:schemeClr val="bg1">
                    <a:lumMod val="20000"/>
                    <a:lumOff val="80000"/>
                  </a:schemeClr>
                </a:solidFill>
                <a:effectLst>
                  <a:outerShdw blurRad="38100" dist="38100" dir="2700000" algn="tl">
                    <a:srgbClr val="000000">
                      <a:alpha val="43137"/>
                    </a:srgbClr>
                  </a:outerShdw>
                </a:effectLst>
              </a:rPr>
              <a:t>, or sky burial. Buddhists believe in a cycle of rebirth, which means that there is no need to preserve a body after death, since the soul has moved on to another realm. The bodies of the dead are therefore taken to open grounds—usually at very high altitudes—and then left as alms for scavengers such as vultures. In order to dispose of the body as quickly as possible, a specialist cuts the corpse into pieces, and spreads it around to be devoured.</a:t>
            </a:r>
            <a:endParaRPr lang="en-US"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395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990600"/>
          </a:xfrm>
        </p:spPr>
        <p:txBody>
          <a:bodyPr/>
          <a:lstStyle/>
          <a:p>
            <a:r>
              <a:rPr lang="en-US" dirty="0" smtClean="0">
                <a:solidFill>
                  <a:schemeClr val="bg1">
                    <a:lumMod val="20000"/>
                    <a:lumOff val="80000"/>
                  </a:schemeClr>
                </a:solidFill>
              </a:rPr>
              <a:t>Fire Walking</a:t>
            </a:r>
            <a:endParaRPr lang="en-US" dirty="0">
              <a:solidFill>
                <a:schemeClr val="bg1">
                  <a:lumMod val="20000"/>
                  <a:lumOff val="80000"/>
                </a:schemeClr>
              </a:solidFill>
            </a:endParaRPr>
          </a:p>
        </p:txBody>
      </p:sp>
      <p:pic>
        <p:nvPicPr>
          <p:cNvPr id="890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0601"/>
            <a:ext cx="9144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27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6096000"/>
          </a:xfrm>
        </p:spPr>
        <p:txBody>
          <a:bodyPr/>
          <a:lstStyle/>
          <a:p>
            <a:r>
              <a:rPr lang="en-US" dirty="0" smtClean="0">
                <a:solidFill>
                  <a:schemeClr val="bg1">
                    <a:lumMod val="20000"/>
                    <a:lumOff val="80000"/>
                  </a:schemeClr>
                </a:solidFill>
                <a:effectLst>
                  <a:outerShdw blurRad="38100" dist="38100" dir="2700000" algn="tl">
                    <a:srgbClr val="000000">
                      <a:alpha val="43137"/>
                    </a:srgbClr>
                  </a:outerShdw>
                </a:effectLst>
              </a:rPr>
              <a:t>The Nine Emperor Gods Festival is a Taoist celebration carried out in Penang, Malaysia. One of the purification rituals involves walking barefoot on burning embers. Fire is believed to overcome impurity and repel evil influences—so walking over the fire signifies a man’s strength, and his resolve to free himself from evil. Hundreds of devotees walk over the fire, sometimes carrying deities across in a brave display.</a:t>
            </a:r>
            <a:endParaRPr lang="en-US"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83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711"/>
            <a:ext cx="8001000" cy="990600"/>
          </a:xfrm>
        </p:spPr>
        <p:txBody>
          <a:bodyPr/>
          <a:lstStyle/>
          <a:p>
            <a:r>
              <a:rPr lang="en-US" dirty="0" smtClean="0">
                <a:solidFill>
                  <a:schemeClr val="bg1">
                    <a:lumMod val="20000"/>
                    <a:lumOff val="80000"/>
                  </a:schemeClr>
                </a:solidFill>
              </a:rPr>
              <a:t>Impaling</a:t>
            </a:r>
            <a:endParaRPr lang="en-US" dirty="0">
              <a:solidFill>
                <a:schemeClr val="bg1">
                  <a:lumMod val="20000"/>
                  <a:lumOff val="80000"/>
                </a:schemeClr>
              </a:solidFill>
            </a:endParaRPr>
          </a:p>
        </p:txBody>
      </p:sp>
      <p:pic>
        <p:nvPicPr>
          <p:cNvPr id="901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98" y="1371600"/>
            <a:ext cx="9160497" cy="400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05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6096000"/>
          </a:xfrm>
        </p:spPr>
        <p:txBody>
          <a:bodyPr/>
          <a:lstStyle/>
          <a:p>
            <a:r>
              <a:rPr lang="en-US" dirty="0" smtClean="0">
                <a:solidFill>
                  <a:schemeClr val="bg1">
                    <a:lumMod val="20000"/>
                    <a:lumOff val="80000"/>
                  </a:schemeClr>
                </a:solidFill>
                <a:effectLst>
                  <a:outerShdw blurRad="38100" dist="38100" dir="2700000" algn="tl">
                    <a:srgbClr val="000000">
                      <a:alpha val="43137"/>
                    </a:srgbClr>
                  </a:outerShdw>
                </a:effectLst>
              </a:rPr>
              <a:t>The annual Vegetarian Festival in Phuket, Thailand, is host to a most extreme ritual. This intensely masochistic event requires the participants to push spears, knives, swords, hooks, and even guns through their cheeks. It is believed that gods enter their bodies during the ritual, protecting them from evil and bringing good luck to the community.</a:t>
            </a:r>
            <a:endParaRPr lang="en-US"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2340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990600"/>
          </a:xfrm>
        </p:spPr>
        <p:txBody>
          <a:bodyPr/>
          <a:lstStyle/>
          <a:p>
            <a:r>
              <a:rPr lang="en-US" dirty="0" smtClean="0">
                <a:solidFill>
                  <a:schemeClr val="bg1">
                    <a:lumMod val="20000"/>
                    <a:lumOff val="80000"/>
                  </a:schemeClr>
                </a:solidFill>
              </a:rPr>
              <a:t>Death Rites</a:t>
            </a:r>
            <a:endParaRPr lang="en-US" dirty="0">
              <a:solidFill>
                <a:schemeClr val="bg1">
                  <a:lumMod val="20000"/>
                  <a:lumOff val="80000"/>
                </a:schemeClr>
              </a:solidFill>
            </a:endParaRPr>
          </a:p>
        </p:txBody>
      </p:sp>
      <p:pic>
        <p:nvPicPr>
          <p:cNvPr id="911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2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70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001000" cy="6172200"/>
          </a:xfrm>
        </p:spPr>
        <p:txBody>
          <a:bodyPr/>
          <a:lstStyle/>
          <a:p>
            <a:r>
              <a:rPr lang="en-US" dirty="0" smtClean="0">
                <a:solidFill>
                  <a:schemeClr val="bg1">
                    <a:lumMod val="20000"/>
                    <a:lumOff val="80000"/>
                  </a:schemeClr>
                </a:solidFill>
                <a:effectLst>
                  <a:outerShdw blurRad="38100" dist="38100" dir="2700000" algn="tl">
                    <a:srgbClr val="000000">
                      <a:alpha val="43137"/>
                    </a:srgbClr>
                  </a:outerShdw>
                </a:effectLst>
              </a:rPr>
              <a:t>The Amazonian tribe of </a:t>
            </a:r>
            <a:r>
              <a:rPr lang="en-US" dirty="0" err="1" smtClean="0">
                <a:solidFill>
                  <a:schemeClr val="bg1">
                    <a:lumMod val="20000"/>
                    <a:lumOff val="80000"/>
                  </a:schemeClr>
                </a:solidFill>
                <a:effectLst>
                  <a:outerShdw blurRad="38100" dist="38100" dir="2700000" algn="tl">
                    <a:srgbClr val="000000">
                      <a:alpha val="43137"/>
                    </a:srgbClr>
                  </a:outerShdw>
                </a:effectLst>
              </a:rPr>
              <a:t>Yanomami</a:t>
            </a:r>
            <a:r>
              <a:rPr lang="en-US" dirty="0" smtClean="0">
                <a:solidFill>
                  <a:schemeClr val="bg1">
                    <a:lumMod val="20000"/>
                    <a:lumOff val="80000"/>
                  </a:schemeClr>
                </a:solidFill>
                <a:effectLst>
                  <a:outerShdw blurRad="38100" dist="38100" dir="2700000" algn="tl">
                    <a:srgbClr val="000000">
                      <a:alpha val="43137"/>
                    </a:srgbClr>
                  </a:outerShdw>
                </a:effectLst>
              </a:rPr>
              <a:t> is one of the most primitive in the world. In their view, death is not a natural phenomenon. The corpse is cremated, and the resulting ashes mixed with fermented banana. This mixture is then consumed by the tribespeople, as a way of making sure that the spirit of the deceased member continues to live among them.</a:t>
            </a:r>
            <a:endParaRPr lang="en-US"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229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3200" dirty="0" smtClean="0">
                <a:solidFill>
                  <a:schemeClr val="bg1">
                    <a:lumMod val="20000"/>
                    <a:lumOff val="80000"/>
                  </a:schemeClr>
                </a:solidFill>
              </a:rPr>
              <a:t>What one may view as strange, may be very meaningful in another culture.</a:t>
            </a:r>
            <a:endParaRPr lang="en-US" sz="3200" dirty="0">
              <a:solidFill>
                <a:schemeClr val="bg1">
                  <a:lumMod val="20000"/>
                  <a:lumOff val="80000"/>
                </a:schemeClr>
              </a:solidFill>
            </a:endParaRPr>
          </a:p>
        </p:txBody>
      </p:sp>
      <p:sp>
        <p:nvSpPr>
          <p:cNvPr id="3" name="Content Placeholder 2"/>
          <p:cNvSpPr>
            <a:spLocks noGrp="1"/>
          </p:cNvSpPr>
          <p:nvPr>
            <p:ph idx="1"/>
          </p:nvPr>
        </p:nvSpPr>
        <p:spPr>
          <a:xfrm>
            <a:off x="304800" y="1295400"/>
            <a:ext cx="8686800" cy="5334000"/>
          </a:xfrm>
        </p:spPr>
        <p:txBody>
          <a:bodyPr/>
          <a:lstStyle/>
          <a:p>
            <a:r>
              <a:rPr lang="en-US" dirty="0" smtClean="0">
                <a:solidFill>
                  <a:schemeClr val="bg1">
                    <a:lumMod val="20000"/>
                    <a:lumOff val="80000"/>
                  </a:schemeClr>
                </a:solidFill>
                <a:effectLst>
                  <a:outerShdw blurRad="38100" dist="38100" dir="2700000" algn="tl">
                    <a:srgbClr val="000000">
                      <a:alpha val="43137"/>
                    </a:srgbClr>
                  </a:outerShdw>
                </a:effectLst>
              </a:rPr>
              <a:t>While some rituals can involve something as simple as a silent, individual prayer, others—especially those involving a larger group—can be extremely painful and violent. Here are some of the most unusual rituals from all over the world. Never ridicule rituals or beliefs from other cultures – keep in mind that some of our rituals and/or beliefs may seem just as strange or unusual to people from other cultures.</a:t>
            </a:r>
            <a:endParaRPr lang="en-US"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909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990600"/>
          </a:xfrm>
        </p:spPr>
        <p:txBody>
          <a:bodyPr/>
          <a:lstStyle/>
          <a:p>
            <a:r>
              <a:rPr lang="en-US" dirty="0" smtClean="0">
                <a:solidFill>
                  <a:schemeClr val="bg1">
                    <a:lumMod val="20000"/>
                    <a:lumOff val="80000"/>
                  </a:schemeClr>
                </a:solidFill>
              </a:rPr>
              <a:t>Scarification</a:t>
            </a:r>
            <a:endParaRPr lang="en-US" dirty="0">
              <a:solidFill>
                <a:schemeClr val="bg1">
                  <a:lumMod val="20000"/>
                  <a:lumOff val="80000"/>
                </a:schemeClr>
              </a:solidFill>
            </a:endParaRPr>
          </a:p>
        </p:txBody>
      </p:sp>
      <p:pic>
        <p:nvPicPr>
          <p:cNvPr id="921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899159"/>
            <a:ext cx="9144001" cy="5958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85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58000"/>
          </a:xfrm>
        </p:spPr>
        <p:txBody>
          <a:bodyPr/>
          <a:lstStyle/>
          <a:p>
            <a:pPr marL="0" indent="0">
              <a:buNone/>
            </a:pPr>
            <a:r>
              <a:rPr lang="en-US" sz="2800" dirty="0" smtClean="0">
                <a:solidFill>
                  <a:schemeClr val="bg1">
                    <a:lumMod val="20000"/>
                    <a:lumOff val="80000"/>
                  </a:schemeClr>
                </a:solidFill>
                <a:effectLst>
                  <a:outerShdw blurRad="38100" dist="38100" dir="2700000" algn="tl">
                    <a:srgbClr val="000000">
                      <a:alpha val="43137"/>
                    </a:srgbClr>
                  </a:outerShdw>
                </a:effectLst>
              </a:rPr>
              <a:t>A tribe in Papua New Guinea called </a:t>
            </a:r>
            <a:r>
              <a:rPr lang="en-US" sz="2800" dirty="0" err="1" smtClean="0">
                <a:solidFill>
                  <a:schemeClr val="bg1">
                    <a:lumMod val="20000"/>
                    <a:lumOff val="80000"/>
                  </a:schemeClr>
                </a:solidFill>
                <a:effectLst>
                  <a:outerShdw blurRad="38100" dist="38100" dir="2700000" algn="tl">
                    <a:srgbClr val="000000">
                      <a:alpha val="43137"/>
                    </a:srgbClr>
                  </a:outerShdw>
                </a:effectLst>
              </a:rPr>
              <a:t>Kaningara</a:t>
            </a:r>
            <a:r>
              <a:rPr lang="en-US" sz="2800" dirty="0" smtClean="0">
                <a:solidFill>
                  <a:schemeClr val="bg1">
                    <a:lumMod val="20000"/>
                    <a:lumOff val="80000"/>
                  </a:schemeClr>
                </a:solidFill>
                <a:effectLst>
                  <a:outerShdw blurRad="38100" dist="38100" dir="2700000" algn="tl">
                    <a:srgbClr val="000000">
                      <a:alpha val="43137"/>
                    </a:srgbClr>
                  </a:outerShdw>
                </a:effectLst>
              </a:rPr>
              <a:t> practices a bloody body-modification ritual that is intended to strengthen the spiritual connection between them and their </a:t>
            </a:r>
            <a:r>
              <a:rPr lang="en-US" sz="2800" dirty="0" err="1" smtClean="0">
                <a:solidFill>
                  <a:schemeClr val="bg1">
                    <a:lumMod val="20000"/>
                    <a:lumOff val="80000"/>
                  </a:schemeClr>
                </a:solidFill>
                <a:effectLst>
                  <a:outerShdw blurRad="38100" dist="38100" dir="2700000" algn="tl">
                    <a:srgbClr val="000000">
                      <a:alpha val="43137"/>
                    </a:srgbClr>
                  </a:outerShdw>
                </a:effectLst>
              </a:rPr>
              <a:t>environment.One</a:t>
            </a:r>
            <a:r>
              <a:rPr lang="en-US" sz="2800" dirty="0" smtClean="0">
                <a:solidFill>
                  <a:schemeClr val="bg1">
                    <a:lumMod val="20000"/>
                    <a:lumOff val="80000"/>
                  </a:schemeClr>
                </a:solidFill>
                <a:effectLst>
                  <a:outerShdw blurRad="38100" dist="38100" dir="2700000" algn="tl">
                    <a:srgbClr val="000000">
                      <a:alpha val="43137"/>
                    </a:srgbClr>
                  </a:outerShdw>
                </a:effectLst>
              </a:rPr>
              <a:t> of these ritual ceremonies is carried out in </a:t>
            </a:r>
            <a:r>
              <a:rPr lang="en-US" sz="2800" dirty="0" err="1" smtClean="0">
                <a:solidFill>
                  <a:schemeClr val="bg1">
                    <a:lumMod val="20000"/>
                    <a:lumOff val="80000"/>
                  </a:schemeClr>
                </a:solidFill>
                <a:effectLst>
                  <a:outerShdw blurRad="38100" dist="38100" dir="2700000" algn="tl">
                    <a:srgbClr val="000000">
                      <a:alpha val="43137"/>
                    </a:srgbClr>
                  </a:outerShdw>
                </a:effectLst>
              </a:rPr>
              <a:t>Haus</a:t>
            </a:r>
            <a:r>
              <a:rPr lang="en-US" sz="2800" dirty="0" smtClean="0">
                <a:solidFill>
                  <a:schemeClr val="bg1">
                    <a:lumMod val="20000"/>
                    <a:lumOff val="80000"/>
                  </a:schemeClr>
                </a:solidFill>
                <a:effectLst>
                  <a:outerShdw blurRad="38100" dist="38100" dir="2700000" algn="tl">
                    <a:srgbClr val="000000">
                      <a:alpha val="43137"/>
                    </a:srgbClr>
                  </a:outerShdw>
                </a:effectLst>
              </a:rPr>
              <a:t> </a:t>
            </a:r>
            <a:r>
              <a:rPr lang="en-US" sz="2800" dirty="0" err="1" smtClean="0">
                <a:solidFill>
                  <a:schemeClr val="bg1">
                    <a:lumMod val="20000"/>
                    <a:lumOff val="80000"/>
                  </a:schemeClr>
                </a:solidFill>
                <a:effectLst>
                  <a:outerShdw blurRad="38100" dist="38100" dir="2700000" algn="tl">
                    <a:srgbClr val="000000">
                      <a:alpha val="43137"/>
                    </a:srgbClr>
                  </a:outerShdw>
                </a:effectLst>
              </a:rPr>
              <a:t>Tambaran</a:t>
            </a:r>
            <a:r>
              <a:rPr lang="en-US" sz="2800" dirty="0" smtClean="0">
                <a:solidFill>
                  <a:schemeClr val="bg1">
                    <a:lumMod val="20000"/>
                    <a:lumOff val="80000"/>
                  </a:schemeClr>
                </a:solidFill>
                <a:effectLst>
                  <a:outerShdw blurRad="38100" dist="38100" dir="2700000" algn="tl">
                    <a:srgbClr val="000000">
                      <a:alpha val="43137"/>
                    </a:srgbClr>
                  </a:outerShdw>
                </a:effectLst>
              </a:rPr>
              <a:t>, or “The Spirit House.” The adolescents live in seclusion in </a:t>
            </a:r>
            <a:r>
              <a:rPr lang="en-US" sz="2800" dirty="0" err="1" smtClean="0">
                <a:solidFill>
                  <a:schemeClr val="bg1">
                    <a:lumMod val="20000"/>
                    <a:lumOff val="80000"/>
                  </a:schemeClr>
                </a:solidFill>
                <a:effectLst>
                  <a:outerShdw blurRad="38100" dist="38100" dir="2700000" algn="tl">
                    <a:srgbClr val="000000">
                      <a:alpha val="43137"/>
                    </a:srgbClr>
                  </a:outerShdw>
                </a:effectLst>
              </a:rPr>
              <a:t>Haus</a:t>
            </a:r>
            <a:r>
              <a:rPr lang="en-US" sz="2800" dirty="0" smtClean="0">
                <a:solidFill>
                  <a:schemeClr val="bg1">
                    <a:lumMod val="20000"/>
                    <a:lumOff val="80000"/>
                  </a:schemeClr>
                </a:solidFill>
                <a:effectLst>
                  <a:outerShdw blurRad="38100" dist="38100" dir="2700000" algn="tl">
                    <a:srgbClr val="000000">
                      <a:alpha val="43137"/>
                    </a:srgbClr>
                  </a:outerShdw>
                </a:effectLst>
              </a:rPr>
              <a:t> </a:t>
            </a:r>
            <a:r>
              <a:rPr lang="en-US" sz="2800" dirty="0" err="1" smtClean="0">
                <a:solidFill>
                  <a:schemeClr val="bg1">
                    <a:lumMod val="20000"/>
                    <a:lumOff val="80000"/>
                  </a:schemeClr>
                </a:solidFill>
                <a:effectLst>
                  <a:outerShdw blurRad="38100" dist="38100" dir="2700000" algn="tl">
                    <a:srgbClr val="000000">
                      <a:alpha val="43137"/>
                    </a:srgbClr>
                  </a:outerShdw>
                </a:effectLst>
              </a:rPr>
              <a:t>Tambaran</a:t>
            </a:r>
            <a:r>
              <a:rPr lang="en-US" sz="2800" dirty="0" smtClean="0">
                <a:solidFill>
                  <a:schemeClr val="bg1">
                    <a:lumMod val="20000"/>
                    <a:lumOff val="80000"/>
                  </a:schemeClr>
                </a:solidFill>
                <a:effectLst>
                  <a:outerShdw blurRad="38100" dist="38100" dir="2700000" algn="tl">
                    <a:srgbClr val="000000">
                      <a:alpha val="43137"/>
                    </a:srgbClr>
                  </a:outerShdw>
                </a:effectLst>
              </a:rPr>
              <a:t> for two months. After this period of isolation, they prepare for an initiation ceremony which recognizes their transition to manhood. An expert cutter marks their bodies with sharp pieces of bamboo. The resulting patterns resemble the skin of a crocodile; this is based on the notion that crocodiles are the creators of humans. The marks symbolize the tooth marks left by the spirit of the crocodile as it ate the young boy’s body and expelled him as a grown man.</a:t>
            </a:r>
            <a:endParaRPr lang="en-US" sz="2800"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3662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711"/>
            <a:ext cx="8001000" cy="990600"/>
          </a:xfrm>
        </p:spPr>
        <p:txBody>
          <a:bodyPr/>
          <a:lstStyle/>
          <a:p>
            <a:r>
              <a:rPr lang="en-US" dirty="0" smtClean="0">
                <a:solidFill>
                  <a:schemeClr val="bg1">
                    <a:lumMod val="20000"/>
                    <a:lumOff val="80000"/>
                  </a:schemeClr>
                </a:solidFill>
              </a:rPr>
              <a:t>Men’s Beauty Pageant</a:t>
            </a:r>
            <a:endParaRPr lang="en-US" dirty="0">
              <a:solidFill>
                <a:schemeClr val="bg1">
                  <a:lumMod val="20000"/>
                  <a:lumOff val="80000"/>
                </a:schemeClr>
              </a:solidFill>
            </a:endParaRPr>
          </a:p>
        </p:txBody>
      </p:sp>
      <p:pic>
        <p:nvPicPr>
          <p:cNvPr id="931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4846"/>
            <a:ext cx="9144000" cy="564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890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sz="2800" dirty="0" smtClean="0">
                <a:solidFill>
                  <a:schemeClr val="bg1">
                    <a:lumMod val="20000"/>
                    <a:lumOff val="80000"/>
                  </a:schemeClr>
                </a:solidFill>
                <a:effectLst>
                  <a:outerShdw blurRad="38100" dist="38100" dir="2700000" algn="tl">
                    <a:srgbClr val="000000">
                      <a:alpha val="43137"/>
                    </a:srgbClr>
                  </a:outerShdw>
                </a:effectLst>
              </a:rPr>
              <a:t>In the African tribe of </a:t>
            </a:r>
            <a:r>
              <a:rPr lang="en-US" sz="2800" dirty="0" err="1" smtClean="0">
                <a:solidFill>
                  <a:schemeClr val="bg1">
                    <a:lumMod val="20000"/>
                    <a:lumOff val="80000"/>
                  </a:schemeClr>
                </a:solidFill>
                <a:effectLst>
                  <a:outerShdw blurRad="38100" dist="38100" dir="2700000" algn="tl">
                    <a:srgbClr val="000000">
                      <a:alpha val="43137"/>
                    </a:srgbClr>
                  </a:outerShdw>
                </a:effectLst>
              </a:rPr>
              <a:t>Wodaabe</a:t>
            </a:r>
            <a:r>
              <a:rPr lang="en-US" sz="2800" dirty="0" smtClean="0">
                <a:solidFill>
                  <a:schemeClr val="bg1">
                    <a:lumMod val="20000"/>
                    <a:lumOff val="80000"/>
                  </a:schemeClr>
                </a:solidFill>
                <a:effectLst>
                  <a:outerShdw blurRad="38100" dist="38100" dir="2700000" algn="tl">
                    <a:srgbClr val="000000">
                      <a:alpha val="43137"/>
                    </a:srgbClr>
                  </a:outerShdw>
                </a:effectLst>
              </a:rPr>
              <a:t>, it is the men who dress to impress. Men of this tribe value beauty, and often spend most of their days grooming and adorning themselves, in order to appear attractive to the women. The preening takes on epic proportions, especially during their annual courtship festival, called “</a:t>
            </a:r>
            <a:r>
              <a:rPr lang="en-US" sz="2800" dirty="0" err="1" smtClean="0">
                <a:solidFill>
                  <a:schemeClr val="bg1">
                    <a:lumMod val="20000"/>
                    <a:lumOff val="80000"/>
                  </a:schemeClr>
                </a:solidFill>
                <a:effectLst>
                  <a:outerShdw blurRad="38100" dist="38100" dir="2700000" algn="tl">
                    <a:srgbClr val="000000">
                      <a:alpha val="43137"/>
                    </a:srgbClr>
                  </a:outerShdw>
                </a:effectLst>
              </a:rPr>
              <a:t>Gerewol</a:t>
            </a:r>
            <a:r>
              <a:rPr lang="en-US" sz="2800" dirty="0" smtClean="0">
                <a:solidFill>
                  <a:schemeClr val="bg1">
                    <a:lumMod val="20000"/>
                    <a:lumOff val="80000"/>
                  </a:schemeClr>
                </a:solidFill>
                <a:effectLst>
                  <a:outerShdw blurRad="38100" dist="38100" dir="2700000" algn="tl">
                    <a:srgbClr val="000000">
                      <a:alpha val="43137"/>
                    </a:srgbClr>
                  </a:outerShdw>
                </a:effectLst>
              </a:rPr>
              <a:t>.” In this week-long festival, the men dress up and enter a dancing competition called the “</a:t>
            </a:r>
            <a:r>
              <a:rPr lang="en-US" sz="2800" dirty="0" err="1" smtClean="0">
                <a:solidFill>
                  <a:schemeClr val="bg1">
                    <a:lumMod val="20000"/>
                    <a:lumOff val="80000"/>
                  </a:schemeClr>
                </a:solidFill>
                <a:effectLst>
                  <a:outerShdw blurRad="38100" dist="38100" dir="2700000" algn="tl">
                    <a:srgbClr val="000000">
                      <a:alpha val="43137"/>
                    </a:srgbClr>
                  </a:outerShdw>
                </a:effectLst>
              </a:rPr>
              <a:t>Yaake</a:t>
            </a:r>
            <a:r>
              <a:rPr lang="en-US" sz="2800" dirty="0" smtClean="0">
                <a:solidFill>
                  <a:schemeClr val="bg1">
                    <a:lumMod val="20000"/>
                    <a:lumOff val="80000"/>
                  </a:schemeClr>
                </a:solidFill>
                <a:effectLst>
                  <a:outerShdw blurRad="38100" dist="38100" dir="2700000" algn="tl">
                    <a:srgbClr val="000000">
                      <a:alpha val="43137"/>
                    </a:srgbClr>
                  </a:outerShdw>
                </a:effectLst>
              </a:rPr>
              <a:t>.” The competitors form a single line and dance away, while being watched by a mostly-female audience. The judging panel usually consists of three women, who choose the winners based on their dancing skills and overall good looks. While it’s mostly fun and games for the women, the festival is no cakewalk for the men involved—the dance itself takes place in the sweltering heat, for several hours a day.</a:t>
            </a:r>
            <a:endParaRPr lang="en-US" sz="2800"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0142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01000" cy="990600"/>
          </a:xfrm>
        </p:spPr>
        <p:txBody>
          <a:bodyPr/>
          <a:lstStyle/>
          <a:p>
            <a:r>
              <a:rPr lang="en-US" dirty="0" err="1" smtClean="0">
                <a:solidFill>
                  <a:schemeClr val="bg1">
                    <a:lumMod val="20000"/>
                    <a:lumOff val="80000"/>
                  </a:schemeClr>
                </a:solidFill>
              </a:rPr>
              <a:t>Dyngus</a:t>
            </a:r>
            <a:r>
              <a:rPr lang="en-US" dirty="0" smtClean="0">
                <a:solidFill>
                  <a:schemeClr val="bg1">
                    <a:lumMod val="20000"/>
                    <a:lumOff val="80000"/>
                  </a:schemeClr>
                </a:solidFill>
              </a:rPr>
              <a:t> Day</a:t>
            </a:r>
            <a:endParaRPr lang="en-US" dirty="0">
              <a:solidFill>
                <a:schemeClr val="bg1">
                  <a:lumMod val="20000"/>
                  <a:lumOff val="80000"/>
                </a:schemeClr>
              </a:solidFill>
            </a:endParaRPr>
          </a:p>
        </p:txBody>
      </p:sp>
      <p:pic>
        <p:nvPicPr>
          <p:cNvPr id="942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73182"/>
            <a:ext cx="9144000" cy="588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833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839200" cy="6477000"/>
          </a:xfrm>
        </p:spPr>
        <p:txBody>
          <a:bodyPr/>
          <a:lstStyle/>
          <a:p>
            <a:r>
              <a:rPr lang="en-US" dirty="0" smtClean="0">
                <a:solidFill>
                  <a:schemeClr val="bg1">
                    <a:lumMod val="20000"/>
                    <a:lumOff val="80000"/>
                  </a:schemeClr>
                </a:solidFill>
                <a:effectLst>
                  <a:outerShdw blurRad="38100" dist="38100" dir="2700000" algn="tl">
                    <a:srgbClr val="000000">
                      <a:alpha val="43137"/>
                    </a:srgbClr>
                  </a:outerShdw>
                </a:effectLst>
              </a:rPr>
              <a:t>In this post-Lent festival, boys and girls douse those they liked with water or perfume. Aside from that, the boys also gently whip the girls they fancy with pussy willows. Roots of this Slavic festival can be traced back to pre-Christian times, where the dousing and whipping signified cleansing and renewal. Later on, the dousing came to be associated with the baptism of the first Christian leader of Poland, </a:t>
            </a:r>
            <a:r>
              <a:rPr lang="en-US" dirty="0" err="1" smtClean="0">
                <a:solidFill>
                  <a:schemeClr val="bg1">
                    <a:lumMod val="20000"/>
                    <a:lumOff val="80000"/>
                  </a:schemeClr>
                </a:solidFill>
                <a:effectLst>
                  <a:outerShdw blurRad="38100" dist="38100" dir="2700000" algn="tl">
                    <a:srgbClr val="000000">
                      <a:alpha val="43137"/>
                    </a:srgbClr>
                  </a:outerShdw>
                </a:effectLst>
              </a:rPr>
              <a:t>Mieszko</a:t>
            </a:r>
            <a:r>
              <a:rPr lang="en-US" dirty="0" smtClean="0">
                <a:solidFill>
                  <a:schemeClr val="bg1">
                    <a:lumMod val="20000"/>
                    <a:lumOff val="80000"/>
                  </a:schemeClr>
                </a:solidFill>
                <a:effectLst>
                  <a:outerShdw blurRad="38100" dist="38100" dir="2700000" algn="tl">
                    <a:srgbClr val="000000">
                      <a:alpha val="43137"/>
                    </a:srgbClr>
                  </a:outerShdw>
                </a:effectLst>
              </a:rPr>
              <a:t> I. </a:t>
            </a:r>
            <a:r>
              <a:rPr lang="en-US" dirty="0">
                <a:solidFill>
                  <a:schemeClr val="bg1">
                    <a:lumMod val="20000"/>
                    <a:lumOff val="80000"/>
                  </a:schemeClr>
                </a:solidFill>
                <a:effectLst>
                  <a:outerShdw blurRad="38100" dist="38100" dir="2700000" algn="tl">
                    <a:srgbClr val="000000">
                      <a:alpha val="43137"/>
                    </a:srgbClr>
                  </a:outerShdw>
                </a:effectLst>
                <a:latin typeface="+mn-lt"/>
                <a:ea typeface="+mn-ea"/>
                <a:cs typeface="+mn-cs"/>
              </a:rPr>
              <a:t>Nowadays, </a:t>
            </a:r>
            <a:r>
              <a:rPr lang="en-US" dirty="0" err="1">
                <a:solidFill>
                  <a:schemeClr val="bg1">
                    <a:lumMod val="20000"/>
                    <a:lumOff val="80000"/>
                  </a:schemeClr>
                </a:solidFill>
                <a:effectLst>
                  <a:outerShdw blurRad="38100" dist="38100" dir="2700000" algn="tl">
                    <a:srgbClr val="000000">
                      <a:alpha val="43137"/>
                    </a:srgbClr>
                  </a:outerShdw>
                </a:effectLst>
                <a:latin typeface="+mn-lt"/>
                <a:ea typeface="+mn-ea"/>
                <a:cs typeface="+mn-cs"/>
              </a:rPr>
              <a:t>Dyngus</a:t>
            </a:r>
            <a:r>
              <a:rPr lang="en-US" dirty="0">
                <a:solidFill>
                  <a:schemeClr val="bg1">
                    <a:lumMod val="20000"/>
                    <a:lumOff val="80000"/>
                  </a:schemeClr>
                </a:solidFill>
                <a:effectLst>
                  <a:outerShdw blurRad="38100" dist="38100" dir="2700000" algn="tl">
                    <a:srgbClr val="000000">
                      <a:alpha val="43137"/>
                    </a:srgbClr>
                  </a:outerShdw>
                </a:effectLst>
              </a:rPr>
              <a:t> Day is celebrated in countries around the world with a large Polish population.</a:t>
            </a:r>
          </a:p>
        </p:txBody>
      </p:sp>
    </p:spTree>
    <p:extLst>
      <p:ext uri="{BB962C8B-B14F-4D97-AF65-F5344CB8AC3E}">
        <p14:creationId xmlns:p14="http://schemas.microsoft.com/office/powerpoint/2010/main" val="3165631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42"/>
            <a:ext cx="8001000" cy="990600"/>
          </a:xfrm>
        </p:spPr>
        <p:txBody>
          <a:bodyPr/>
          <a:lstStyle/>
          <a:p>
            <a:r>
              <a:rPr lang="en-US" dirty="0" smtClean="0">
                <a:solidFill>
                  <a:schemeClr val="bg1">
                    <a:lumMod val="20000"/>
                    <a:lumOff val="80000"/>
                  </a:schemeClr>
                </a:solidFill>
              </a:rPr>
              <a:t>Bhutan’s Love Burglars</a:t>
            </a:r>
            <a:endParaRPr lang="en-US" dirty="0">
              <a:solidFill>
                <a:schemeClr val="bg1">
                  <a:lumMod val="20000"/>
                  <a:lumOff val="80000"/>
                </a:schemeClr>
              </a:solidFill>
            </a:endParaRPr>
          </a:p>
        </p:txBody>
      </p:sp>
      <p:pic>
        <p:nvPicPr>
          <p:cNvPr id="9523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920"/>
          <a:stretch/>
        </p:blipFill>
        <p:spPr bwMode="auto">
          <a:xfrm>
            <a:off x="0" y="791852"/>
            <a:ext cx="9144000" cy="604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996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324600"/>
          </a:xfrm>
        </p:spPr>
        <p:txBody>
          <a:bodyPr/>
          <a:lstStyle/>
          <a:p>
            <a:r>
              <a:rPr lang="en-US" dirty="0" smtClean="0">
                <a:solidFill>
                  <a:schemeClr val="bg1">
                    <a:lumMod val="20000"/>
                    <a:lumOff val="80000"/>
                  </a:schemeClr>
                </a:solidFill>
                <a:effectLst>
                  <a:outerShdw blurRad="38100" dist="38100" dir="2700000" algn="tl">
                    <a:srgbClr val="000000">
                      <a:alpha val="43137"/>
                    </a:srgbClr>
                  </a:outerShdw>
                </a:effectLst>
              </a:rPr>
              <a:t>It’s late, the clubs have closed, and gangs of young men are out prowling the streets unsupervised. Passing a likely looking window, the gang pressures one of its own to climb up and break in, but be quiet about it; otherwise, you’ll wake the girl </a:t>
            </a:r>
            <a:r>
              <a:rPr lang="en-US" dirty="0" err="1" smtClean="0">
                <a:solidFill>
                  <a:schemeClr val="bg1">
                    <a:lumMod val="20000"/>
                    <a:lumOff val="80000"/>
                  </a:schemeClr>
                </a:solidFill>
                <a:effectLst>
                  <a:outerShdw blurRad="38100" dist="38100" dir="2700000" algn="tl">
                    <a:srgbClr val="000000">
                      <a:alpha val="43137"/>
                    </a:srgbClr>
                  </a:outerShdw>
                </a:effectLst>
              </a:rPr>
              <a:t>inside.In</a:t>
            </a:r>
            <a:r>
              <a:rPr lang="en-US" dirty="0" smtClean="0">
                <a:solidFill>
                  <a:schemeClr val="bg1">
                    <a:lumMod val="20000"/>
                    <a:lumOff val="80000"/>
                  </a:schemeClr>
                </a:solidFill>
                <a:effectLst>
                  <a:outerShdw blurRad="38100" dist="38100" dir="2700000" algn="tl">
                    <a:srgbClr val="000000">
                      <a:alpha val="43137"/>
                    </a:srgbClr>
                  </a:outerShdw>
                </a:effectLst>
              </a:rPr>
              <a:t> virtually any country on Earth, the above passage would be the opening words of the district attorney’s address to the jury in a rape trial. In Bhutan, it might be the best man’s toast at your wedding. Such is the case with </a:t>
            </a:r>
            <a:r>
              <a:rPr lang="en-US" dirty="0" err="1" smtClean="0">
                <a:solidFill>
                  <a:schemeClr val="bg1">
                    <a:lumMod val="20000"/>
                    <a:lumOff val="80000"/>
                  </a:schemeClr>
                </a:solidFill>
                <a:effectLst>
                  <a:outerShdw blurRad="38100" dist="38100" dir="2700000" algn="tl">
                    <a:srgbClr val="000000">
                      <a:alpha val="43137"/>
                    </a:srgbClr>
                  </a:outerShdw>
                </a:effectLst>
              </a:rPr>
              <a:t>Bomena</a:t>
            </a:r>
            <a:r>
              <a:rPr lang="en-US" dirty="0" smtClean="0">
                <a:solidFill>
                  <a:schemeClr val="bg1">
                    <a:lumMod val="20000"/>
                    <a:lumOff val="80000"/>
                  </a:schemeClr>
                </a:solidFill>
                <a:effectLst>
                  <a:outerShdw blurRad="38100" dist="38100" dir="2700000" algn="tl">
                    <a:srgbClr val="000000">
                      <a:alpha val="43137"/>
                    </a:srgbClr>
                  </a:outerShdw>
                </a:effectLst>
              </a:rPr>
              <a:t>, the traditional Bhutanese courtship ritual.</a:t>
            </a:r>
            <a:endParaRPr lang="en-US"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840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990600"/>
          </a:xfrm>
        </p:spPr>
        <p:txBody>
          <a:bodyPr/>
          <a:lstStyle/>
          <a:p>
            <a:r>
              <a:rPr lang="en-US" dirty="0" smtClean="0">
                <a:solidFill>
                  <a:schemeClr val="bg1">
                    <a:lumMod val="20000"/>
                    <a:lumOff val="80000"/>
                  </a:schemeClr>
                </a:solidFill>
              </a:rPr>
              <a:t>Cannibalism and </a:t>
            </a:r>
            <a:r>
              <a:rPr lang="en-US" dirty="0" err="1" smtClean="0">
                <a:solidFill>
                  <a:schemeClr val="bg1">
                    <a:lumMod val="20000"/>
                    <a:lumOff val="80000"/>
                  </a:schemeClr>
                </a:solidFill>
              </a:rPr>
              <a:t>Necrophagy</a:t>
            </a:r>
            <a:endParaRPr lang="en-US" dirty="0">
              <a:solidFill>
                <a:schemeClr val="bg1">
                  <a:lumMod val="20000"/>
                  <a:lumOff val="80000"/>
                </a:schemeClr>
              </a:solidFill>
            </a:endParaRPr>
          </a:p>
        </p:txBody>
      </p:sp>
      <p:pic>
        <p:nvPicPr>
          <p:cNvPr id="829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792480"/>
            <a:ext cx="9144001" cy="606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15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6172200"/>
          </a:xfrm>
        </p:spPr>
        <p:txBody>
          <a:bodyPr/>
          <a:lstStyle/>
          <a:p>
            <a:r>
              <a:rPr lang="en-US" sz="2800" dirty="0" smtClean="0">
                <a:solidFill>
                  <a:schemeClr val="bg1">
                    <a:lumMod val="20000"/>
                    <a:lumOff val="80000"/>
                  </a:schemeClr>
                </a:solidFill>
                <a:effectLst>
                  <a:outerShdw blurRad="38100" dist="38100" dir="2700000" algn="tl">
                    <a:srgbClr val="000000">
                      <a:alpha val="43137"/>
                    </a:srgbClr>
                  </a:outerShdw>
                </a:effectLst>
              </a:rPr>
              <a:t>The </a:t>
            </a:r>
            <a:r>
              <a:rPr lang="en-US" sz="2800" dirty="0" err="1" smtClean="0">
                <a:solidFill>
                  <a:schemeClr val="bg1">
                    <a:lumMod val="20000"/>
                    <a:lumOff val="80000"/>
                  </a:schemeClr>
                </a:solidFill>
                <a:effectLst>
                  <a:outerShdw blurRad="38100" dist="38100" dir="2700000" algn="tl">
                    <a:srgbClr val="000000">
                      <a:alpha val="43137"/>
                    </a:srgbClr>
                  </a:outerShdw>
                </a:effectLst>
              </a:rPr>
              <a:t>Aghori</a:t>
            </a:r>
            <a:r>
              <a:rPr lang="en-US" sz="2800" dirty="0" smtClean="0">
                <a:solidFill>
                  <a:schemeClr val="bg1">
                    <a:lumMod val="20000"/>
                    <a:lumOff val="80000"/>
                  </a:schemeClr>
                </a:solidFill>
                <a:effectLst>
                  <a:outerShdw blurRad="38100" dist="38100" dir="2700000" algn="tl">
                    <a:srgbClr val="000000">
                      <a:alpha val="43137"/>
                    </a:srgbClr>
                  </a:outerShdw>
                </a:effectLst>
              </a:rPr>
              <a:t> </a:t>
            </a:r>
            <a:r>
              <a:rPr lang="en-US" sz="2800" dirty="0" err="1" smtClean="0">
                <a:solidFill>
                  <a:schemeClr val="bg1">
                    <a:lumMod val="20000"/>
                    <a:lumOff val="80000"/>
                  </a:schemeClr>
                </a:solidFill>
                <a:effectLst>
                  <a:outerShdw blurRad="38100" dist="38100" dir="2700000" algn="tl">
                    <a:srgbClr val="000000">
                      <a:alpha val="43137"/>
                    </a:srgbClr>
                  </a:outerShdw>
                </a:effectLst>
              </a:rPr>
              <a:t>Babas</a:t>
            </a:r>
            <a:r>
              <a:rPr lang="en-US" sz="2800" dirty="0" smtClean="0">
                <a:solidFill>
                  <a:schemeClr val="bg1">
                    <a:lumMod val="20000"/>
                    <a:lumOff val="80000"/>
                  </a:schemeClr>
                </a:solidFill>
                <a:effectLst>
                  <a:outerShdw blurRad="38100" dist="38100" dir="2700000" algn="tl">
                    <a:srgbClr val="000000">
                      <a:alpha val="43137"/>
                    </a:srgbClr>
                  </a:outerShdw>
                </a:effectLst>
              </a:rPr>
              <a:t>, who live in the city of Varanasi, India, are famous for eating the dead. They believe that the greatest fear human beings have is the fear of their own deaths, and that this fear is a barrier to spiritual enlightenment. So by confronting it, one can achieve </a:t>
            </a:r>
            <a:r>
              <a:rPr lang="en-US" sz="2800" dirty="0" err="1" smtClean="0">
                <a:solidFill>
                  <a:schemeClr val="bg1">
                    <a:lumMod val="20000"/>
                    <a:lumOff val="80000"/>
                  </a:schemeClr>
                </a:solidFill>
                <a:effectLst>
                  <a:outerShdw blurRad="38100" dist="38100" dir="2700000" algn="tl">
                    <a:srgbClr val="000000">
                      <a:alpha val="43137"/>
                    </a:srgbClr>
                  </a:outerShdw>
                </a:effectLst>
              </a:rPr>
              <a:t>enlightenment.There</a:t>
            </a:r>
            <a:r>
              <a:rPr lang="en-US" sz="2800" dirty="0" smtClean="0">
                <a:solidFill>
                  <a:schemeClr val="bg1">
                    <a:lumMod val="20000"/>
                    <a:lumOff val="80000"/>
                  </a:schemeClr>
                </a:solidFill>
                <a:effectLst>
                  <a:outerShdw blurRad="38100" dist="38100" dir="2700000" algn="tl">
                    <a:srgbClr val="000000">
                      <a:alpha val="43137"/>
                    </a:srgbClr>
                  </a:outerShdw>
                </a:effectLst>
              </a:rPr>
              <a:t> are five types of people who cannot be cremated according to Hinduism: holy men, children, pregnant or unmarried women, and people who have died of leprosy or snake bites. These people are set afloat down the Ganges, where the </a:t>
            </a:r>
            <a:r>
              <a:rPr lang="en-US" sz="2800" dirty="0" err="1" smtClean="0">
                <a:solidFill>
                  <a:schemeClr val="bg1">
                    <a:lumMod val="20000"/>
                    <a:lumOff val="80000"/>
                  </a:schemeClr>
                </a:solidFill>
                <a:effectLst>
                  <a:outerShdw blurRad="38100" dist="38100" dir="2700000" algn="tl">
                    <a:srgbClr val="000000">
                      <a:alpha val="43137"/>
                    </a:srgbClr>
                  </a:outerShdw>
                </a:effectLst>
              </a:rPr>
              <a:t>Aghori</a:t>
            </a:r>
            <a:r>
              <a:rPr lang="en-US" sz="2800" dirty="0" smtClean="0">
                <a:solidFill>
                  <a:schemeClr val="bg1">
                    <a:lumMod val="20000"/>
                    <a:lumOff val="80000"/>
                  </a:schemeClr>
                </a:solidFill>
                <a:effectLst>
                  <a:outerShdw blurRad="38100" dist="38100" dir="2700000" algn="tl">
                    <a:srgbClr val="000000">
                      <a:alpha val="43137"/>
                    </a:srgbClr>
                  </a:outerShdw>
                </a:effectLst>
              </a:rPr>
              <a:t> pull them from the water and ritually consume them.</a:t>
            </a:r>
            <a:endParaRPr lang="en-US" sz="2800"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98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990600"/>
          </a:xfrm>
        </p:spPr>
        <p:txBody>
          <a:bodyPr/>
          <a:lstStyle/>
          <a:p>
            <a:r>
              <a:rPr lang="en-US" dirty="0" smtClean="0">
                <a:solidFill>
                  <a:schemeClr val="bg1">
                    <a:lumMod val="20000"/>
                    <a:lumOff val="80000"/>
                  </a:schemeClr>
                </a:solidFill>
              </a:rPr>
              <a:t>The Sun Dance</a:t>
            </a:r>
            <a:endParaRPr lang="en-US" dirty="0">
              <a:solidFill>
                <a:schemeClr val="bg1">
                  <a:lumMod val="20000"/>
                  <a:lumOff val="80000"/>
                </a:schemeClr>
              </a:solidFill>
            </a:endParaRPr>
          </a:p>
        </p:txBody>
      </p:sp>
      <p:pic>
        <p:nvPicPr>
          <p:cNvPr id="839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8" y="1252089"/>
            <a:ext cx="9140072" cy="560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43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096000"/>
          </a:xfrm>
        </p:spPr>
        <p:txBody>
          <a:bodyPr/>
          <a:lstStyle/>
          <a:p>
            <a:r>
              <a:rPr lang="en-US" sz="2800" dirty="0" smtClean="0">
                <a:solidFill>
                  <a:schemeClr val="bg1">
                    <a:lumMod val="20000"/>
                    <a:lumOff val="80000"/>
                  </a:schemeClr>
                </a:solidFill>
                <a:effectLst>
                  <a:outerShdw blurRad="38100" dist="38100" dir="2700000" algn="tl">
                    <a:srgbClr val="000000">
                      <a:alpha val="43137"/>
                    </a:srgbClr>
                  </a:outerShdw>
                </a:effectLst>
              </a:rPr>
              <a:t>Native Americans are known to perform numerous rituals in honor of the Earth’s spirits. The rituals are a means of praying to the Great Spirit, and sacrificing oneself while retaining a direct contact with the Tree of Life. The skin on the chest of the participants is pierced with a skewer, and a rope connects the skewer to a pole which represents the Tree of Life. The participants then move back and forth to try and break free from the skewer—which, it bears repeating, is still lodged in their skin. This dance may take several hours before it is completed.</a:t>
            </a:r>
            <a:endParaRPr lang="en-US" sz="2800"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899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285"/>
            <a:ext cx="8001000" cy="990600"/>
          </a:xfrm>
        </p:spPr>
        <p:txBody>
          <a:bodyPr/>
          <a:lstStyle/>
          <a:p>
            <a:r>
              <a:rPr lang="en-US" dirty="0" smtClean="0">
                <a:solidFill>
                  <a:schemeClr val="bg1">
                    <a:lumMod val="20000"/>
                    <a:lumOff val="80000"/>
                  </a:schemeClr>
                </a:solidFill>
              </a:rPr>
              <a:t>Self-Flagellation</a:t>
            </a:r>
            <a:endParaRPr lang="en-US" dirty="0">
              <a:solidFill>
                <a:schemeClr val="bg1">
                  <a:lumMod val="20000"/>
                  <a:lumOff val="80000"/>
                </a:schemeClr>
              </a:solidFill>
            </a:endParaRPr>
          </a:p>
        </p:txBody>
      </p:sp>
      <p:pic>
        <p:nvPicPr>
          <p:cNvPr id="849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2" y="1103112"/>
            <a:ext cx="9139287" cy="536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33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324600"/>
          </a:xfrm>
        </p:spPr>
        <p:txBody>
          <a:bodyPr/>
          <a:lstStyle/>
          <a:p>
            <a:r>
              <a:rPr lang="en-US" sz="2800" dirty="0" smtClean="0">
                <a:solidFill>
                  <a:schemeClr val="bg1">
                    <a:lumMod val="20000"/>
                    <a:lumOff val="80000"/>
                  </a:schemeClr>
                </a:solidFill>
                <a:effectLst>
                  <a:outerShdw blurRad="38100" dist="38100" dir="2700000" algn="tl">
                    <a:srgbClr val="000000">
                      <a:alpha val="43137"/>
                    </a:srgbClr>
                  </a:outerShdw>
                </a:effectLst>
              </a:rPr>
              <a:t>Followers of the Shi’a sect of Islam carry out the ritual of mass self-flagellation every year during the Holy month of Muharram, in order to commemorate the martyrdom of Hussein, the grandson of Prophet Muhammad. In what can only be described as a gruesome display, the men whip their bodies with blades attached to chains. In their state of religious trance, they apparently do not feel the pain. In the Middle Ages, some Christian monks whipped themselves to assume some of the sufferings of Jesus. In the 20</a:t>
            </a:r>
            <a:r>
              <a:rPr lang="en-US" sz="2800" baseline="30000" dirty="0" smtClean="0">
                <a:solidFill>
                  <a:schemeClr val="bg1">
                    <a:lumMod val="20000"/>
                    <a:lumOff val="80000"/>
                  </a:schemeClr>
                </a:solidFill>
                <a:effectLst>
                  <a:outerShdw blurRad="38100" dist="38100" dir="2700000" algn="tl">
                    <a:srgbClr val="000000">
                      <a:alpha val="43137"/>
                    </a:srgbClr>
                  </a:outerShdw>
                </a:effectLst>
              </a:rPr>
              <a:t>th</a:t>
            </a:r>
            <a:r>
              <a:rPr lang="en-US" sz="2800" dirty="0" smtClean="0">
                <a:solidFill>
                  <a:schemeClr val="bg1">
                    <a:lumMod val="20000"/>
                    <a:lumOff val="80000"/>
                  </a:schemeClr>
                </a:solidFill>
                <a:effectLst>
                  <a:outerShdw blurRad="38100" dist="38100" dir="2700000" algn="tl">
                    <a:srgbClr val="000000">
                      <a:alpha val="43137"/>
                    </a:srgbClr>
                  </a:outerShdw>
                </a:effectLst>
              </a:rPr>
              <a:t> century Pope John Paul II is said to have practiced this and some members of Opus Dei (a group on the conservative fringes of Catholicism).</a:t>
            </a:r>
            <a:endParaRPr lang="en-US" sz="2800" dirty="0">
              <a:solidFill>
                <a:schemeClr val="bg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534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051"/>
            <a:ext cx="9143999" cy="684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001000" cy="990600"/>
          </a:xfrm>
        </p:spPr>
        <p:txBody>
          <a:bodyPr/>
          <a:lstStyle/>
          <a:p>
            <a:r>
              <a:rPr lang="en-US" dirty="0" smtClean="0">
                <a:solidFill>
                  <a:schemeClr val="bg1">
                    <a:lumMod val="20000"/>
                    <a:lumOff val="80000"/>
                  </a:schemeClr>
                </a:solidFill>
              </a:rPr>
              <a:t>Vine Jumping</a:t>
            </a:r>
            <a:endParaRPr lang="en-US" dirty="0">
              <a:solidFill>
                <a:schemeClr val="bg1">
                  <a:lumMod val="20000"/>
                  <a:lumOff val="80000"/>
                </a:schemeClr>
              </a:solidFill>
            </a:endParaRPr>
          </a:p>
        </p:txBody>
      </p:sp>
    </p:spTree>
    <p:extLst>
      <p:ext uri="{BB962C8B-B14F-4D97-AF65-F5344CB8AC3E}">
        <p14:creationId xmlns:p14="http://schemas.microsoft.com/office/powerpoint/2010/main" val="4060569666"/>
      </p:ext>
    </p:extLst>
  </p:cSld>
  <p:clrMapOvr>
    <a:masterClrMapping/>
  </p:clrMapOvr>
</p:sld>
</file>

<file path=ppt/theme/theme1.xml><?xml version="1.0" encoding="utf-8"?>
<a:theme xmlns:a="http://schemas.openxmlformats.org/drawingml/2006/main" name="Sun spots design template">
  <a:themeElements>
    <a:clrScheme name="Office Theme 11">
      <a:dk1>
        <a:srgbClr val="FDB15D"/>
      </a:dk1>
      <a:lt1>
        <a:srgbClr val="FFCC66"/>
      </a:lt1>
      <a:dk2>
        <a:srgbClr val="CE1B08"/>
      </a:dk2>
      <a:lt2>
        <a:srgbClr val="969696"/>
      </a:lt2>
      <a:accent1>
        <a:srgbClr val="FBDF53"/>
      </a:accent1>
      <a:accent2>
        <a:srgbClr val="FF9966"/>
      </a:accent2>
      <a:accent3>
        <a:srgbClr val="FFE2B8"/>
      </a:accent3>
      <a:accent4>
        <a:srgbClr val="D8974E"/>
      </a:accent4>
      <a:accent5>
        <a:srgbClr val="FDECB3"/>
      </a:accent5>
      <a:accent6>
        <a:srgbClr val="E78A5C"/>
      </a:accent6>
      <a:hlink>
        <a:srgbClr val="CC3300"/>
      </a:hlink>
      <a:folHlink>
        <a:srgbClr val="9966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9900"/>
        </a:folHlink>
      </a:clrScheme>
      <a:clrMap bg1="lt1" tx1="dk1" bg2="lt2" tx2="dk2" accent1="accent1" accent2="accent2" accent3="accent3" accent4="accent4" accent5="accent5" accent6="accent6" hlink="hlink" folHlink="folHlink"/>
    </a:extraClrScheme>
    <a:extraClrScheme>
      <a:clrScheme name="Office Theme 4">
        <a:dk1>
          <a:srgbClr val="58572B"/>
        </a:dk1>
        <a:lt1>
          <a:srgbClr val="EBF5A5"/>
        </a:lt1>
        <a:dk2>
          <a:srgbClr val="E3EBF1"/>
        </a:dk2>
        <a:lt2>
          <a:srgbClr val="336699"/>
        </a:lt2>
        <a:accent1>
          <a:srgbClr val="CCCC99"/>
        </a:accent1>
        <a:accent2>
          <a:srgbClr val="FFFFCC"/>
        </a:accent2>
        <a:accent3>
          <a:srgbClr val="F3F9CF"/>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CC"/>
        </a:lt1>
        <a:dk2>
          <a:srgbClr val="000000"/>
        </a:dk2>
        <a:lt2>
          <a:srgbClr val="808080"/>
        </a:lt2>
        <a:accent1>
          <a:srgbClr val="99CCFF"/>
        </a:accent1>
        <a:accent2>
          <a:srgbClr val="FFCC66"/>
        </a:accent2>
        <a:accent3>
          <a:srgbClr val="FFFFE2"/>
        </a:accent3>
        <a:accent4>
          <a:srgbClr val="000000"/>
        </a:accent4>
        <a:accent5>
          <a:srgbClr val="CAE2FF"/>
        </a:accent5>
        <a:accent6>
          <a:srgbClr val="E7B95C"/>
        </a:accent6>
        <a:hlink>
          <a:srgbClr val="3333CC"/>
        </a:hlink>
        <a:folHlink>
          <a:srgbClr val="FFFFCC"/>
        </a:folHlink>
      </a:clrScheme>
      <a:clrMap bg1="lt1" tx1="dk1" bg2="lt2" tx2="dk2" accent1="accent1" accent2="accent2" accent3="accent3" accent4="accent4" accent5="accent5" accent6="accent6" hlink="hlink" folHlink="folHlink"/>
    </a:extraClrScheme>
    <a:extraClrScheme>
      <a:clrScheme name="Office Theme 6">
        <a:dk1>
          <a:srgbClr val="800000"/>
        </a:dk1>
        <a:lt1>
          <a:srgbClr val="FFFFCC"/>
        </a:lt1>
        <a:dk2>
          <a:srgbClr val="000000"/>
        </a:dk2>
        <a:lt2>
          <a:srgbClr val="808080"/>
        </a:lt2>
        <a:accent1>
          <a:srgbClr val="F1D4AD"/>
        </a:accent1>
        <a:accent2>
          <a:srgbClr val="333399"/>
        </a:accent2>
        <a:accent3>
          <a:srgbClr val="FFFFE2"/>
        </a:accent3>
        <a:accent4>
          <a:srgbClr val="6C0000"/>
        </a:accent4>
        <a:accent5>
          <a:srgbClr val="F7E6D3"/>
        </a:accent5>
        <a:accent6>
          <a:srgbClr val="2D2D8A"/>
        </a:accent6>
        <a:hlink>
          <a:srgbClr val="FF0000"/>
        </a:hlink>
        <a:folHlink>
          <a:srgbClr val="A84502"/>
        </a:folHlink>
      </a:clrScheme>
      <a:clrMap bg1="lt1" tx1="dk1" bg2="lt2" tx2="dk2" accent1="accent1" accent2="accent2" accent3="accent3" accent4="accent4" accent5="accent5" accent6="accent6" hlink="hlink" folHlink="folHlink"/>
    </a:extraClrScheme>
    <a:extraClrScheme>
      <a:clrScheme name="Office Theme 7">
        <a:dk1>
          <a:srgbClr val="F5EFD3"/>
        </a:dk1>
        <a:lt1>
          <a:srgbClr val="FFFFCC"/>
        </a:lt1>
        <a:dk2>
          <a:srgbClr val="FFFF99"/>
        </a:dk2>
        <a:lt2>
          <a:srgbClr val="005A58"/>
        </a:lt2>
        <a:accent1>
          <a:srgbClr val="D89A36"/>
        </a:accent1>
        <a:accent2>
          <a:srgbClr val="A54100"/>
        </a:accent2>
        <a:accent3>
          <a:srgbClr val="FFFFE2"/>
        </a:accent3>
        <a:accent4>
          <a:srgbClr val="D1CCB4"/>
        </a:accent4>
        <a:accent5>
          <a:srgbClr val="E9CAAE"/>
        </a:accent5>
        <a:accent6>
          <a:srgbClr val="953A00"/>
        </a:accent6>
        <a:hlink>
          <a:srgbClr val="FFCC99"/>
        </a:hlink>
        <a:folHlink>
          <a:srgbClr val="CC3300"/>
        </a:folHlink>
      </a:clrScheme>
      <a:clrMap bg1="lt1" tx1="dk1" bg2="lt2" tx2="dk2" accent1="accent1" accent2="accent2" accent3="accent3" accent4="accent4" accent5="accent5" accent6="accent6" hlink="hlink" folHlink="folHlink"/>
    </a:extraClrScheme>
    <a:extraClrScheme>
      <a:clrScheme name="Office Theme 8">
        <a:dk1>
          <a:srgbClr val="003366"/>
        </a:dk1>
        <a:lt1>
          <a:srgbClr val="FFDEBD"/>
        </a:lt1>
        <a:dk2>
          <a:srgbClr val="000099"/>
        </a:dk2>
        <a:lt2>
          <a:srgbClr val="CCFFFF"/>
        </a:lt2>
        <a:accent1>
          <a:srgbClr val="3366CC"/>
        </a:accent1>
        <a:accent2>
          <a:srgbClr val="F6EA8E"/>
        </a:accent2>
        <a:accent3>
          <a:srgbClr val="AAAACA"/>
        </a:accent3>
        <a:accent4>
          <a:srgbClr val="DABDA1"/>
        </a:accent4>
        <a:accent5>
          <a:srgbClr val="ADB8E2"/>
        </a:accent5>
        <a:accent6>
          <a:srgbClr val="DFD48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99CCFF"/>
        </a:accent1>
        <a:accent2>
          <a:srgbClr val="FFDD99"/>
        </a:accent2>
        <a:accent3>
          <a:srgbClr val="FFFFFF"/>
        </a:accent3>
        <a:accent4>
          <a:srgbClr val="000000"/>
        </a:accent4>
        <a:accent5>
          <a:srgbClr val="CAE2FF"/>
        </a:accent5>
        <a:accent6>
          <a:srgbClr val="E7C88A"/>
        </a:accent6>
        <a:hlink>
          <a:srgbClr val="3333CC"/>
        </a:hlink>
        <a:folHlink>
          <a:srgbClr val="FFEB95"/>
        </a:folHlink>
      </a:clrScheme>
      <a:clrMap bg1="lt1" tx1="dk1" bg2="lt2" tx2="dk2" accent1="accent1" accent2="accent2" accent3="accent3" accent4="accent4" accent5="accent5" accent6="accent6" hlink="hlink" folHlink="folHlink"/>
    </a:extraClrScheme>
    <a:extraClrScheme>
      <a:clrScheme name="Office Theme 10">
        <a:dk1>
          <a:srgbClr val="5C1F00"/>
        </a:dk1>
        <a:lt1>
          <a:srgbClr val="FFFFCC"/>
        </a:lt1>
        <a:dk2>
          <a:srgbClr val="800000"/>
        </a:dk2>
        <a:lt2>
          <a:srgbClr val="DFD293"/>
        </a:lt2>
        <a:accent1>
          <a:srgbClr val="CC3300"/>
        </a:accent1>
        <a:accent2>
          <a:srgbClr val="BE7960"/>
        </a:accent2>
        <a:accent3>
          <a:srgbClr val="C0AAAA"/>
        </a:accent3>
        <a:accent4>
          <a:srgbClr val="DADAAE"/>
        </a:accent4>
        <a:accent5>
          <a:srgbClr val="E2ADAA"/>
        </a:accent5>
        <a:accent6>
          <a:srgbClr val="AC6D56"/>
        </a:accent6>
        <a:hlink>
          <a:srgbClr val="FFE80B"/>
        </a:hlink>
        <a:folHlink>
          <a:srgbClr val="D3A219"/>
        </a:folHlink>
      </a:clrScheme>
      <a:clrMap bg1="dk2" tx1="lt1" bg2="dk1" tx2="lt2" accent1="accent1" accent2="accent2" accent3="accent3" accent4="accent4" accent5="accent5" accent6="accent6" hlink="hlink" folHlink="folHlink"/>
    </a:extraClrScheme>
    <a:extraClrScheme>
      <a:clrScheme name="Office Theme 11">
        <a:dk1>
          <a:srgbClr val="FDB15D"/>
        </a:dk1>
        <a:lt1>
          <a:srgbClr val="FFCC66"/>
        </a:lt1>
        <a:dk2>
          <a:srgbClr val="CE1B08"/>
        </a:dk2>
        <a:lt2>
          <a:srgbClr val="969696"/>
        </a:lt2>
        <a:accent1>
          <a:srgbClr val="FBDF53"/>
        </a:accent1>
        <a:accent2>
          <a:srgbClr val="FF9966"/>
        </a:accent2>
        <a:accent3>
          <a:srgbClr val="FFE2B8"/>
        </a:accent3>
        <a:accent4>
          <a:srgbClr val="D8974E"/>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Sun spots design template</Template>
  <TotalTime>51</TotalTime>
  <Words>1393</Words>
  <Application>Microsoft Office PowerPoint</Application>
  <PresentationFormat>On-screen Show (4:3)</PresentationFormat>
  <Paragraphs>28</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Arial Black</vt:lpstr>
      <vt:lpstr>Sun spots design template</vt:lpstr>
      <vt:lpstr>Taboo Rituals Still Performed Today</vt:lpstr>
      <vt:lpstr>What one may view as strange, may be very meaningful in another culture.</vt:lpstr>
      <vt:lpstr>Cannibalism and Necrophagy</vt:lpstr>
      <vt:lpstr>PowerPoint Presentation</vt:lpstr>
      <vt:lpstr>The Sun Dance</vt:lpstr>
      <vt:lpstr>PowerPoint Presentation</vt:lpstr>
      <vt:lpstr>Self-Flagellation</vt:lpstr>
      <vt:lpstr>PowerPoint Presentation</vt:lpstr>
      <vt:lpstr>Vine Jumping</vt:lpstr>
      <vt:lpstr>PowerPoint Presentation</vt:lpstr>
      <vt:lpstr>Voodoo and Spiritual Possession</vt:lpstr>
      <vt:lpstr>Sky Burials</vt:lpstr>
      <vt:lpstr>PowerPoint Presentation</vt:lpstr>
      <vt:lpstr>Fire Walking</vt:lpstr>
      <vt:lpstr>PowerPoint Presentation</vt:lpstr>
      <vt:lpstr>Impaling</vt:lpstr>
      <vt:lpstr>PowerPoint Presentation</vt:lpstr>
      <vt:lpstr>Death Rites</vt:lpstr>
      <vt:lpstr>PowerPoint Presentation</vt:lpstr>
      <vt:lpstr>Scarification</vt:lpstr>
      <vt:lpstr>PowerPoint Presentation</vt:lpstr>
      <vt:lpstr>Men’s Beauty Pageant</vt:lpstr>
      <vt:lpstr>PowerPoint Presentation</vt:lpstr>
      <vt:lpstr>Dyngus Day</vt:lpstr>
      <vt:lpstr>PowerPoint Presentation</vt:lpstr>
      <vt:lpstr>Bhutan’s Love Burglars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Taboo Rituals Still Performed Today</dc:title>
  <dc:creator>Naumann, Joseph A.</dc:creator>
  <cp:lastModifiedBy>Naumann, Joseph A.</cp:lastModifiedBy>
  <cp:revision>6</cp:revision>
  <cp:lastPrinted>1601-01-01T00:00:00Z</cp:lastPrinted>
  <dcterms:created xsi:type="dcterms:W3CDTF">2015-08-20T20:04:19Z</dcterms:created>
  <dcterms:modified xsi:type="dcterms:W3CDTF">2015-08-20T20:55:36Z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TC010721551033</vt:lpwstr>
  </property>
</Properties>
</file>