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84" r:id="rId16"/>
    <p:sldId id="270" r:id="rId17"/>
    <p:sldId id="271" r:id="rId18"/>
    <p:sldId id="275" r:id="rId19"/>
    <p:sldId id="287" r:id="rId20"/>
    <p:sldId id="272" r:id="rId21"/>
    <p:sldId id="273" r:id="rId22"/>
    <p:sldId id="274" r:id="rId23"/>
    <p:sldId id="276" r:id="rId24"/>
    <p:sldId id="277" r:id="rId25"/>
    <p:sldId id="278" r:id="rId26"/>
    <p:sldId id="279" r:id="rId27"/>
    <p:sldId id="280" r:id="rId28"/>
    <p:sldId id="281" r:id="rId29"/>
    <p:sldId id="282" r:id="rId30"/>
    <p:sldId id="283" r:id="rId31"/>
    <p:sldId id="285" r:id="rId32"/>
    <p:sldId id="286" r:id="rId33"/>
    <p:sldId id="288" r:id="rId34"/>
    <p:sldId id="289" r:id="rId35"/>
    <p:sldId id="290" r:id="rId36"/>
    <p:sldId id="291" r:id="rId37"/>
    <p:sldId id="292" r:id="rId38"/>
    <p:sldId id="293" r:id="rId39"/>
    <p:sldId id="294" r:id="rId40"/>
    <p:sldId id="296" r:id="rId41"/>
    <p:sldId id="295" r:id="rId42"/>
    <p:sldId id="297" r:id="rId43"/>
    <p:sldId id="298" r:id="rId44"/>
    <p:sldId id="299" r:id="rId45"/>
    <p:sldId id="300" r:id="rId4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97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71" autoAdjust="0"/>
    <p:restoredTop sz="94660"/>
  </p:normalViewPr>
  <p:slideViewPr>
    <p:cSldViewPr>
      <p:cViewPr varScale="1">
        <p:scale>
          <a:sx n="100" d="100"/>
          <a:sy n="100" d="100"/>
        </p:scale>
        <p:origin x="84" y="3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3" Type="http://schemas.openxmlformats.org/officeDocument/2006/relationships/hyperlink" Target="http://slidehunter.com/" TargetMode="External"/><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0" y="3333750"/>
            <a:ext cx="4495800" cy="609600"/>
          </a:xfrm>
        </p:spPr>
        <p:txBody>
          <a:bodyPr>
            <a:noAutofit/>
          </a:bodyPr>
          <a:lstStyle>
            <a:lvl1pPr>
              <a:defRPr sz="3200"/>
            </a:lvl1pPr>
          </a:lstStyle>
          <a:p>
            <a:r>
              <a:rPr lang="en-US" dirty="0" smtClean="0"/>
              <a:t>Click to edit title style</a:t>
            </a:r>
            <a:endParaRPr lang="en-PH" dirty="0"/>
          </a:p>
        </p:txBody>
      </p:sp>
      <p:sp>
        <p:nvSpPr>
          <p:cNvPr id="3" name="Subtitle 2"/>
          <p:cNvSpPr>
            <a:spLocks noGrp="1"/>
          </p:cNvSpPr>
          <p:nvPr>
            <p:ph type="subTitle" idx="1"/>
          </p:nvPr>
        </p:nvSpPr>
        <p:spPr>
          <a:xfrm>
            <a:off x="4114800" y="3943350"/>
            <a:ext cx="4495800" cy="457200"/>
          </a:xfrm>
        </p:spPr>
        <p:txBody>
          <a:bodyPr>
            <a:noAutofit/>
          </a:bodyPr>
          <a:lstStyle>
            <a:lvl1pPr marL="0" indent="0" algn="ct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PH" dirty="0"/>
          </a:p>
        </p:txBody>
      </p:sp>
      <p:sp>
        <p:nvSpPr>
          <p:cNvPr id="4" name="Date Placeholder 3"/>
          <p:cNvSpPr>
            <a:spLocks noGrp="1"/>
          </p:cNvSpPr>
          <p:nvPr>
            <p:ph type="dt" sz="half" idx="10"/>
          </p:nvPr>
        </p:nvSpPr>
        <p:spPr/>
        <p:txBody>
          <a:bodyPr/>
          <a:lstStyle/>
          <a:p>
            <a:fld id="{8EBAC125-6E94-4F62-B574-8081DDB48ACC}" type="datetimeFigureOut">
              <a:rPr lang="en-PH" smtClean="0"/>
              <a:t>2/18/2017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t>‹#›</a:t>
            </a:fld>
            <a:endParaRPr lang="en-PH"/>
          </a:p>
        </p:txBody>
      </p:sp>
      <p:pic>
        <p:nvPicPr>
          <p:cNvPr id="7" name="Picture 6" descr="E:\websites\slidehunter\2012beew\psd\logo2012.png">
            <a:hlinkClick r:id="rId3"/>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315200" y="285750"/>
            <a:ext cx="1579418" cy="457200"/>
          </a:xfrm>
          <a:prstGeom prst="rect">
            <a:avLst/>
          </a:prstGeom>
          <a:noFill/>
          <a:effectLst>
            <a:outerShdw blurRad="101600" sx="102000" sy="102000" algn="ctr" rotWithShape="0">
              <a:prstClr val="black">
                <a:alpha val="8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610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PH"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t>2/18/2017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4001509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9550"/>
            <a:ext cx="2057400" cy="4495800"/>
          </a:xfrm>
        </p:spPr>
        <p:txBody>
          <a:bodyPr vert="eaVert"/>
          <a:lstStyle/>
          <a:p>
            <a:r>
              <a:rPr lang="en-US" smtClean="0"/>
              <a:t>Click to edit Master title style</a:t>
            </a:r>
            <a:endParaRPr lang="en-PH"/>
          </a:p>
        </p:txBody>
      </p:sp>
      <p:sp>
        <p:nvSpPr>
          <p:cNvPr id="3" name="Vertical Text Placeholder 2"/>
          <p:cNvSpPr>
            <a:spLocks noGrp="1"/>
          </p:cNvSpPr>
          <p:nvPr>
            <p:ph type="body" orient="vert" idx="1"/>
          </p:nvPr>
        </p:nvSpPr>
        <p:spPr>
          <a:xfrm>
            <a:off x="457200" y="209550"/>
            <a:ext cx="6019800" cy="4495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t>2/18/2017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2956635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PH"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t>2/18/2017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1794515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8799" y="3305176"/>
            <a:ext cx="6665913" cy="1171574"/>
          </a:xfrm>
        </p:spPr>
        <p:txBody>
          <a:bodyPr anchor="t"/>
          <a:lstStyle>
            <a:lvl1pPr algn="r">
              <a:defRPr sz="2800" b="1" cap="all"/>
            </a:lvl1pPr>
          </a:lstStyle>
          <a:p>
            <a:r>
              <a:rPr lang="en-US" dirty="0" smtClean="0"/>
              <a:t>Click to edit title style</a:t>
            </a:r>
            <a:endParaRPr lang="en-PH" dirty="0"/>
          </a:p>
        </p:txBody>
      </p:sp>
      <p:sp>
        <p:nvSpPr>
          <p:cNvPr id="3" name="Text Placeholder 2"/>
          <p:cNvSpPr>
            <a:spLocks noGrp="1"/>
          </p:cNvSpPr>
          <p:nvPr>
            <p:ph type="body" idx="1"/>
          </p:nvPr>
        </p:nvSpPr>
        <p:spPr>
          <a:xfrm>
            <a:off x="1828799" y="2180035"/>
            <a:ext cx="6665913" cy="1125140"/>
          </a:xfrm>
        </p:spPr>
        <p:txBody>
          <a:bodyPr anchor="b"/>
          <a:lstStyle>
            <a:lvl1pPr marL="0" indent="0" algn="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BAC125-6E94-4F62-B574-8081DDB48ACC}" type="datetimeFigureOut">
              <a:rPr lang="en-PH" smtClean="0"/>
              <a:t>2/18/2017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4270778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PH" dirty="0"/>
          </a:p>
        </p:txBody>
      </p:sp>
      <p:sp>
        <p:nvSpPr>
          <p:cNvPr id="3" name="Content Placeholder 2"/>
          <p:cNvSpPr>
            <a:spLocks noGrp="1"/>
          </p:cNvSpPr>
          <p:nvPr>
            <p:ph sz="half" idx="1"/>
          </p:nvPr>
        </p:nvSpPr>
        <p:spPr>
          <a:xfrm>
            <a:off x="457200" y="900112"/>
            <a:ext cx="4038600" cy="3805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Content Placeholder 3"/>
          <p:cNvSpPr>
            <a:spLocks noGrp="1"/>
          </p:cNvSpPr>
          <p:nvPr>
            <p:ph sz="half" idx="2"/>
          </p:nvPr>
        </p:nvSpPr>
        <p:spPr>
          <a:xfrm>
            <a:off x="4648200" y="900112"/>
            <a:ext cx="4038600" cy="3805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Date Placeholder 4"/>
          <p:cNvSpPr>
            <a:spLocks noGrp="1"/>
          </p:cNvSpPr>
          <p:nvPr>
            <p:ph type="dt" sz="half" idx="10"/>
          </p:nvPr>
        </p:nvSpPr>
        <p:spPr/>
        <p:txBody>
          <a:bodyPr/>
          <a:lstStyle/>
          <a:p>
            <a:fld id="{8EBAC125-6E94-4F62-B574-8081DDB48ACC}" type="datetimeFigureOut">
              <a:rPr lang="en-PH" smtClean="0"/>
              <a:t>2/18/2017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1769670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5438"/>
            <a:ext cx="8229600" cy="667512"/>
          </a:xfrm>
        </p:spPr>
        <p:txBody>
          <a:bodyPr/>
          <a:lstStyle>
            <a:lvl1pPr>
              <a:defRPr/>
            </a:lvl1pPr>
          </a:lstStyle>
          <a:p>
            <a:r>
              <a:rPr lang="en-US" dirty="0" smtClean="0"/>
              <a:t>Click to edit title style</a:t>
            </a:r>
            <a:endParaRPr lang="en-PH" dirty="0"/>
          </a:p>
        </p:txBody>
      </p:sp>
      <p:sp>
        <p:nvSpPr>
          <p:cNvPr id="3" name="Text Placeholder 2"/>
          <p:cNvSpPr>
            <a:spLocks noGrp="1"/>
          </p:cNvSpPr>
          <p:nvPr>
            <p:ph type="body" idx="1"/>
          </p:nvPr>
        </p:nvSpPr>
        <p:spPr>
          <a:xfrm>
            <a:off x="457200" y="796528"/>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352550"/>
            <a:ext cx="4040188" cy="3352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4645026" y="796528"/>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352550"/>
            <a:ext cx="4041775" cy="3352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Date Placeholder 6"/>
          <p:cNvSpPr>
            <a:spLocks noGrp="1"/>
          </p:cNvSpPr>
          <p:nvPr>
            <p:ph type="dt" sz="half" idx="10"/>
          </p:nvPr>
        </p:nvSpPr>
        <p:spPr/>
        <p:txBody>
          <a:bodyPr/>
          <a:lstStyle/>
          <a:p>
            <a:fld id="{8EBAC125-6E94-4F62-B574-8081DDB48ACC}" type="datetimeFigureOut">
              <a:rPr lang="en-PH" smtClean="0"/>
              <a:t>2/18/2017</a:t>
            </a:fld>
            <a:endParaRPr lang="en-PH"/>
          </a:p>
        </p:txBody>
      </p:sp>
      <p:sp>
        <p:nvSpPr>
          <p:cNvPr id="8" name="Footer Placeholder 7"/>
          <p:cNvSpPr>
            <a:spLocks noGrp="1"/>
          </p:cNvSpPr>
          <p:nvPr>
            <p:ph type="ftr" sz="quarter" idx="11"/>
          </p:nvPr>
        </p:nvSpPr>
        <p:spPr/>
        <p:txBody>
          <a:bodyPr/>
          <a:lstStyle/>
          <a:p>
            <a:endParaRPr lang="en-PH"/>
          </a:p>
        </p:txBody>
      </p:sp>
      <p:sp>
        <p:nvSpPr>
          <p:cNvPr id="9" name="Slide Number Placeholder 8"/>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3285631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PH" dirty="0"/>
          </a:p>
        </p:txBody>
      </p:sp>
      <p:sp>
        <p:nvSpPr>
          <p:cNvPr id="3" name="Date Placeholder 2"/>
          <p:cNvSpPr>
            <a:spLocks noGrp="1"/>
          </p:cNvSpPr>
          <p:nvPr>
            <p:ph type="dt" sz="half" idx="10"/>
          </p:nvPr>
        </p:nvSpPr>
        <p:spPr/>
        <p:txBody>
          <a:bodyPr/>
          <a:lstStyle/>
          <a:p>
            <a:fld id="{8EBAC125-6E94-4F62-B574-8081DDB48ACC}" type="datetimeFigureOut">
              <a:rPr lang="en-PH" smtClean="0"/>
              <a:t>2/18/2017</a:t>
            </a:fld>
            <a:endParaRPr lang="en-PH"/>
          </a:p>
        </p:txBody>
      </p:sp>
      <p:sp>
        <p:nvSpPr>
          <p:cNvPr id="4" name="Footer Placeholder 3"/>
          <p:cNvSpPr>
            <a:spLocks noGrp="1"/>
          </p:cNvSpPr>
          <p:nvPr>
            <p:ph type="ftr" sz="quarter" idx="11"/>
          </p:nvPr>
        </p:nvSpPr>
        <p:spPr/>
        <p:txBody>
          <a:bodyPr/>
          <a:lstStyle/>
          <a:p>
            <a:endParaRPr lang="en-PH"/>
          </a:p>
        </p:txBody>
      </p:sp>
      <p:sp>
        <p:nvSpPr>
          <p:cNvPr id="5" name="Slide Number Placeholder 4"/>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2999540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BAC125-6E94-4F62-B574-8081DDB48ACC}" type="datetimeFigureOut">
              <a:rPr lang="en-PH" smtClean="0"/>
              <a:t>2/18/2017</a:t>
            </a:fld>
            <a:endParaRPr lang="en-PH"/>
          </a:p>
        </p:txBody>
      </p:sp>
      <p:sp>
        <p:nvSpPr>
          <p:cNvPr id="3" name="Footer Placeholder 2"/>
          <p:cNvSpPr>
            <a:spLocks noGrp="1"/>
          </p:cNvSpPr>
          <p:nvPr>
            <p:ph type="ftr" sz="quarter" idx="11"/>
          </p:nvPr>
        </p:nvSpPr>
        <p:spPr/>
        <p:txBody>
          <a:bodyPr/>
          <a:lstStyle/>
          <a:p>
            <a:endParaRPr lang="en-PH"/>
          </a:p>
        </p:txBody>
      </p:sp>
      <p:sp>
        <p:nvSpPr>
          <p:cNvPr id="4" name="Slide Number Placeholder 3"/>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3780190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742950"/>
            <a:ext cx="3008313" cy="871538"/>
          </a:xfrm>
        </p:spPr>
        <p:txBody>
          <a:bodyPr anchor="b"/>
          <a:lstStyle>
            <a:lvl1pPr algn="l">
              <a:defRPr sz="2000" b="1"/>
            </a:lvl1pPr>
          </a:lstStyle>
          <a:p>
            <a:r>
              <a:rPr lang="en-US" smtClean="0"/>
              <a:t>Click to edit Master title style</a:t>
            </a:r>
            <a:endParaRPr lang="en-PH"/>
          </a:p>
        </p:txBody>
      </p:sp>
      <p:sp>
        <p:nvSpPr>
          <p:cNvPr id="3" name="Content Placeholder 2"/>
          <p:cNvSpPr>
            <a:spLocks noGrp="1"/>
          </p:cNvSpPr>
          <p:nvPr>
            <p:ph idx="1"/>
          </p:nvPr>
        </p:nvSpPr>
        <p:spPr>
          <a:xfrm>
            <a:off x="3575050" y="742950"/>
            <a:ext cx="5111750" cy="385167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Text Placeholder 3"/>
          <p:cNvSpPr>
            <a:spLocks noGrp="1"/>
          </p:cNvSpPr>
          <p:nvPr>
            <p:ph type="body" sz="half" idx="2"/>
          </p:nvPr>
        </p:nvSpPr>
        <p:spPr>
          <a:xfrm>
            <a:off x="457201" y="1657350"/>
            <a:ext cx="3008313" cy="29372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BAC125-6E94-4F62-B574-8081DDB48ACC}" type="datetimeFigureOut">
              <a:rPr lang="en-PH" smtClean="0"/>
              <a:t>2/18/2017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311334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448051"/>
            <a:ext cx="6894512" cy="425054"/>
          </a:xfrm>
        </p:spPr>
        <p:txBody>
          <a:bodyPr anchor="b"/>
          <a:lstStyle>
            <a:lvl1pPr algn="l">
              <a:defRPr sz="2000" b="1"/>
            </a:lvl1pPr>
          </a:lstStyle>
          <a:p>
            <a:r>
              <a:rPr lang="en-US" smtClean="0"/>
              <a:t>Click to edit Master title style</a:t>
            </a:r>
            <a:endParaRPr lang="en-PH"/>
          </a:p>
        </p:txBody>
      </p:sp>
      <p:sp>
        <p:nvSpPr>
          <p:cNvPr id="3" name="Picture Placeholder 2"/>
          <p:cNvSpPr>
            <a:spLocks noGrp="1"/>
          </p:cNvSpPr>
          <p:nvPr>
            <p:ph type="pic" idx="1"/>
          </p:nvPr>
        </p:nvSpPr>
        <p:spPr>
          <a:xfrm>
            <a:off x="1792288" y="590550"/>
            <a:ext cx="6894512" cy="280273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PH"/>
          </a:p>
        </p:txBody>
      </p:sp>
      <p:sp>
        <p:nvSpPr>
          <p:cNvPr id="4" name="Text Placeholder 3"/>
          <p:cNvSpPr>
            <a:spLocks noGrp="1"/>
          </p:cNvSpPr>
          <p:nvPr>
            <p:ph type="body" sz="half" idx="2"/>
          </p:nvPr>
        </p:nvSpPr>
        <p:spPr>
          <a:xfrm>
            <a:off x="1792288" y="3873104"/>
            <a:ext cx="6894512"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BAC125-6E94-4F62-B574-8081DDB48ACC}" type="datetimeFigureOut">
              <a:rPr lang="en-PH" smtClean="0"/>
              <a:t>2/18/2017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3632918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6200"/>
            <a:ext cx="8229600" cy="666750"/>
          </a:xfrm>
          <a:prstGeom prst="rect">
            <a:avLst/>
          </a:prstGeom>
        </p:spPr>
        <p:txBody>
          <a:bodyPr vert="horz" lIns="91440" tIns="45720" rIns="91440" bIns="45720" rtlCol="0" anchor="ctr">
            <a:noAutofit/>
          </a:bodyPr>
          <a:lstStyle/>
          <a:p>
            <a:r>
              <a:rPr lang="en-US" dirty="0" smtClean="0"/>
              <a:t>Click to edit title style</a:t>
            </a:r>
            <a:endParaRPr lang="en-PH" dirty="0"/>
          </a:p>
        </p:txBody>
      </p:sp>
      <p:sp>
        <p:nvSpPr>
          <p:cNvPr id="3" name="Text Placeholder 2"/>
          <p:cNvSpPr>
            <a:spLocks noGrp="1"/>
          </p:cNvSpPr>
          <p:nvPr>
            <p:ph type="body" idx="1"/>
          </p:nvPr>
        </p:nvSpPr>
        <p:spPr>
          <a:xfrm>
            <a:off x="457200" y="895350"/>
            <a:ext cx="8229600" cy="3810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dirty="0"/>
          </a:p>
        </p:txBody>
      </p:sp>
      <p:sp>
        <p:nvSpPr>
          <p:cNvPr id="4" name="Date Placeholder 3"/>
          <p:cNvSpPr>
            <a:spLocks noGrp="1"/>
          </p:cNvSpPr>
          <p:nvPr>
            <p:ph type="dt" sz="half" idx="2"/>
          </p:nvPr>
        </p:nvSpPr>
        <p:spPr>
          <a:xfrm>
            <a:off x="457200" y="4888706"/>
            <a:ext cx="2133600" cy="273844"/>
          </a:xfrm>
          <a:prstGeom prst="rect">
            <a:avLst/>
          </a:prstGeom>
        </p:spPr>
        <p:txBody>
          <a:bodyPr vert="horz" lIns="91440" tIns="45720" rIns="91440" bIns="45720" rtlCol="0" anchor="ctr"/>
          <a:lstStyle>
            <a:lvl1pPr algn="l">
              <a:defRPr sz="1200">
                <a:solidFill>
                  <a:schemeClr val="bg1"/>
                </a:solidFill>
              </a:defRPr>
            </a:lvl1pPr>
          </a:lstStyle>
          <a:p>
            <a:fld id="{8EBAC125-6E94-4F62-B574-8081DDB48ACC}" type="datetimeFigureOut">
              <a:rPr lang="en-PH" smtClean="0"/>
              <a:pPr/>
              <a:t>2/18/2017</a:t>
            </a:fld>
            <a:endParaRPr lang="en-PH"/>
          </a:p>
        </p:txBody>
      </p:sp>
      <p:sp>
        <p:nvSpPr>
          <p:cNvPr id="5" name="Footer Placeholder 4"/>
          <p:cNvSpPr>
            <a:spLocks noGrp="1"/>
          </p:cNvSpPr>
          <p:nvPr>
            <p:ph type="ftr" sz="quarter" idx="3"/>
          </p:nvPr>
        </p:nvSpPr>
        <p:spPr>
          <a:xfrm>
            <a:off x="3124200" y="4888706"/>
            <a:ext cx="2895600" cy="273844"/>
          </a:xfrm>
          <a:prstGeom prst="rect">
            <a:avLst/>
          </a:prstGeom>
        </p:spPr>
        <p:txBody>
          <a:bodyPr vert="horz" lIns="91440" tIns="45720" rIns="91440" bIns="45720" rtlCol="0" anchor="ctr"/>
          <a:lstStyle>
            <a:lvl1pPr algn="ctr">
              <a:defRPr sz="1200">
                <a:solidFill>
                  <a:schemeClr val="bg1"/>
                </a:solidFill>
              </a:defRPr>
            </a:lvl1pPr>
          </a:lstStyle>
          <a:p>
            <a:endParaRPr lang="en-PH"/>
          </a:p>
        </p:txBody>
      </p:sp>
      <p:sp>
        <p:nvSpPr>
          <p:cNvPr id="6" name="Slide Number Placeholder 5"/>
          <p:cNvSpPr>
            <a:spLocks noGrp="1"/>
          </p:cNvSpPr>
          <p:nvPr>
            <p:ph type="sldNum" sz="quarter" idx="4"/>
          </p:nvPr>
        </p:nvSpPr>
        <p:spPr>
          <a:xfrm>
            <a:off x="6553200" y="4888706"/>
            <a:ext cx="2133600" cy="273844"/>
          </a:xfrm>
          <a:prstGeom prst="rect">
            <a:avLst/>
          </a:prstGeom>
        </p:spPr>
        <p:txBody>
          <a:bodyPr vert="horz" lIns="91440" tIns="45720" rIns="91440" bIns="45720" rtlCol="0" anchor="ctr"/>
          <a:lstStyle>
            <a:lvl1pPr algn="r">
              <a:defRPr sz="1200">
                <a:solidFill>
                  <a:schemeClr val="bg1"/>
                </a:solidFill>
              </a:defRPr>
            </a:lvl1pPr>
          </a:lstStyle>
          <a:p>
            <a:fld id="{485AF905-87A3-47F5-A7DA-2607F4C9EBCC}" type="slidenum">
              <a:rPr lang="en-PH" smtClean="0"/>
              <a:pPr/>
              <a:t>‹#›</a:t>
            </a:fld>
            <a:endParaRPr lang="en-PH"/>
          </a:p>
        </p:txBody>
      </p:sp>
    </p:spTree>
    <p:extLst>
      <p:ext uri="{BB962C8B-B14F-4D97-AF65-F5344CB8AC3E}">
        <p14:creationId xmlns:p14="http://schemas.microsoft.com/office/powerpoint/2010/main" val="1551848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lang="en-PH" sz="4000" b="1" kern="1200" dirty="0">
          <a:gradFill flip="none" rotWithShape="1">
            <a:gsLst>
              <a:gs pos="0">
                <a:srgbClr val="1597B9">
                  <a:shade val="30000"/>
                  <a:satMod val="115000"/>
                  <a:lumMod val="91000"/>
                  <a:lumOff val="9000"/>
                </a:srgbClr>
              </a:gs>
              <a:gs pos="50000">
                <a:srgbClr val="1597B9">
                  <a:shade val="67500"/>
                  <a:satMod val="115000"/>
                </a:srgbClr>
              </a:gs>
              <a:gs pos="100000">
                <a:srgbClr val="1597B9">
                  <a:shade val="100000"/>
                  <a:satMod val="115000"/>
                </a:srgbClr>
              </a:gs>
            </a:gsLst>
            <a:lin ang="5400000" scaled="1"/>
            <a:tileRect/>
          </a:gradFill>
          <a:effectLst>
            <a:reflection blurRad="6350" stA="15000" endPos="45500" dist="12700" dir="5400000" sy="-100000" algn="bl" rotWithShape="0"/>
          </a:effectLst>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fontAlgn="base"/>
            <a:r>
              <a:rPr lang="en-US" sz="3600" dirty="0" smtClean="0">
                <a:effectLst/>
              </a:rPr>
              <a:t>Some Traditional </a:t>
            </a:r>
            <a:r>
              <a:rPr lang="en-US" sz="3600" dirty="0">
                <a:effectLst/>
              </a:rPr>
              <a:t>Wedding Outfits </a:t>
            </a:r>
            <a:r>
              <a:rPr lang="en-US" sz="3600" dirty="0" smtClean="0">
                <a:effectLst/>
              </a:rPr>
              <a:t>Around </a:t>
            </a:r>
            <a:r>
              <a:rPr lang="en-US" sz="3600" dirty="0">
                <a:effectLst/>
              </a:rPr>
              <a:t>The World </a:t>
            </a:r>
          </a:p>
        </p:txBody>
      </p:sp>
    </p:spTree>
    <p:extLst>
      <p:ext uri="{BB962C8B-B14F-4D97-AF65-F5344CB8AC3E}">
        <p14:creationId xmlns:p14="http://schemas.microsoft.com/office/powerpoint/2010/main" val="15220414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133350"/>
            <a:ext cx="4724400" cy="666750"/>
          </a:xfrm>
        </p:spPr>
        <p:txBody>
          <a:bodyPr/>
          <a:lstStyle/>
          <a:p>
            <a:r>
              <a:rPr lang="en-US" dirty="0" smtClean="0"/>
              <a:t>Peruvian Wedding</a:t>
            </a:r>
            <a:endParaRPr lang="en-US" dirty="0"/>
          </a:p>
        </p:txBody>
      </p:sp>
      <p:pic>
        <p:nvPicPr>
          <p:cNvPr id="4" name="Content Placeholder 3"/>
          <p:cNvPicPr>
            <a:picLocks noGrp="1" noChangeAspect="1"/>
          </p:cNvPicPr>
          <p:nvPr>
            <p:ph idx="1"/>
          </p:nvPr>
        </p:nvPicPr>
        <p:blipFill>
          <a:blip r:embed="rId2"/>
          <a:stretch>
            <a:fillRect/>
          </a:stretch>
        </p:blipFill>
        <p:spPr>
          <a:xfrm>
            <a:off x="9524" y="19050"/>
            <a:ext cx="3419475" cy="5137692"/>
          </a:xfrm>
          <a:prstGeom prst="rect">
            <a:avLst/>
          </a:prstGeom>
        </p:spPr>
      </p:pic>
      <p:sp>
        <p:nvSpPr>
          <p:cNvPr id="5" name="Rectangle 4"/>
          <p:cNvSpPr/>
          <p:nvPr/>
        </p:nvSpPr>
        <p:spPr>
          <a:xfrm>
            <a:off x="4038600" y="1110568"/>
            <a:ext cx="4572000" cy="1938992"/>
          </a:xfrm>
          <a:prstGeom prst="rect">
            <a:avLst/>
          </a:prstGeom>
        </p:spPr>
        <p:txBody>
          <a:bodyPr>
            <a:spAutoFit/>
          </a:bodyPr>
          <a:lstStyle/>
          <a:p>
            <a:r>
              <a:rPr lang="en-US" sz="2000" dirty="0"/>
              <a:t>Traditional Andean wedding outfits are often bright and include woven cloaks and hats adorned with tassels and reflective material. A special skirt and poncho is made for the bride and groom's wedding day.</a:t>
            </a:r>
          </a:p>
        </p:txBody>
      </p:sp>
    </p:spTree>
    <p:extLst>
      <p:ext uri="{BB962C8B-B14F-4D97-AF65-F5344CB8AC3E}">
        <p14:creationId xmlns:p14="http://schemas.microsoft.com/office/powerpoint/2010/main" val="1513349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0" y="57150"/>
            <a:ext cx="5715000" cy="1295400"/>
          </a:xfrm>
        </p:spPr>
        <p:txBody>
          <a:bodyPr/>
          <a:lstStyle/>
          <a:p>
            <a:r>
              <a:rPr lang="en-US" dirty="0"/>
              <a:t>Wedding </a:t>
            </a:r>
            <a:r>
              <a:rPr lang="en-US" dirty="0" smtClean="0"/>
              <a:t>In </a:t>
            </a:r>
            <a:r>
              <a:rPr lang="en-US" dirty="0" err="1"/>
              <a:t>Veliky</a:t>
            </a:r>
            <a:r>
              <a:rPr lang="en-US" dirty="0"/>
              <a:t> Novgorod, Russia </a:t>
            </a:r>
          </a:p>
        </p:txBody>
      </p:sp>
      <p:pic>
        <p:nvPicPr>
          <p:cNvPr id="4" name="Content Placeholder 3"/>
          <p:cNvPicPr>
            <a:picLocks noGrp="1" noChangeAspect="1"/>
          </p:cNvPicPr>
          <p:nvPr>
            <p:ph idx="1"/>
          </p:nvPr>
        </p:nvPicPr>
        <p:blipFill>
          <a:blip r:embed="rId2"/>
          <a:stretch>
            <a:fillRect/>
          </a:stretch>
        </p:blipFill>
        <p:spPr>
          <a:xfrm>
            <a:off x="0" y="-1"/>
            <a:ext cx="3429000" cy="5140667"/>
          </a:xfrm>
          <a:prstGeom prst="rect">
            <a:avLst/>
          </a:prstGeom>
        </p:spPr>
      </p:pic>
      <p:sp>
        <p:nvSpPr>
          <p:cNvPr id="5" name="Rectangle 4"/>
          <p:cNvSpPr/>
          <p:nvPr/>
        </p:nvSpPr>
        <p:spPr>
          <a:xfrm>
            <a:off x="4114800" y="1409701"/>
            <a:ext cx="4572000" cy="1938992"/>
          </a:xfrm>
          <a:prstGeom prst="rect">
            <a:avLst/>
          </a:prstGeom>
        </p:spPr>
        <p:txBody>
          <a:bodyPr>
            <a:spAutoFit/>
          </a:bodyPr>
          <a:lstStyle/>
          <a:p>
            <a:r>
              <a:rPr lang="en-US" sz="2000" dirty="0"/>
              <a:t>Russia has over 185 different ethnic groups, and many of these have their own separate wedding traditions. However, many Russian weddings last for at least two days and some go on for as long as a week.</a:t>
            </a:r>
          </a:p>
        </p:txBody>
      </p:sp>
    </p:spTree>
    <p:extLst>
      <p:ext uri="{BB962C8B-B14F-4D97-AF65-F5344CB8AC3E}">
        <p14:creationId xmlns:p14="http://schemas.microsoft.com/office/powerpoint/2010/main" val="1205441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0" y="0"/>
            <a:ext cx="4343400" cy="1428750"/>
          </a:xfrm>
        </p:spPr>
        <p:txBody>
          <a:bodyPr/>
          <a:lstStyle/>
          <a:p>
            <a:r>
              <a:rPr lang="en-US" dirty="0"/>
              <a:t> </a:t>
            </a:r>
            <a:r>
              <a:rPr lang="en-US" dirty="0" err="1"/>
              <a:t>Hamar</a:t>
            </a:r>
            <a:r>
              <a:rPr lang="en-US" dirty="0"/>
              <a:t> </a:t>
            </a:r>
            <a:r>
              <a:rPr lang="en-US" dirty="0" smtClean="0"/>
              <a:t>Wedding in Ethiopia</a:t>
            </a:r>
            <a:endParaRPr lang="en-US" dirty="0"/>
          </a:p>
        </p:txBody>
      </p:sp>
      <p:pic>
        <p:nvPicPr>
          <p:cNvPr id="4" name="Content Placeholder 3"/>
          <p:cNvPicPr>
            <a:picLocks noGrp="1" noChangeAspect="1"/>
          </p:cNvPicPr>
          <p:nvPr>
            <p:ph idx="1"/>
          </p:nvPr>
        </p:nvPicPr>
        <p:blipFill rotWithShape="1">
          <a:blip r:embed="rId2"/>
          <a:srcRect l="19358" r="16694"/>
          <a:stretch/>
        </p:blipFill>
        <p:spPr>
          <a:xfrm>
            <a:off x="-9525" y="0"/>
            <a:ext cx="4937760" cy="5143500"/>
          </a:xfrm>
          <a:prstGeom prst="rect">
            <a:avLst/>
          </a:prstGeom>
        </p:spPr>
      </p:pic>
      <p:sp>
        <p:nvSpPr>
          <p:cNvPr id="5" name="Rectangle 4"/>
          <p:cNvSpPr/>
          <p:nvPr/>
        </p:nvSpPr>
        <p:spPr>
          <a:xfrm>
            <a:off x="5029200" y="1581150"/>
            <a:ext cx="4114800" cy="2554545"/>
          </a:xfrm>
          <a:prstGeom prst="rect">
            <a:avLst/>
          </a:prstGeom>
        </p:spPr>
        <p:txBody>
          <a:bodyPr wrap="square">
            <a:spAutoFit/>
          </a:bodyPr>
          <a:lstStyle/>
          <a:p>
            <a:r>
              <a:rPr lang="en-US" sz="2000" dirty="0"/>
              <a:t>The </a:t>
            </a:r>
            <a:r>
              <a:rPr lang="en-US" sz="2000" dirty="0" err="1"/>
              <a:t>Hamar</a:t>
            </a:r>
            <a:r>
              <a:rPr lang="en-US" sz="2000" dirty="0"/>
              <a:t> people come from Ethiopia. Unmarried women wear large collars made of red, green, and black </a:t>
            </a:r>
            <a:r>
              <a:rPr lang="en-US" sz="2000" dirty="0" err="1"/>
              <a:t>coloured</a:t>
            </a:r>
            <a:r>
              <a:rPr lang="en-US" sz="2000" dirty="0"/>
              <a:t> beads, and married women wear two distinct metals collars. First wives also wear a leather band with a large visible disk attached.</a:t>
            </a:r>
          </a:p>
        </p:txBody>
      </p:sp>
    </p:spTree>
    <p:extLst>
      <p:ext uri="{BB962C8B-B14F-4D97-AF65-F5344CB8AC3E}">
        <p14:creationId xmlns:p14="http://schemas.microsoft.com/office/powerpoint/2010/main" val="2794806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0" y="0"/>
            <a:ext cx="5334000" cy="1123950"/>
          </a:xfrm>
        </p:spPr>
        <p:txBody>
          <a:bodyPr/>
          <a:lstStyle/>
          <a:p>
            <a:r>
              <a:rPr lang="en-US" dirty="0" smtClean="0"/>
              <a:t>Korean Royal Wedding</a:t>
            </a:r>
            <a:endParaRPr lang="en-US" dirty="0"/>
          </a:p>
        </p:txBody>
      </p:sp>
      <p:pic>
        <p:nvPicPr>
          <p:cNvPr id="4" name="Content Placeholder 3"/>
          <p:cNvPicPr>
            <a:picLocks noGrp="1" noChangeAspect="1"/>
          </p:cNvPicPr>
          <p:nvPr>
            <p:ph idx="1"/>
          </p:nvPr>
        </p:nvPicPr>
        <p:blipFill>
          <a:blip r:embed="rId2"/>
          <a:stretch>
            <a:fillRect/>
          </a:stretch>
        </p:blipFill>
        <p:spPr>
          <a:xfrm>
            <a:off x="0" y="57150"/>
            <a:ext cx="3895242" cy="5086350"/>
          </a:xfrm>
          <a:prstGeom prst="rect">
            <a:avLst/>
          </a:prstGeom>
        </p:spPr>
      </p:pic>
      <p:sp>
        <p:nvSpPr>
          <p:cNvPr id="5" name="Rectangle 4"/>
          <p:cNvSpPr/>
          <p:nvPr/>
        </p:nvSpPr>
        <p:spPr>
          <a:xfrm>
            <a:off x="4233621" y="1504950"/>
            <a:ext cx="4572000" cy="2246769"/>
          </a:xfrm>
          <a:prstGeom prst="rect">
            <a:avLst/>
          </a:prstGeom>
        </p:spPr>
        <p:txBody>
          <a:bodyPr>
            <a:spAutoFit/>
          </a:bodyPr>
          <a:lstStyle/>
          <a:p>
            <a:r>
              <a:rPr lang="en-US" sz="2000" dirty="0"/>
              <a:t>The Korean national costume is called the </a:t>
            </a:r>
            <a:r>
              <a:rPr lang="en-US" sz="2000" dirty="0" err="1"/>
              <a:t>Hanbok</a:t>
            </a:r>
            <a:r>
              <a:rPr lang="en-US" sz="2000" dirty="0"/>
              <a:t>, and a variation of this can be worn at traditional weddings. According to ancient tradition in, the groom should carry his wife around the table on his back. This is so the bride knows that her husband is reliable.</a:t>
            </a:r>
          </a:p>
        </p:txBody>
      </p:sp>
    </p:spTree>
    <p:extLst>
      <p:ext uri="{BB962C8B-B14F-4D97-AF65-F5344CB8AC3E}">
        <p14:creationId xmlns:p14="http://schemas.microsoft.com/office/powerpoint/2010/main" val="4294364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0" y="0"/>
            <a:ext cx="4114800" cy="666750"/>
          </a:xfrm>
        </p:spPr>
        <p:txBody>
          <a:bodyPr/>
          <a:lstStyle/>
          <a:p>
            <a:r>
              <a:rPr lang="en-US" dirty="0"/>
              <a:t>Malay Wedding</a:t>
            </a:r>
          </a:p>
        </p:txBody>
      </p:sp>
      <p:pic>
        <p:nvPicPr>
          <p:cNvPr id="4" name="Content Placeholder 3"/>
          <p:cNvPicPr>
            <a:picLocks noGrp="1" noChangeAspect="1"/>
          </p:cNvPicPr>
          <p:nvPr>
            <p:ph idx="1"/>
          </p:nvPr>
        </p:nvPicPr>
        <p:blipFill>
          <a:blip r:embed="rId2"/>
          <a:stretch>
            <a:fillRect/>
          </a:stretch>
        </p:blipFill>
        <p:spPr>
          <a:xfrm>
            <a:off x="-1" y="0"/>
            <a:ext cx="5160559" cy="5143500"/>
          </a:xfrm>
          <a:prstGeom prst="rect">
            <a:avLst/>
          </a:prstGeom>
        </p:spPr>
      </p:pic>
      <p:sp>
        <p:nvSpPr>
          <p:cNvPr id="5" name="Rectangle 4"/>
          <p:cNvSpPr/>
          <p:nvPr/>
        </p:nvSpPr>
        <p:spPr>
          <a:xfrm>
            <a:off x="5334000" y="1104631"/>
            <a:ext cx="3810000" cy="1938992"/>
          </a:xfrm>
          <a:prstGeom prst="rect">
            <a:avLst/>
          </a:prstGeom>
        </p:spPr>
        <p:txBody>
          <a:bodyPr wrap="square">
            <a:spAutoFit/>
          </a:bodyPr>
          <a:lstStyle/>
          <a:p>
            <a:r>
              <a:rPr lang="en-US" sz="2000" dirty="0"/>
              <a:t>Most weddings in Malaysia are held according to the Muslim tradition. Brides often wear wedding dresses that include colors such as purple, violet, and cream.</a:t>
            </a:r>
          </a:p>
        </p:txBody>
      </p:sp>
    </p:spTree>
    <p:extLst>
      <p:ext uri="{BB962C8B-B14F-4D97-AF65-F5344CB8AC3E}">
        <p14:creationId xmlns:p14="http://schemas.microsoft.com/office/powerpoint/2010/main" val="4285697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8100" y="0"/>
            <a:ext cx="5334000" cy="666750"/>
          </a:xfrm>
        </p:spPr>
        <p:txBody>
          <a:bodyPr/>
          <a:lstStyle/>
          <a:p>
            <a:r>
              <a:rPr lang="en-US" dirty="0" smtClean="0"/>
              <a:t>I</a:t>
            </a:r>
            <a:r>
              <a:rPr lang="en-US" dirty="0"/>
              <a:t>ndonesian </a:t>
            </a:r>
            <a:r>
              <a:rPr lang="en-US" dirty="0" smtClean="0"/>
              <a:t>Wedding</a:t>
            </a:r>
            <a:endParaRPr lang="en-US" dirty="0"/>
          </a:p>
        </p:txBody>
      </p:sp>
      <p:pic>
        <p:nvPicPr>
          <p:cNvPr id="4" name="Content Placeholder 3"/>
          <p:cNvPicPr>
            <a:picLocks noGrp="1" noChangeAspect="1"/>
          </p:cNvPicPr>
          <p:nvPr>
            <p:ph idx="1"/>
          </p:nvPr>
        </p:nvPicPr>
        <p:blipFill>
          <a:blip r:embed="rId2"/>
          <a:stretch>
            <a:fillRect/>
          </a:stretch>
        </p:blipFill>
        <p:spPr>
          <a:xfrm>
            <a:off x="0" y="0"/>
            <a:ext cx="3442276" cy="5143500"/>
          </a:xfrm>
          <a:prstGeom prst="rect">
            <a:avLst/>
          </a:prstGeom>
        </p:spPr>
      </p:pic>
      <p:sp>
        <p:nvSpPr>
          <p:cNvPr id="5" name="Rectangle 4"/>
          <p:cNvSpPr/>
          <p:nvPr/>
        </p:nvSpPr>
        <p:spPr>
          <a:xfrm>
            <a:off x="4229100" y="971550"/>
            <a:ext cx="4572000" cy="1323439"/>
          </a:xfrm>
          <a:prstGeom prst="rect">
            <a:avLst/>
          </a:prstGeom>
        </p:spPr>
        <p:txBody>
          <a:bodyPr>
            <a:spAutoFit/>
          </a:bodyPr>
          <a:lstStyle/>
          <a:p>
            <a:r>
              <a:rPr lang="en-US" sz="2000" dirty="0"/>
              <a:t>Indonesia has over 17,000 islands and so weddings here vary greatly depending on where people live and which of the 300+ ethnic groups they belong to.</a:t>
            </a:r>
          </a:p>
        </p:txBody>
      </p:sp>
    </p:spTree>
    <p:extLst>
      <p:ext uri="{BB962C8B-B14F-4D97-AF65-F5344CB8AC3E}">
        <p14:creationId xmlns:p14="http://schemas.microsoft.com/office/powerpoint/2010/main" val="3920992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8575"/>
            <a:ext cx="7620000" cy="1276350"/>
          </a:xfrm>
        </p:spPr>
        <p:txBody>
          <a:bodyPr/>
          <a:lstStyle/>
          <a:p>
            <a:r>
              <a:rPr lang="en-US" dirty="0"/>
              <a:t>Balinese Wedding, Indonesia </a:t>
            </a:r>
          </a:p>
        </p:txBody>
      </p:sp>
      <p:pic>
        <p:nvPicPr>
          <p:cNvPr id="4" name="Content Placeholder 3"/>
          <p:cNvPicPr>
            <a:picLocks noGrp="1" noChangeAspect="1"/>
          </p:cNvPicPr>
          <p:nvPr>
            <p:ph idx="1"/>
          </p:nvPr>
        </p:nvPicPr>
        <p:blipFill>
          <a:blip r:embed="rId2"/>
          <a:stretch>
            <a:fillRect/>
          </a:stretch>
        </p:blipFill>
        <p:spPr>
          <a:xfrm>
            <a:off x="-19050" y="1200150"/>
            <a:ext cx="5733955" cy="3810000"/>
          </a:xfrm>
          <a:prstGeom prst="rect">
            <a:avLst/>
          </a:prstGeom>
        </p:spPr>
      </p:pic>
      <p:sp>
        <p:nvSpPr>
          <p:cNvPr id="5" name="Rectangle 4"/>
          <p:cNvSpPr/>
          <p:nvPr/>
        </p:nvSpPr>
        <p:spPr>
          <a:xfrm>
            <a:off x="5867400" y="1123950"/>
            <a:ext cx="3276600" cy="1938992"/>
          </a:xfrm>
          <a:prstGeom prst="rect">
            <a:avLst/>
          </a:prstGeom>
        </p:spPr>
        <p:txBody>
          <a:bodyPr wrap="square">
            <a:spAutoFit/>
          </a:bodyPr>
          <a:lstStyle/>
          <a:p>
            <a:r>
              <a:rPr lang="en-US" sz="2000" dirty="0"/>
              <a:t>Traditional Balinese wedding clothes are often vivid and richly decorated. The bride and the groom often wear crowns of gold on their heads during the ceremony.</a:t>
            </a:r>
          </a:p>
        </p:txBody>
      </p:sp>
    </p:spTree>
    <p:extLst>
      <p:ext uri="{BB962C8B-B14F-4D97-AF65-F5344CB8AC3E}">
        <p14:creationId xmlns:p14="http://schemas.microsoft.com/office/powerpoint/2010/main" val="4194615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0" y="57150"/>
            <a:ext cx="4076700" cy="1676400"/>
          </a:xfrm>
        </p:spPr>
        <p:txBody>
          <a:bodyPr/>
          <a:lstStyle/>
          <a:p>
            <a:r>
              <a:rPr lang="en-US" dirty="0"/>
              <a:t>Weddings In Jakarta, Indonesia</a:t>
            </a:r>
          </a:p>
        </p:txBody>
      </p:sp>
      <p:pic>
        <p:nvPicPr>
          <p:cNvPr id="4" name="Content Placeholder 3"/>
          <p:cNvPicPr>
            <a:picLocks noGrp="1" noChangeAspect="1"/>
          </p:cNvPicPr>
          <p:nvPr>
            <p:ph idx="1"/>
          </p:nvPr>
        </p:nvPicPr>
        <p:blipFill>
          <a:blip r:embed="rId2"/>
          <a:stretch>
            <a:fillRect/>
          </a:stretch>
        </p:blipFill>
        <p:spPr>
          <a:xfrm>
            <a:off x="0" y="0"/>
            <a:ext cx="5143500" cy="5143500"/>
          </a:xfrm>
          <a:prstGeom prst="rect">
            <a:avLst/>
          </a:prstGeom>
        </p:spPr>
      </p:pic>
      <p:sp>
        <p:nvSpPr>
          <p:cNvPr id="5" name="Rectangle 4"/>
          <p:cNvSpPr/>
          <p:nvPr/>
        </p:nvSpPr>
        <p:spPr>
          <a:xfrm>
            <a:off x="5114925" y="2038350"/>
            <a:ext cx="4000500" cy="1631216"/>
          </a:xfrm>
          <a:prstGeom prst="rect">
            <a:avLst/>
          </a:prstGeom>
        </p:spPr>
        <p:txBody>
          <a:bodyPr wrap="square">
            <a:spAutoFit/>
          </a:bodyPr>
          <a:lstStyle/>
          <a:p>
            <a:r>
              <a:rPr lang="en-US" sz="2000" dirty="0"/>
              <a:t>As in other parts of Indonesia, traditional wedding attire in Jakarta includes plenty of gold, intricate patterns, striking colors and ornate head wear.</a:t>
            </a:r>
          </a:p>
        </p:txBody>
      </p:sp>
    </p:spTree>
    <p:extLst>
      <p:ext uri="{BB962C8B-B14F-4D97-AF65-F5344CB8AC3E}">
        <p14:creationId xmlns:p14="http://schemas.microsoft.com/office/powerpoint/2010/main" val="2170095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0" y="57150"/>
            <a:ext cx="4000500" cy="1600200"/>
          </a:xfrm>
        </p:spPr>
        <p:txBody>
          <a:bodyPr/>
          <a:lstStyle/>
          <a:p>
            <a:r>
              <a:rPr lang="en-US" dirty="0"/>
              <a:t>Palembang Wedding, Indonesia </a:t>
            </a:r>
          </a:p>
        </p:txBody>
      </p:sp>
      <p:pic>
        <p:nvPicPr>
          <p:cNvPr id="4" name="Content Placeholder 3"/>
          <p:cNvPicPr>
            <a:picLocks noGrp="1" noChangeAspect="1"/>
          </p:cNvPicPr>
          <p:nvPr>
            <p:ph idx="1"/>
          </p:nvPr>
        </p:nvPicPr>
        <p:blipFill>
          <a:blip r:embed="rId2"/>
          <a:stretch>
            <a:fillRect/>
          </a:stretch>
        </p:blipFill>
        <p:spPr>
          <a:xfrm>
            <a:off x="0" y="0"/>
            <a:ext cx="5143500" cy="5143500"/>
          </a:xfrm>
          <a:prstGeom prst="rect">
            <a:avLst/>
          </a:prstGeom>
        </p:spPr>
      </p:pic>
      <p:sp>
        <p:nvSpPr>
          <p:cNvPr id="5" name="Rectangle 4"/>
          <p:cNvSpPr/>
          <p:nvPr/>
        </p:nvSpPr>
        <p:spPr>
          <a:xfrm>
            <a:off x="5143499" y="1833086"/>
            <a:ext cx="4010025" cy="2246769"/>
          </a:xfrm>
          <a:prstGeom prst="rect">
            <a:avLst/>
          </a:prstGeom>
        </p:spPr>
        <p:txBody>
          <a:bodyPr wrap="square">
            <a:spAutoFit/>
          </a:bodyPr>
          <a:lstStyle/>
          <a:p>
            <a:r>
              <a:rPr lang="en-US" sz="2000" dirty="0"/>
              <a:t>Palembang is the second-largest city on Sumatra island in Indonesia. In traditional weddings brides wear what's called an </a:t>
            </a:r>
            <a:r>
              <a:rPr lang="en-US" sz="2000" dirty="0" err="1"/>
              <a:t>Aesan</a:t>
            </a:r>
            <a:r>
              <a:rPr lang="en-US" sz="2000" dirty="0"/>
              <a:t> </a:t>
            </a:r>
            <a:r>
              <a:rPr lang="en-US" sz="2000" dirty="0" err="1"/>
              <a:t>Gede</a:t>
            </a:r>
            <a:r>
              <a:rPr lang="en-US" sz="2000" dirty="0"/>
              <a:t>, which is a rich and striking costume that evokes the grandeur of the </a:t>
            </a:r>
            <a:r>
              <a:rPr lang="en-US" sz="2000" dirty="0" err="1"/>
              <a:t>Srivijaya</a:t>
            </a:r>
            <a:r>
              <a:rPr lang="en-US" sz="2000" dirty="0"/>
              <a:t> empire.</a:t>
            </a:r>
          </a:p>
        </p:txBody>
      </p:sp>
    </p:spTree>
    <p:extLst>
      <p:ext uri="{BB962C8B-B14F-4D97-AF65-F5344CB8AC3E}">
        <p14:creationId xmlns:p14="http://schemas.microsoft.com/office/powerpoint/2010/main" val="1878045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3400" y="57150"/>
            <a:ext cx="4838700" cy="666750"/>
          </a:xfrm>
        </p:spPr>
        <p:txBody>
          <a:bodyPr/>
          <a:lstStyle/>
          <a:p>
            <a:r>
              <a:rPr lang="en-US" dirty="0"/>
              <a:t>Javanese Wedding </a:t>
            </a:r>
          </a:p>
        </p:txBody>
      </p:sp>
      <p:pic>
        <p:nvPicPr>
          <p:cNvPr id="4" name="Content Placeholder 3"/>
          <p:cNvPicPr>
            <a:picLocks noGrp="1" noChangeAspect="1"/>
          </p:cNvPicPr>
          <p:nvPr>
            <p:ph idx="1"/>
          </p:nvPr>
        </p:nvPicPr>
        <p:blipFill>
          <a:blip r:embed="rId2"/>
          <a:stretch>
            <a:fillRect/>
          </a:stretch>
        </p:blipFill>
        <p:spPr>
          <a:xfrm>
            <a:off x="-19050" y="0"/>
            <a:ext cx="3348467" cy="5086350"/>
          </a:xfrm>
          <a:prstGeom prst="rect">
            <a:avLst/>
          </a:prstGeom>
        </p:spPr>
      </p:pic>
      <p:sp>
        <p:nvSpPr>
          <p:cNvPr id="5" name="Rectangle 4"/>
          <p:cNvSpPr/>
          <p:nvPr/>
        </p:nvSpPr>
        <p:spPr>
          <a:xfrm>
            <a:off x="4114800" y="895350"/>
            <a:ext cx="4572000" cy="2554545"/>
          </a:xfrm>
          <a:prstGeom prst="rect">
            <a:avLst/>
          </a:prstGeom>
        </p:spPr>
        <p:txBody>
          <a:bodyPr>
            <a:spAutoFit/>
          </a:bodyPr>
          <a:lstStyle/>
          <a:p>
            <a:r>
              <a:rPr lang="en-US" sz="2000" dirty="0"/>
              <a:t>Traditional Javanese wedding outfits generally include a sarong, a high-collared shirt, a jacket and a </a:t>
            </a:r>
            <a:r>
              <a:rPr lang="en-US" sz="2000" dirty="0" err="1"/>
              <a:t>blangkon</a:t>
            </a:r>
            <a:r>
              <a:rPr lang="en-US" sz="2000" dirty="0"/>
              <a:t> (a traditional Javanese headdress) for the groom, and a sarong, a </a:t>
            </a:r>
            <a:r>
              <a:rPr lang="en-US" sz="2000" dirty="0" err="1"/>
              <a:t>kebaya</a:t>
            </a:r>
            <a:r>
              <a:rPr lang="en-US" sz="2000" dirty="0"/>
              <a:t> (long-sleeved blouse), and a </a:t>
            </a:r>
            <a:r>
              <a:rPr lang="en-US" sz="2000" dirty="0" err="1"/>
              <a:t>selendang</a:t>
            </a:r>
            <a:r>
              <a:rPr lang="en-US" sz="2000" dirty="0"/>
              <a:t> for the bride. The woman's hair is often put in a flat bun called a </a:t>
            </a:r>
            <a:r>
              <a:rPr lang="en-US" sz="2000" dirty="0" err="1"/>
              <a:t>Sanggul</a:t>
            </a:r>
            <a:r>
              <a:rPr lang="en-US" sz="2000" dirty="0"/>
              <a:t>.</a:t>
            </a:r>
          </a:p>
        </p:txBody>
      </p:sp>
    </p:spTree>
    <p:extLst>
      <p:ext uri="{BB962C8B-B14F-4D97-AF65-F5344CB8AC3E}">
        <p14:creationId xmlns:p14="http://schemas.microsoft.com/office/powerpoint/2010/main" val="188756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438150"/>
            <a:ext cx="7391400" cy="4267200"/>
          </a:xfrm>
        </p:spPr>
        <p:txBody>
          <a:bodyPr>
            <a:normAutofit fontScale="77500" lnSpcReduction="20000"/>
          </a:bodyPr>
          <a:lstStyle/>
          <a:p>
            <a:r>
              <a:rPr lang="en-US" dirty="0"/>
              <a:t>In western cultures, brides traditionally wear a white dress on their wedding day. Look beyond the west however and you'll find a wide variety of wedding attire according to different countries and cultures. Some brides adorn themselves in colorful garments, others paint their hands and faces in accordance with local traditions, and some hide their faces completely behind layers of jewelry or veils</a:t>
            </a:r>
            <a:r>
              <a:rPr lang="en-US" dirty="0" smtClean="0"/>
              <a:t>. Not </a:t>
            </a:r>
            <a:r>
              <a:rPr lang="en-US" dirty="0"/>
              <a:t>everybody upholds these traditions of course, and many people wear what they want for their Big Day, but this list compiled by Bored Panda provides an interesting insight into the different ways that different people can celebrate the same occasion. </a:t>
            </a:r>
            <a:endParaRPr lang="en-PH" dirty="0"/>
          </a:p>
        </p:txBody>
      </p:sp>
    </p:spTree>
    <p:extLst>
      <p:ext uri="{BB962C8B-B14F-4D97-AF65-F5344CB8AC3E}">
        <p14:creationId xmlns:p14="http://schemas.microsoft.com/office/powerpoint/2010/main" val="25026509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76200"/>
            <a:ext cx="4114800" cy="666750"/>
          </a:xfrm>
        </p:spPr>
        <p:txBody>
          <a:bodyPr/>
          <a:lstStyle/>
          <a:p>
            <a:r>
              <a:rPr lang="en-US" dirty="0" smtClean="0"/>
              <a:t>Uzbek Wedding</a:t>
            </a:r>
            <a:endParaRPr lang="en-US" dirty="0"/>
          </a:p>
        </p:txBody>
      </p:sp>
      <p:pic>
        <p:nvPicPr>
          <p:cNvPr id="4" name="Content Placeholder 3"/>
          <p:cNvPicPr>
            <a:picLocks noGrp="1" noChangeAspect="1"/>
          </p:cNvPicPr>
          <p:nvPr>
            <p:ph idx="1"/>
          </p:nvPr>
        </p:nvPicPr>
        <p:blipFill>
          <a:blip r:embed="rId2"/>
          <a:stretch>
            <a:fillRect/>
          </a:stretch>
        </p:blipFill>
        <p:spPr>
          <a:xfrm>
            <a:off x="0" y="47624"/>
            <a:ext cx="3820327" cy="5095875"/>
          </a:xfrm>
          <a:prstGeom prst="rect">
            <a:avLst/>
          </a:prstGeom>
        </p:spPr>
      </p:pic>
      <p:sp>
        <p:nvSpPr>
          <p:cNvPr id="5" name="Rectangle 4"/>
          <p:cNvSpPr/>
          <p:nvPr/>
        </p:nvSpPr>
        <p:spPr>
          <a:xfrm>
            <a:off x="4095750" y="1123950"/>
            <a:ext cx="4572000" cy="1631216"/>
          </a:xfrm>
          <a:prstGeom prst="rect">
            <a:avLst/>
          </a:prstGeom>
        </p:spPr>
        <p:txBody>
          <a:bodyPr>
            <a:spAutoFit/>
          </a:bodyPr>
          <a:lstStyle/>
          <a:p>
            <a:r>
              <a:rPr lang="en-US" sz="2000" dirty="0"/>
              <a:t>In traditional Uzbek weddings (</a:t>
            </a:r>
            <a:r>
              <a:rPr lang="en-US" sz="2000" dirty="0" err="1"/>
              <a:t>Nikokh-Tui</a:t>
            </a:r>
            <a:r>
              <a:rPr lang="en-US" sz="2000" dirty="0"/>
              <a:t>), the bride wears a colorful outfit hand embroidered with intricate patterns. The wedding ceremony plays an essential role in Uzbek life.</a:t>
            </a:r>
          </a:p>
        </p:txBody>
      </p:sp>
    </p:spTree>
    <p:extLst>
      <p:ext uri="{BB962C8B-B14F-4D97-AF65-F5344CB8AC3E}">
        <p14:creationId xmlns:p14="http://schemas.microsoft.com/office/powerpoint/2010/main" val="424045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0" y="0"/>
            <a:ext cx="5410200" cy="666750"/>
          </a:xfrm>
        </p:spPr>
        <p:txBody>
          <a:bodyPr/>
          <a:lstStyle/>
          <a:p>
            <a:r>
              <a:rPr lang="en-US" dirty="0"/>
              <a:t>Afghani Jewish Bride </a:t>
            </a:r>
          </a:p>
        </p:txBody>
      </p:sp>
      <p:pic>
        <p:nvPicPr>
          <p:cNvPr id="4" name="Content Placeholder 3"/>
          <p:cNvPicPr>
            <a:picLocks noGrp="1" noChangeAspect="1"/>
          </p:cNvPicPr>
          <p:nvPr>
            <p:ph idx="1"/>
          </p:nvPr>
        </p:nvPicPr>
        <p:blipFill>
          <a:blip r:embed="rId2"/>
          <a:stretch>
            <a:fillRect/>
          </a:stretch>
        </p:blipFill>
        <p:spPr>
          <a:xfrm>
            <a:off x="0" y="0"/>
            <a:ext cx="3680910" cy="5086350"/>
          </a:xfrm>
          <a:prstGeom prst="rect">
            <a:avLst/>
          </a:prstGeom>
        </p:spPr>
      </p:pic>
      <p:sp>
        <p:nvSpPr>
          <p:cNvPr id="5" name="Rectangle 4"/>
          <p:cNvSpPr/>
          <p:nvPr/>
        </p:nvSpPr>
        <p:spPr>
          <a:xfrm>
            <a:off x="4267200" y="819150"/>
            <a:ext cx="4572000" cy="2862322"/>
          </a:xfrm>
          <a:prstGeom prst="rect">
            <a:avLst/>
          </a:prstGeom>
        </p:spPr>
        <p:txBody>
          <a:bodyPr>
            <a:spAutoFit/>
          </a:bodyPr>
          <a:lstStyle/>
          <a:p>
            <a:r>
              <a:rPr lang="en-US" sz="2000" dirty="0"/>
              <a:t>Jews are believed to have resided in Afghanistan for nearly 1,500 years. Now however there is only one Jew remaining in the country (</a:t>
            </a:r>
            <a:r>
              <a:rPr lang="en-US" sz="2000" dirty="0" err="1"/>
              <a:t>Zablon</a:t>
            </a:r>
            <a:r>
              <a:rPr lang="en-US" sz="2000" dirty="0"/>
              <a:t> </a:t>
            </a:r>
            <a:r>
              <a:rPr lang="en-US" sz="2000" dirty="0" err="1"/>
              <a:t>Simintov</a:t>
            </a:r>
            <a:r>
              <a:rPr lang="en-US" sz="2000" dirty="0"/>
              <a:t>, who was born in Herat in 1959). Traditional wedding ceremonies saw the brides covered with a veil and garments, and she also wore henna on her hands and feet and sequins on her forehead.</a:t>
            </a:r>
          </a:p>
        </p:txBody>
      </p:sp>
    </p:spTree>
    <p:extLst>
      <p:ext uri="{BB962C8B-B14F-4D97-AF65-F5344CB8AC3E}">
        <p14:creationId xmlns:p14="http://schemas.microsoft.com/office/powerpoint/2010/main" val="1937809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0" y="76200"/>
            <a:ext cx="3886200" cy="666750"/>
          </a:xfrm>
        </p:spPr>
        <p:txBody>
          <a:bodyPr/>
          <a:lstStyle/>
          <a:p>
            <a:r>
              <a:rPr lang="en-US" dirty="0"/>
              <a:t>Turkmen Bride </a:t>
            </a:r>
          </a:p>
        </p:txBody>
      </p:sp>
      <p:pic>
        <p:nvPicPr>
          <p:cNvPr id="4" name="Content Placeholder 3"/>
          <p:cNvPicPr>
            <a:picLocks noGrp="1" noChangeAspect="1"/>
          </p:cNvPicPr>
          <p:nvPr>
            <p:ph idx="1"/>
          </p:nvPr>
        </p:nvPicPr>
        <p:blipFill>
          <a:blip r:embed="rId2"/>
          <a:stretch>
            <a:fillRect/>
          </a:stretch>
        </p:blipFill>
        <p:spPr>
          <a:xfrm>
            <a:off x="19050" y="0"/>
            <a:ext cx="3449907" cy="5143500"/>
          </a:xfrm>
          <a:prstGeom prst="rect">
            <a:avLst/>
          </a:prstGeom>
        </p:spPr>
      </p:pic>
      <p:sp>
        <p:nvSpPr>
          <p:cNvPr id="5" name="Rectangle 4"/>
          <p:cNvSpPr/>
          <p:nvPr/>
        </p:nvSpPr>
        <p:spPr>
          <a:xfrm>
            <a:off x="4105275" y="1200150"/>
            <a:ext cx="4572000" cy="1631216"/>
          </a:xfrm>
          <a:prstGeom prst="rect">
            <a:avLst/>
          </a:prstGeom>
        </p:spPr>
        <p:txBody>
          <a:bodyPr>
            <a:spAutoFit/>
          </a:bodyPr>
          <a:lstStyle/>
          <a:p>
            <a:r>
              <a:rPr lang="en-US" sz="2000" dirty="0"/>
              <a:t>In Turkmenistan, the traditional wedding ceremony sees the bride dressed up in a red dress made from silk homemade fabric studded with silver or gilded pendants.</a:t>
            </a:r>
          </a:p>
        </p:txBody>
      </p:sp>
    </p:spTree>
    <p:extLst>
      <p:ext uri="{BB962C8B-B14F-4D97-AF65-F5344CB8AC3E}">
        <p14:creationId xmlns:p14="http://schemas.microsoft.com/office/powerpoint/2010/main" val="2380175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3475" y="0"/>
            <a:ext cx="4191000" cy="666750"/>
          </a:xfrm>
        </p:spPr>
        <p:txBody>
          <a:bodyPr/>
          <a:lstStyle/>
          <a:p>
            <a:r>
              <a:rPr lang="en-US" dirty="0"/>
              <a:t>Sami Wedding</a:t>
            </a:r>
          </a:p>
        </p:txBody>
      </p:sp>
      <p:pic>
        <p:nvPicPr>
          <p:cNvPr id="4" name="Content Placeholder 3"/>
          <p:cNvPicPr>
            <a:picLocks noGrp="1" noChangeAspect="1"/>
          </p:cNvPicPr>
          <p:nvPr>
            <p:ph idx="1"/>
          </p:nvPr>
        </p:nvPicPr>
        <p:blipFill>
          <a:blip r:embed="rId2"/>
          <a:stretch>
            <a:fillRect/>
          </a:stretch>
        </p:blipFill>
        <p:spPr>
          <a:xfrm>
            <a:off x="0" y="0"/>
            <a:ext cx="5143500" cy="5143500"/>
          </a:xfrm>
          <a:prstGeom prst="rect">
            <a:avLst/>
          </a:prstGeom>
        </p:spPr>
      </p:pic>
      <p:sp>
        <p:nvSpPr>
          <p:cNvPr id="5" name="Rectangle 4"/>
          <p:cNvSpPr/>
          <p:nvPr/>
        </p:nvSpPr>
        <p:spPr>
          <a:xfrm>
            <a:off x="5143499" y="819150"/>
            <a:ext cx="3990975" cy="3170099"/>
          </a:xfrm>
          <a:prstGeom prst="rect">
            <a:avLst/>
          </a:prstGeom>
        </p:spPr>
        <p:txBody>
          <a:bodyPr wrap="square">
            <a:spAutoFit/>
          </a:bodyPr>
          <a:lstStyle/>
          <a:p>
            <a:r>
              <a:rPr lang="en-US" sz="2000" dirty="0"/>
              <a:t>The Sami are the indigenous people living in the far north of Europe. The area is called </a:t>
            </a:r>
            <a:r>
              <a:rPr lang="en-US" sz="2000" dirty="0" err="1"/>
              <a:t>Sápmi</a:t>
            </a:r>
            <a:r>
              <a:rPr lang="en-US" sz="2000" dirty="0"/>
              <a:t> and it stretches across parts of Norway, Sweden, Finland and the Kola Peninsula. Their traditional dresses explain a lot about the wearer. For example, single people wear belts with circular buttons, while square buttons mean a person is married.</a:t>
            </a:r>
          </a:p>
        </p:txBody>
      </p:sp>
    </p:spTree>
    <p:extLst>
      <p:ext uri="{BB962C8B-B14F-4D97-AF65-F5344CB8AC3E}">
        <p14:creationId xmlns:p14="http://schemas.microsoft.com/office/powerpoint/2010/main" val="1336125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50"/>
            <a:ext cx="9191624" cy="381000"/>
          </a:xfrm>
        </p:spPr>
        <p:txBody>
          <a:bodyPr/>
          <a:lstStyle/>
          <a:p>
            <a:r>
              <a:rPr lang="en-US" sz="3600" dirty="0"/>
              <a:t>Polish Wedding From The </a:t>
            </a:r>
            <a:r>
              <a:rPr lang="en-US" sz="3600" dirty="0" err="1"/>
              <a:t>Lowicz</a:t>
            </a:r>
            <a:r>
              <a:rPr lang="en-US" sz="3600" dirty="0"/>
              <a:t> Area </a:t>
            </a:r>
          </a:p>
        </p:txBody>
      </p:sp>
      <p:pic>
        <p:nvPicPr>
          <p:cNvPr id="4" name="Content Placeholder 3"/>
          <p:cNvPicPr>
            <a:picLocks noGrp="1" noChangeAspect="1"/>
          </p:cNvPicPr>
          <p:nvPr>
            <p:ph idx="1"/>
          </p:nvPr>
        </p:nvPicPr>
        <p:blipFill>
          <a:blip r:embed="rId2"/>
          <a:stretch>
            <a:fillRect/>
          </a:stretch>
        </p:blipFill>
        <p:spPr>
          <a:xfrm>
            <a:off x="0" y="514350"/>
            <a:ext cx="6168800" cy="4629150"/>
          </a:xfrm>
          <a:prstGeom prst="rect">
            <a:avLst/>
          </a:prstGeom>
        </p:spPr>
      </p:pic>
      <p:sp>
        <p:nvSpPr>
          <p:cNvPr id="5" name="Rectangle 4"/>
          <p:cNvSpPr/>
          <p:nvPr/>
        </p:nvSpPr>
        <p:spPr>
          <a:xfrm>
            <a:off x="6168800" y="590550"/>
            <a:ext cx="2975200" cy="5016758"/>
          </a:xfrm>
          <a:prstGeom prst="rect">
            <a:avLst/>
          </a:prstGeom>
        </p:spPr>
        <p:txBody>
          <a:bodyPr wrap="square">
            <a:spAutoFit/>
          </a:bodyPr>
          <a:lstStyle/>
          <a:p>
            <a:r>
              <a:rPr lang="en-US" sz="2000" dirty="0"/>
              <a:t>A Polish bride will traditionally wear a white dress and a full veil (</a:t>
            </a:r>
            <a:r>
              <a:rPr lang="en-US" sz="2000" dirty="0" err="1"/>
              <a:t>welon</a:t>
            </a:r>
            <a:r>
              <a:rPr lang="en-US" sz="2000" dirty="0"/>
              <a:t>). The groom will often wear a buttonhole flower to match his bride's bouquet. If you notice a bride subtly moving a part of her wedding dress to cover the top of the groom's shoe, she may be following a traditional belief that this will give her a position of dominance in the relationship.</a:t>
            </a:r>
          </a:p>
        </p:txBody>
      </p:sp>
    </p:spTree>
    <p:extLst>
      <p:ext uri="{BB962C8B-B14F-4D97-AF65-F5344CB8AC3E}">
        <p14:creationId xmlns:p14="http://schemas.microsoft.com/office/powerpoint/2010/main" val="2587798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8890" y="0"/>
            <a:ext cx="5295110" cy="1352550"/>
          </a:xfrm>
        </p:spPr>
        <p:txBody>
          <a:bodyPr/>
          <a:lstStyle/>
          <a:p>
            <a:r>
              <a:rPr lang="en-US" dirty="0" err="1"/>
              <a:t>Maasai</a:t>
            </a:r>
            <a:r>
              <a:rPr lang="en-US" dirty="0"/>
              <a:t> Wedding In Kenya</a:t>
            </a:r>
          </a:p>
        </p:txBody>
      </p:sp>
      <p:pic>
        <p:nvPicPr>
          <p:cNvPr id="4" name="Content Placeholder 3"/>
          <p:cNvPicPr>
            <a:picLocks noGrp="1" noChangeAspect="1"/>
          </p:cNvPicPr>
          <p:nvPr>
            <p:ph idx="1"/>
          </p:nvPr>
        </p:nvPicPr>
        <p:blipFill>
          <a:blip r:embed="rId2"/>
          <a:stretch>
            <a:fillRect/>
          </a:stretch>
        </p:blipFill>
        <p:spPr>
          <a:xfrm>
            <a:off x="0" y="9524"/>
            <a:ext cx="3848890" cy="5133975"/>
          </a:xfrm>
          <a:prstGeom prst="rect">
            <a:avLst/>
          </a:prstGeom>
        </p:spPr>
      </p:pic>
      <p:sp>
        <p:nvSpPr>
          <p:cNvPr id="5" name="Rectangle 4"/>
          <p:cNvSpPr/>
          <p:nvPr/>
        </p:nvSpPr>
        <p:spPr>
          <a:xfrm>
            <a:off x="4038600" y="1352550"/>
            <a:ext cx="4572000" cy="2246769"/>
          </a:xfrm>
          <a:prstGeom prst="rect">
            <a:avLst/>
          </a:prstGeom>
        </p:spPr>
        <p:txBody>
          <a:bodyPr>
            <a:spAutoFit/>
          </a:bodyPr>
          <a:lstStyle/>
          <a:p>
            <a:r>
              <a:rPr lang="en-US" sz="2000" dirty="0"/>
              <a:t>In a </a:t>
            </a:r>
            <a:r>
              <a:rPr lang="en-US" sz="2000" dirty="0" err="1"/>
              <a:t>Maasai</a:t>
            </a:r>
            <a:r>
              <a:rPr lang="en-US" sz="2000" dirty="0"/>
              <a:t> wedding, the bride is required to wear a bold and colorful necklace made of beads and shells. On the night of the wedding, a party called the "</a:t>
            </a:r>
            <a:r>
              <a:rPr lang="en-US" sz="2000" dirty="0" err="1"/>
              <a:t>kupamba</a:t>
            </a:r>
            <a:r>
              <a:rPr lang="en-US" sz="2000" dirty="0"/>
              <a:t>" takes place. During this party, the bride is allowed to take off her veil and show her hairstyle and jewels.</a:t>
            </a:r>
          </a:p>
        </p:txBody>
      </p:sp>
    </p:spTree>
    <p:extLst>
      <p:ext uri="{BB962C8B-B14F-4D97-AF65-F5344CB8AC3E}">
        <p14:creationId xmlns:p14="http://schemas.microsoft.com/office/powerpoint/2010/main" val="19967532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1274" y="9524"/>
            <a:ext cx="5162726" cy="1190625"/>
          </a:xfrm>
        </p:spPr>
        <p:txBody>
          <a:bodyPr/>
          <a:lstStyle/>
          <a:p>
            <a:r>
              <a:rPr lang="en-US" dirty="0"/>
              <a:t>Bedouin Wedding Veil In Israel</a:t>
            </a:r>
          </a:p>
        </p:txBody>
      </p:sp>
      <p:pic>
        <p:nvPicPr>
          <p:cNvPr id="4" name="Content Placeholder 3"/>
          <p:cNvPicPr>
            <a:picLocks noGrp="1" noChangeAspect="1"/>
          </p:cNvPicPr>
          <p:nvPr>
            <p:ph idx="1"/>
          </p:nvPr>
        </p:nvPicPr>
        <p:blipFill>
          <a:blip r:embed="rId2"/>
          <a:stretch>
            <a:fillRect/>
          </a:stretch>
        </p:blipFill>
        <p:spPr>
          <a:xfrm>
            <a:off x="-38100" y="-19050"/>
            <a:ext cx="4019374" cy="5029200"/>
          </a:xfrm>
          <a:prstGeom prst="rect">
            <a:avLst/>
          </a:prstGeom>
        </p:spPr>
      </p:pic>
      <p:sp>
        <p:nvSpPr>
          <p:cNvPr id="5" name="Rectangle 4"/>
          <p:cNvSpPr/>
          <p:nvPr/>
        </p:nvSpPr>
        <p:spPr>
          <a:xfrm>
            <a:off x="4276637" y="1428750"/>
            <a:ext cx="4572000" cy="1323439"/>
          </a:xfrm>
          <a:prstGeom prst="rect">
            <a:avLst/>
          </a:prstGeom>
        </p:spPr>
        <p:txBody>
          <a:bodyPr>
            <a:spAutoFit/>
          </a:bodyPr>
          <a:lstStyle/>
          <a:p>
            <a:r>
              <a:rPr lang="en-US" sz="2000" dirty="0"/>
              <a:t>In traditional Bedouin wedding ceremonies, Bedouin brides often wear a heavy and ornate face veil comprised of various jewelry.</a:t>
            </a:r>
          </a:p>
        </p:txBody>
      </p:sp>
    </p:spTree>
    <p:extLst>
      <p:ext uri="{BB962C8B-B14F-4D97-AF65-F5344CB8AC3E}">
        <p14:creationId xmlns:p14="http://schemas.microsoft.com/office/powerpoint/2010/main" val="40276832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1525" y="0"/>
            <a:ext cx="4495800" cy="1047750"/>
          </a:xfrm>
        </p:spPr>
        <p:txBody>
          <a:bodyPr/>
          <a:lstStyle/>
          <a:p>
            <a:r>
              <a:rPr lang="en-US" dirty="0"/>
              <a:t>Romanian Bride From </a:t>
            </a:r>
            <a:r>
              <a:rPr lang="en-US" dirty="0" err="1"/>
              <a:t>Oas</a:t>
            </a:r>
            <a:r>
              <a:rPr lang="en-US" dirty="0"/>
              <a:t> Region </a:t>
            </a:r>
          </a:p>
        </p:txBody>
      </p:sp>
      <p:pic>
        <p:nvPicPr>
          <p:cNvPr id="4" name="Content Placeholder 3"/>
          <p:cNvPicPr>
            <a:picLocks noGrp="1" noChangeAspect="1"/>
          </p:cNvPicPr>
          <p:nvPr>
            <p:ph idx="1"/>
          </p:nvPr>
        </p:nvPicPr>
        <p:blipFill>
          <a:blip r:embed="rId2"/>
          <a:stretch>
            <a:fillRect/>
          </a:stretch>
        </p:blipFill>
        <p:spPr>
          <a:xfrm>
            <a:off x="0" y="0"/>
            <a:ext cx="3856031" cy="5143500"/>
          </a:xfrm>
          <a:prstGeom prst="rect">
            <a:avLst/>
          </a:prstGeom>
        </p:spPr>
      </p:pic>
      <p:sp>
        <p:nvSpPr>
          <p:cNvPr id="5" name="Rectangle 4"/>
          <p:cNvSpPr/>
          <p:nvPr/>
        </p:nvSpPr>
        <p:spPr>
          <a:xfrm>
            <a:off x="4419600" y="1352550"/>
            <a:ext cx="4572000" cy="2862322"/>
          </a:xfrm>
          <a:prstGeom prst="rect">
            <a:avLst/>
          </a:prstGeom>
        </p:spPr>
        <p:txBody>
          <a:bodyPr>
            <a:spAutoFit/>
          </a:bodyPr>
          <a:lstStyle/>
          <a:p>
            <a:r>
              <a:rPr lang="en-US" sz="2000" dirty="0"/>
              <a:t>Weddings in </a:t>
            </a:r>
            <a:r>
              <a:rPr lang="en-US" sz="2000" dirty="0" err="1"/>
              <a:t>Oas</a:t>
            </a:r>
            <a:r>
              <a:rPr lang="en-US" sz="2000" dirty="0"/>
              <a:t> are an important event in the north-west part of Transylvania. The wedding is organized by the parents as well as the bride-and-groom-to-be and various different rituals are involved including the preparation of the dowry and the costumes, choosing the godparents, and preparing the wedding flag.</a:t>
            </a:r>
          </a:p>
        </p:txBody>
      </p:sp>
    </p:spTree>
    <p:extLst>
      <p:ext uri="{BB962C8B-B14F-4D97-AF65-F5344CB8AC3E}">
        <p14:creationId xmlns:p14="http://schemas.microsoft.com/office/powerpoint/2010/main" val="821426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3400" y="76200"/>
            <a:ext cx="4800600" cy="666750"/>
          </a:xfrm>
        </p:spPr>
        <p:txBody>
          <a:bodyPr/>
          <a:lstStyle/>
          <a:p>
            <a:r>
              <a:rPr lang="en-US" dirty="0"/>
              <a:t>Chinese Wedding</a:t>
            </a:r>
          </a:p>
        </p:txBody>
      </p:sp>
      <p:pic>
        <p:nvPicPr>
          <p:cNvPr id="4" name="Content Placeholder 3"/>
          <p:cNvPicPr>
            <a:picLocks noGrp="1" noChangeAspect="1"/>
          </p:cNvPicPr>
          <p:nvPr>
            <p:ph idx="1"/>
          </p:nvPr>
        </p:nvPicPr>
        <p:blipFill>
          <a:blip r:embed="rId2"/>
          <a:stretch>
            <a:fillRect/>
          </a:stretch>
        </p:blipFill>
        <p:spPr>
          <a:xfrm>
            <a:off x="0" y="742950"/>
            <a:ext cx="6541358" cy="4400550"/>
          </a:xfrm>
          <a:prstGeom prst="rect">
            <a:avLst/>
          </a:prstGeom>
        </p:spPr>
      </p:pic>
      <p:sp>
        <p:nvSpPr>
          <p:cNvPr id="5" name="Rectangle 4"/>
          <p:cNvSpPr/>
          <p:nvPr/>
        </p:nvSpPr>
        <p:spPr>
          <a:xfrm>
            <a:off x="6541358" y="1123950"/>
            <a:ext cx="2602642" cy="3477875"/>
          </a:xfrm>
          <a:prstGeom prst="rect">
            <a:avLst/>
          </a:prstGeom>
        </p:spPr>
        <p:txBody>
          <a:bodyPr wrap="square">
            <a:spAutoFit/>
          </a:bodyPr>
          <a:lstStyle/>
          <a:p>
            <a:r>
              <a:rPr lang="en-US" sz="2000" dirty="0"/>
              <a:t>In China the </a:t>
            </a:r>
            <a:r>
              <a:rPr lang="en-US" sz="2000" dirty="0" err="1"/>
              <a:t>colour</a:t>
            </a:r>
            <a:r>
              <a:rPr lang="en-US" sz="2000" dirty="0"/>
              <a:t> red is considered to symbolize good luck. The </a:t>
            </a:r>
            <a:r>
              <a:rPr lang="en-US" sz="2000" dirty="0" err="1"/>
              <a:t>colour</a:t>
            </a:r>
            <a:r>
              <a:rPr lang="en-US" sz="2000" dirty="0"/>
              <a:t> is also believed to keep away evil spirits. It's therefore no surprise that traditional Chinese wedding outfits almost always feature the </a:t>
            </a:r>
            <a:r>
              <a:rPr lang="en-US" sz="2000" dirty="0" err="1"/>
              <a:t>colour</a:t>
            </a:r>
            <a:r>
              <a:rPr lang="en-US" sz="2000" dirty="0"/>
              <a:t> red.</a:t>
            </a:r>
          </a:p>
        </p:txBody>
      </p:sp>
    </p:spTree>
    <p:extLst>
      <p:ext uri="{BB962C8B-B14F-4D97-AF65-F5344CB8AC3E}">
        <p14:creationId xmlns:p14="http://schemas.microsoft.com/office/powerpoint/2010/main" val="30618957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19050"/>
            <a:ext cx="4648200" cy="666750"/>
          </a:xfrm>
        </p:spPr>
        <p:txBody>
          <a:bodyPr/>
          <a:lstStyle/>
          <a:p>
            <a:r>
              <a:rPr lang="en-US" dirty="0" err="1"/>
              <a:t>Yakan</a:t>
            </a:r>
            <a:r>
              <a:rPr lang="en-US" dirty="0"/>
              <a:t> Bride </a:t>
            </a:r>
          </a:p>
        </p:txBody>
      </p:sp>
      <p:pic>
        <p:nvPicPr>
          <p:cNvPr id="4" name="Content Placeholder 3"/>
          <p:cNvPicPr>
            <a:picLocks noGrp="1" noChangeAspect="1"/>
          </p:cNvPicPr>
          <p:nvPr>
            <p:ph idx="1"/>
          </p:nvPr>
        </p:nvPicPr>
        <p:blipFill>
          <a:blip r:embed="rId2"/>
          <a:stretch>
            <a:fillRect/>
          </a:stretch>
        </p:blipFill>
        <p:spPr>
          <a:xfrm>
            <a:off x="0" y="0"/>
            <a:ext cx="3389032" cy="5086350"/>
          </a:xfrm>
          <a:prstGeom prst="rect">
            <a:avLst/>
          </a:prstGeom>
        </p:spPr>
      </p:pic>
      <p:sp>
        <p:nvSpPr>
          <p:cNvPr id="5" name="Rectangle 4"/>
          <p:cNvSpPr/>
          <p:nvPr/>
        </p:nvSpPr>
        <p:spPr>
          <a:xfrm>
            <a:off x="4191000" y="819150"/>
            <a:ext cx="4572000" cy="2554545"/>
          </a:xfrm>
          <a:prstGeom prst="rect">
            <a:avLst/>
          </a:prstGeom>
        </p:spPr>
        <p:txBody>
          <a:bodyPr>
            <a:spAutoFit/>
          </a:bodyPr>
          <a:lstStyle/>
          <a:p>
            <a:r>
              <a:rPr lang="en-US" sz="2000" dirty="0"/>
              <a:t>The </a:t>
            </a:r>
            <a:r>
              <a:rPr lang="en-US" sz="2000" dirty="0" err="1"/>
              <a:t>Yakan</a:t>
            </a:r>
            <a:r>
              <a:rPr lang="en-US" sz="2000" dirty="0"/>
              <a:t> are an ethno-linguistic group that mostly inhabit the island of Basilan in the Philippines. Traditional weddings usually consist of two ceremonies, an Islamic one and an older, pre-Islamic ritual. The weddings are arranged by the parents and both the bride and groom wear face paint for the ceremony.</a:t>
            </a:r>
          </a:p>
        </p:txBody>
      </p:sp>
    </p:spTree>
    <p:extLst>
      <p:ext uri="{BB962C8B-B14F-4D97-AF65-F5344CB8AC3E}">
        <p14:creationId xmlns:p14="http://schemas.microsoft.com/office/powerpoint/2010/main" val="1384686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7300" y="76200"/>
            <a:ext cx="4076700" cy="666750"/>
          </a:xfrm>
        </p:spPr>
        <p:txBody>
          <a:bodyPr/>
          <a:lstStyle/>
          <a:p>
            <a:r>
              <a:rPr lang="en-US" dirty="0"/>
              <a:t>Indian Wedding</a:t>
            </a:r>
          </a:p>
        </p:txBody>
      </p:sp>
      <p:pic>
        <p:nvPicPr>
          <p:cNvPr id="4" name="Content Placeholder 3"/>
          <p:cNvPicPr>
            <a:picLocks noGrp="1" noChangeAspect="1"/>
          </p:cNvPicPr>
          <p:nvPr>
            <p:ph idx="1"/>
          </p:nvPr>
        </p:nvPicPr>
        <p:blipFill>
          <a:blip r:embed="rId2"/>
          <a:stretch>
            <a:fillRect/>
          </a:stretch>
        </p:blipFill>
        <p:spPr>
          <a:xfrm>
            <a:off x="0" y="76200"/>
            <a:ext cx="5067300" cy="5067300"/>
          </a:xfrm>
          <a:prstGeom prst="rect">
            <a:avLst/>
          </a:prstGeom>
        </p:spPr>
      </p:pic>
      <p:sp>
        <p:nvSpPr>
          <p:cNvPr id="5" name="Rectangle 4"/>
          <p:cNvSpPr/>
          <p:nvPr/>
        </p:nvSpPr>
        <p:spPr>
          <a:xfrm>
            <a:off x="5562600" y="1047750"/>
            <a:ext cx="3657600" cy="2246769"/>
          </a:xfrm>
          <a:prstGeom prst="rect">
            <a:avLst/>
          </a:prstGeom>
        </p:spPr>
        <p:txBody>
          <a:bodyPr wrap="square">
            <a:spAutoFit/>
          </a:bodyPr>
          <a:lstStyle/>
          <a:p>
            <a:r>
              <a:rPr lang="en-US" sz="2000" dirty="0"/>
              <a:t>In Indian culture, pink or red wedding dresses are often the garment of choice for brides. Married woman in the north of the country can often be identified by a red dot in the middle of their forehead.</a:t>
            </a:r>
          </a:p>
        </p:txBody>
      </p:sp>
    </p:spTree>
    <p:extLst>
      <p:ext uri="{BB962C8B-B14F-4D97-AF65-F5344CB8AC3E}">
        <p14:creationId xmlns:p14="http://schemas.microsoft.com/office/powerpoint/2010/main" val="34741436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0020" y="76200"/>
            <a:ext cx="6403980" cy="895350"/>
          </a:xfrm>
        </p:spPr>
        <p:txBody>
          <a:bodyPr/>
          <a:lstStyle/>
          <a:p>
            <a:r>
              <a:rPr lang="en-US" sz="3200" dirty="0"/>
              <a:t>Bride In Gora Region Between Kosovo And Macedonia </a:t>
            </a:r>
          </a:p>
        </p:txBody>
      </p:sp>
      <p:pic>
        <p:nvPicPr>
          <p:cNvPr id="4" name="Content Placeholder 3"/>
          <p:cNvPicPr>
            <a:picLocks noGrp="1" noChangeAspect="1"/>
          </p:cNvPicPr>
          <p:nvPr>
            <p:ph idx="1"/>
          </p:nvPr>
        </p:nvPicPr>
        <p:blipFill>
          <a:blip r:embed="rId2"/>
          <a:stretch>
            <a:fillRect/>
          </a:stretch>
        </p:blipFill>
        <p:spPr>
          <a:xfrm>
            <a:off x="-1" y="-28576"/>
            <a:ext cx="2740021" cy="5172075"/>
          </a:xfrm>
          <a:prstGeom prst="rect">
            <a:avLst/>
          </a:prstGeom>
        </p:spPr>
      </p:pic>
      <p:sp>
        <p:nvSpPr>
          <p:cNvPr id="5" name="Rectangle 4"/>
          <p:cNvSpPr/>
          <p:nvPr/>
        </p:nvSpPr>
        <p:spPr>
          <a:xfrm>
            <a:off x="4191000" y="1200150"/>
            <a:ext cx="4572000" cy="2554545"/>
          </a:xfrm>
          <a:prstGeom prst="rect">
            <a:avLst/>
          </a:prstGeom>
        </p:spPr>
        <p:txBody>
          <a:bodyPr>
            <a:spAutoFit/>
          </a:bodyPr>
          <a:lstStyle/>
          <a:p>
            <a:r>
              <a:rPr lang="en-US" sz="2000" dirty="0"/>
              <a:t>The </a:t>
            </a:r>
            <a:r>
              <a:rPr lang="en-US" sz="2000" dirty="0" err="1"/>
              <a:t>Gorani</a:t>
            </a:r>
            <a:r>
              <a:rPr lang="en-US" sz="2000" dirty="0"/>
              <a:t> people are Muslims by faith, but their traditions and customs contain various pagan elements. The bride is carried on a white horse covered with a scarf and a specially decorated umbrella during wedding festivities, and she accompanies her family to the </a:t>
            </a:r>
            <a:r>
              <a:rPr lang="en-US" sz="2000" dirty="0" err="1"/>
              <a:t>neighbour's</a:t>
            </a:r>
            <a:r>
              <a:rPr lang="en-US" sz="2000" dirty="0"/>
              <a:t> house of her husband-to-be.</a:t>
            </a:r>
          </a:p>
        </p:txBody>
      </p:sp>
    </p:spTree>
    <p:extLst>
      <p:ext uri="{BB962C8B-B14F-4D97-AF65-F5344CB8AC3E}">
        <p14:creationId xmlns:p14="http://schemas.microsoft.com/office/powerpoint/2010/main" val="17361169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1925" y="-9525"/>
            <a:ext cx="5181600" cy="666750"/>
          </a:xfrm>
        </p:spPr>
        <p:txBody>
          <a:bodyPr/>
          <a:lstStyle/>
          <a:p>
            <a:r>
              <a:rPr lang="en-US" dirty="0" smtClean="0"/>
              <a:t>Norwegian Wedding</a:t>
            </a:r>
            <a:endParaRPr lang="en-US" dirty="0"/>
          </a:p>
        </p:txBody>
      </p:sp>
      <p:pic>
        <p:nvPicPr>
          <p:cNvPr id="4" name="Content Placeholder 3"/>
          <p:cNvPicPr>
            <a:picLocks noGrp="1" noChangeAspect="1"/>
          </p:cNvPicPr>
          <p:nvPr>
            <p:ph idx="1"/>
          </p:nvPr>
        </p:nvPicPr>
        <p:blipFill>
          <a:blip r:embed="rId2"/>
          <a:stretch>
            <a:fillRect/>
          </a:stretch>
        </p:blipFill>
        <p:spPr>
          <a:xfrm>
            <a:off x="-1" y="0"/>
            <a:ext cx="3589178" cy="5143500"/>
          </a:xfrm>
          <a:prstGeom prst="rect">
            <a:avLst/>
          </a:prstGeom>
        </p:spPr>
      </p:pic>
      <p:sp>
        <p:nvSpPr>
          <p:cNvPr id="5" name="Rectangle 4"/>
          <p:cNvSpPr/>
          <p:nvPr/>
        </p:nvSpPr>
        <p:spPr>
          <a:xfrm>
            <a:off x="3971925" y="1200150"/>
            <a:ext cx="4572000" cy="1323439"/>
          </a:xfrm>
          <a:prstGeom prst="rect">
            <a:avLst/>
          </a:prstGeom>
        </p:spPr>
        <p:txBody>
          <a:bodyPr>
            <a:spAutoFit/>
          </a:bodyPr>
          <a:lstStyle/>
          <a:p>
            <a:r>
              <a:rPr lang="en-US" sz="2000" dirty="0"/>
              <a:t>In Norway, the traditional wedding costume is called a </a:t>
            </a:r>
            <a:r>
              <a:rPr lang="en-US" sz="2000" dirty="0" err="1"/>
              <a:t>Bunad</a:t>
            </a:r>
            <a:r>
              <a:rPr lang="en-US" sz="2000" dirty="0"/>
              <a:t>. It can also be worn for other occasions such as christening parties.</a:t>
            </a:r>
          </a:p>
        </p:txBody>
      </p:sp>
    </p:spTree>
    <p:extLst>
      <p:ext uri="{BB962C8B-B14F-4D97-AF65-F5344CB8AC3E}">
        <p14:creationId xmlns:p14="http://schemas.microsoft.com/office/powerpoint/2010/main" val="25138392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1200" y="0"/>
            <a:ext cx="3352800" cy="1123950"/>
          </a:xfrm>
        </p:spPr>
        <p:txBody>
          <a:bodyPr/>
          <a:lstStyle/>
          <a:p>
            <a:r>
              <a:rPr lang="en-US" sz="3600" dirty="0" err="1"/>
              <a:t>Matyo</a:t>
            </a:r>
            <a:r>
              <a:rPr lang="en-US" sz="3600" dirty="0"/>
              <a:t> Bride From Hungary </a:t>
            </a:r>
          </a:p>
        </p:txBody>
      </p:sp>
      <p:pic>
        <p:nvPicPr>
          <p:cNvPr id="4" name="Content Placeholder 3"/>
          <p:cNvPicPr>
            <a:picLocks noGrp="1" noChangeAspect="1"/>
          </p:cNvPicPr>
          <p:nvPr>
            <p:ph idx="1"/>
          </p:nvPr>
        </p:nvPicPr>
        <p:blipFill>
          <a:blip r:embed="rId2"/>
          <a:stretch>
            <a:fillRect/>
          </a:stretch>
        </p:blipFill>
        <p:spPr>
          <a:xfrm>
            <a:off x="0" y="0"/>
            <a:ext cx="5904776" cy="5143500"/>
          </a:xfrm>
          <a:prstGeom prst="rect">
            <a:avLst/>
          </a:prstGeom>
        </p:spPr>
      </p:pic>
      <p:sp>
        <p:nvSpPr>
          <p:cNvPr id="5" name="Rectangle 4"/>
          <p:cNvSpPr/>
          <p:nvPr/>
        </p:nvSpPr>
        <p:spPr>
          <a:xfrm>
            <a:off x="5904776" y="1379398"/>
            <a:ext cx="3239224" cy="3170099"/>
          </a:xfrm>
          <a:prstGeom prst="rect">
            <a:avLst/>
          </a:prstGeom>
        </p:spPr>
        <p:txBody>
          <a:bodyPr wrap="square">
            <a:spAutoFit/>
          </a:bodyPr>
          <a:lstStyle/>
          <a:p>
            <a:r>
              <a:rPr lang="en-US" sz="2000" dirty="0"/>
              <a:t>In traditional Hungarian weddings, a brides attire usually includes an embroidered dress with floral patterns and three bright colors. She often wears many underskirts as well as an elaborate head-dress with wheat woven into it.</a:t>
            </a:r>
          </a:p>
        </p:txBody>
      </p:sp>
    </p:spTree>
    <p:extLst>
      <p:ext uri="{BB962C8B-B14F-4D97-AF65-F5344CB8AC3E}">
        <p14:creationId xmlns:p14="http://schemas.microsoft.com/office/powerpoint/2010/main" val="14755606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Schaumburg-</a:t>
            </a:r>
            <a:r>
              <a:rPr lang="en-US" sz="3200" dirty="0" err="1"/>
              <a:t>lippe</a:t>
            </a:r>
            <a:r>
              <a:rPr lang="en-US" sz="3200" dirty="0"/>
              <a:t>, </a:t>
            </a:r>
            <a:r>
              <a:rPr lang="en-US" sz="3200" dirty="0" smtClean="0"/>
              <a:t>Germany Wedding </a:t>
            </a:r>
            <a:endParaRPr lang="en-US" sz="3200" dirty="0"/>
          </a:p>
        </p:txBody>
      </p:sp>
      <p:pic>
        <p:nvPicPr>
          <p:cNvPr id="4" name="Content Placeholder 3"/>
          <p:cNvPicPr>
            <a:picLocks noGrp="1" noChangeAspect="1"/>
          </p:cNvPicPr>
          <p:nvPr>
            <p:ph idx="1"/>
          </p:nvPr>
        </p:nvPicPr>
        <p:blipFill>
          <a:blip r:embed="rId2"/>
          <a:stretch>
            <a:fillRect/>
          </a:stretch>
        </p:blipFill>
        <p:spPr>
          <a:xfrm>
            <a:off x="0" y="742950"/>
            <a:ext cx="4400550" cy="4400550"/>
          </a:xfrm>
          <a:prstGeom prst="rect">
            <a:avLst/>
          </a:prstGeom>
        </p:spPr>
      </p:pic>
      <p:sp>
        <p:nvSpPr>
          <p:cNvPr id="5" name="Rectangle 4"/>
          <p:cNvSpPr/>
          <p:nvPr/>
        </p:nvSpPr>
        <p:spPr>
          <a:xfrm>
            <a:off x="4572000" y="895350"/>
            <a:ext cx="4572000" cy="1938992"/>
          </a:xfrm>
          <a:prstGeom prst="rect">
            <a:avLst/>
          </a:prstGeom>
        </p:spPr>
        <p:txBody>
          <a:bodyPr>
            <a:spAutoFit/>
          </a:bodyPr>
          <a:lstStyle/>
          <a:p>
            <a:r>
              <a:rPr lang="en-US" sz="2000" dirty="0"/>
              <a:t>In Germany, traditional bridal headdresses vary from region to region. In the Black Forest valley, the headdress is large and decorated with hundreds of beads and glass balls, while in </a:t>
            </a:r>
            <a:r>
              <a:rPr lang="en-US" sz="2000" dirty="0" err="1"/>
              <a:t>Buckenburg</a:t>
            </a:r>
            <a:r>
              <a:rPr lang="en-US" sz="2000" dirty="0"/>
              <a:t> the emphasis is more on flowers than beads.</a:t>
            </a:r>
          </a:p>
        </p:txBody>
      </p:sp>
    </p:spTree>
    <p:extLst>
      <p:ext uri="{BB962C8B-B14F-4D97-AF65-F5344CB8AC3E}">
        <p14:creationId xmlns:p14="http://schemas.microsoft.com/office/powerpoint/2010/main" val="20412913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2735" y="0"/>
            <a:ext cx="7331265" cy="666750"/>
          </a:xfrm>
        </p:spPr>
        <p:txBody>
          <a:bodyPr/>
          <a:lstStyle/>
          <a:p>
            <a:r>
              <a:rPr lang="en-US" dirty="0"/>
              <a:t>Yemenite Jewish Bride </a:t>
            </a:r>
          </a:p>
        </p:txBody>
      </p:sp>
      <p:pic>
        <p:nvPicPr>
          <p:cNvPr id="4" name="Content Placeholder 3"/>
          <p:cNvPicPr>
            <a:picLocks noGrp="1" noChangeAspect="1"/>
          </p:cNvPicPr>
          <p:nvPr>
            <p:ph idx="1"/>
          </p:nvPr>
        </p:nvPicPr>
        <p:blipFill>
          <a:blip r:embed="rId2"/>
          <a:stretch>
            <a:fillRect/>
          </a:stretch>
        </p:blipFill>
        <p:spPr>
          <a:xfrm>
            <a:off x="-28576" y="0"/>
            <a:ext cx="1841311" cy="5143500"/>
          </a:xfrm>
          <a:prstGeom prst="rect">
            <a:avLst/>
          </a:prstGeom>
        </p:spPr>
      </p:pic>
      <p:sp>
        <p:nvSpPr>
          <p:cNvPr id="5" name="Rectangle 4"/>
          <p:cNvSpPr/>
          <p:nvPr/>
        </p:nvSpPr>
        <p:spPr>
          <a:xfrm>
            <a:off x="2286000" y="1556088"/>
            <a:ext cx="6172200" cy="1631216"/>
          </a:xfrm>
          <a:prstGeom prst="rect">
            <a:avLst/>
          </a:prstGeom>
        </p:spPr>
        <p:txBody>
          <a:bodyPr wrap="square">
            <a:spAutoFit/>
          </a:bodyPr>
          <a:lstStyle/>
          <a:p>
            <a:r>
              <a:rPr lang="en-US" sz="2000" dirty="0"/>
              <a:t>In a traditional Yemenite Jewish wedding, the bride wears jewelry and an elaborate headdress decorated with flowers and leaves. These are believed to ward off evil. Gold threads are also woven into the fabric of her clothes and wedding celebrations traditionally last seven days.</a:t>
            </a:r>
          </a:p>
        </p:txBody>
      </p:sp>
    </p:spTree>
    <p:extLst>
      <p:ext uri="{BB962C8B-B14F-4D97-AF65-F5344CB8AC3E}">
        <p14:creationId xmlns:p14="http://schemas.microsoft.com/office/powerpoint/2010/main" val="24638100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3102" y="76200"/>
            <a:ext cx="6320897" cy="1047750"/>
          </a:xfrm>
        </p:spPr>
        <p:txBody>
          <a:bodyPr/>
          <a:lstStyle/>
          <a:p>
            <a:r>
              <a:rPr lang="en-US" dirty="0"/>
              <a:t>Bride In </a:t>
            </a:r>
            <a:r>
              <a:rPr lang="en-US" dirty="0" err="1"/>
              <a:t>Ribnovo</a:t>
            </a:r>
            <a:r>
              <a:rPr lang="en-US" dirty="0"/>
              <a:t> Region In Southwest Bulgaria </a:t>
            </a:r>
          </a:p>
        </p:txBody>
      </p:sp>
      <p:pic>
        <p:nvPicPr>
          <p:cNvPr id="4" name="Content Placeholder 3"/>
          <p:cNvPicPr>
            <a:picLocks noGrp="1" noChangeAspect="1"/>
          </p:cNvPicPr>
          <p:nvPr>
            <p:ph idx="1"/>
          </p:nvPr>
        </p:nvPicPr>
        <p:blipFill>
          <a:blip r:embed="rId2"/>
          <a:stretch>
            <a:fillRect/>
          </a:stretch>
        </p:blipFill>
        <p:spPr>
          <a:xfrm>
            <a:off x="9525" y="0"/>
            <a:ext cx="2813578" cy="5143500"/>
          </a:xfrm>
          <a:prstGeom prst="rect">
            <a:avLst/>
          </a:prstGeom>
        </p:spPr>
      </p:pic>
      <p:sp>
        <p:nvSpPr>
          <p:cNvPr id="5" name="Rectangle 4"/>
          <p:cNvSpPr/>
          <p:nvPr/>
        </p:nvSpPr>
        <p:spPr>
          <a:xfrm>
            <a:off x="3810000" y="1379399"/>
            <a:ext cx="4572000" cy="1938992"/>
          </a:xfrm>
          <a:prstGeom prst="rect">
            <a:avLst/>
          </a:prstGeom>
        </p:spPr>
        <p:txBody>
          <a:bodyPr>
            <a:spAutoFit/>
          </a:bodyPr>
          <a:lstStyle/>
          <a:p>
            <a:r>
              <a:rPr lang="en-US" sz="2000" dirty="0"/>
              <a:t>The wedding customs in Bulgaria's </a:t>
            </a:r>
            <a:r>
              <a:rPr lang="en-US" sz="2000" dirty="0" err="1"/>
              <a:t>Ribnovo</a:t>
            </a:r>
            <a:r>
              <a:rPr lang="en-US" sz="2000" dirty="0"/>
              <a:t> region are influenced by Islamic traditions. Festivities last for five days and include lots of singing and dancing. On the second day the bride's face is painted white and adorned with sequins.</a:t>
            </a:r>
          </a:p>
        </p:txBody>
      </p:sp>
    </p:spTree>
    <p:extLst>
      <p:ext uri="{BB962C8B-B14F-4D97-AF65-F5344CB8AC3E}">
        <p14:creationId xmlns:p14="http://schemas.microsoft.com/office/powerpoint/2010/main" val="17418862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0" y="76200"/>
            <a:ext cx="4191000" cy="666750"/>
          </a:xfrm>
        </p:spPr>
        <p:txBody>
          <a:bodyPr/>
          <a:lstStyle/>
          <a:p>
            <a:r>
              <a:rPr lang="en-US" dirty="0"/>
              <a:t>Bride In Eritrea </a:t>
            </a:r>
          </a:p>
        </p:txBody>
      </p:sp>
      <p:pic>
        <p:nvPicPr>
          <p:cNvPr id="4" name="Content Placeholder 3"/>
          <p:cNvPicPr>
            <a:picLocks noGrp="1" noChangeAspect="1"/>
          </p:cNvPicPr>
          <p:nvPr>
            <p:ph idx="1"/>
          </p:nvPr>
        </p:nvPicPr>
        <p:blipFill>
          <a:blip r:embed="rId2"/>
          <a:stretch>
            <a:fillRect/>
          </a:stretch>
        </p:blipFill>
        <p:spPr>
          <a:xfrm>
            <a:off x="-9525" y="-95250"/>
            <a:ext cx="3927439" cy="5238750"/>
          </a:xfrm>
          <a:prstGeom prst="rect">
            <a:avLst/>
          </a:prstGeom>
        </p:spPr>
      </p:pic>
      <p:sp>
        <p:nvSpPr>
          <p:cNvPr id="5" name="Rectangle 4"/>
          <p:cNvSpPr/>
          <p:nvPr/>
        </p:nvSpPr>
        <p:spPr>
          <a:xfrm>
            <a:off x="4267200" y="1047750"/>
            <a:ext cx="4572000" cy="2554545"/>
          </a:xfrm>
          <a:prstGeom prst="rect">
            <a:avLst/>
          </a:prstGeom>
        </p:spPr>
        <p:txBody>
          <a:bodyPr>
            <a:spAutoFit/>
          </a:bodyPr>
          <a:lstStyle/>
          <a:p>
            <a:r>
              <a:rPr lang="en-US" sz="2000" dirty="0"/>
              <a:t>The </a:t>
            </a:r>
            <a:r>
              <a:rPr lang="en-US" sz="2000" dirty="0" err="1"/>
              <a:t>Rashaida</a:t>
            </a:r>
            <a:r>
              <a:rPr lang="en-US" sz="2000" dirty="0"/>
              <a:t> are a Muslim tribe populating Eritrea and </a:t>
            </a:r>
            <a:r>
              <a:rPr lang="en-US" sz="2000" dirty="0" smtClean="0"/>
              <a:t>northeast. </a:t>
            </a:r>
            <a:r>
              <a:rPr lang="en-US" sz="2000" dirty="0"/>
              <a:t>When a </a:t>
            </a:r>
            <a:r>
              <a:rPr lang="en-US" sz="2000" dirty="0" err="1"/>
              <a:t>Rashaida</a:t>
            </a:r>
            <a:r>
              <a:rPr lang="en-US" sz="2000" dirty="0"/>
              <a:t> woman is to be </a:t>
            </a:r>
            <a:r>
              <a:rPr lang="en-US" sz="2000" dirty="0" err="1" smtClean="0"/>
              <a:t>married</a:t>
            </a:r>
            <a:r>
              <a:rPr lang="en-US" sz="2000" dirty="0" err="1"/>
              <a:t>Sudan</a:t>
            </a:r>
            <a:r>
              <a:rPr lang="en-US" sz="2000" dirty="0" smtClean="0"/>
              <a:t>, </a:t>
            </a:r>
            <a:r>
              <a:rPr lang="en-US" sz="2000" dirty="0"/>
              <a:t>she stays in seclusion until her wedding, and the </a:t>
            </a:r>
            <a:r>
              <a:rPr lang="en-US" sz="2000" dirty="0" err="1"/>
              <a:t>Rashaida</a:t>
            </a:r>
            <a:r>
              <a:rPr lang="en-US" sz="2000" dirty="0"/>
              <a:t> only marry their own. A </a:t>
            </a:r>
            <a:r>
              <a:rPr lang="en-US" sz="2000" dirty="0" err="1"/>
              <a:t>Rashaida</a:t>
            </a:r>
            <a:r>
              <a:rPr lang="en-US" sz="2000" dirty="0"/>
              <a:t> bridal veil contains rows of metallic thread embroidery and pearls which are geometrically arranged.</a:t>
            </a:r>
          </a:p>
        </p:txBody>
      </p:sp>
    </p:spTree>
    <p:extLst>
      <p:ext uri="{BB962C8B-B14F-4D97-AF65-F5344CB8AC3E}">
        <p14:creationId xmlns:p14="http://schemas.microsoft.com/office/powerpoint/2010/main" val="16940860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7110" y="76200"/>
            <a:ext cx="5716889" cy="1047750"/>
          </a:xfrm>
        </p:spPr>
        <p:txBody>
          <a:bodyPr/>
          <a:lstStyle/>
          <a:p>
            <a:r>
              <a:rPr lang="en-US" sz="3600" dirty="0"/>
              <a:t>Avar Bride Wearing Traditional Costume </a:t>
            </a:r>
          </a:p>
        </p:txBody>
      </p:sp>
      <p:pic>
        <p:nvPicPr>
          <p:cNvPr id="4" name="Content Placeholder 3"/>
          <p:cNvPicPr>
            <a:picLocks noGrp="1" noChangeAspect="1"/>
          </p:cNvPicPr>
          <p:nvPr>
            <p:ph idx="1"/>
          </p:nvPr>
        </p:nvPicPr>
        <p:blipFill>
          <a:blip r:embed="rId2"/>
          <a:stretch>
            <a:fillRect/>
          </a:stretch>
        </p:blipFill>
        <p:spPr>
          <a:xfrm>
            <a:off x="0" y="0"/>
            <a:ext cx="3427111" cy="5143500"/>
          </a:xfrm>
          <a:prstGeom prst="rect">
            <a:avLst/>
          </a:prstGeom>
        </p:spPr>
      </p:pic>
      <p:sp>
        <p:nvSpPr>
          <p:cNvPr id="5" name="Rectangle 4"/>
          <p:cNvSpPr/>
          <p:nvPr/>
        </p:nvSpPr>
        <p:spPr>
          <a:xfrm>
            <a:off x="3999555" y="1379399"/>
            <a:ext cx="4572000" cy="1938992"/>
          </a:xfrm>
          <a:prstGeom prst="rect">
            <a:avLst/>
          </a:prstGeom>
        </p:spPr>
        <p:txBody>
          <a:bodyPr>
            <a:spAutoFit/>
          </a:bodyPr>
          <a:lstStyle/>
          <a:p>
            <a:r>
              <a:rPr lang="en-US" sz="2000" dirty="0"/>
              <a:t>The Avar are a Caucasus native ethnic group living in the Russian republic of Dagestan. Much like their wedding outfits, their traditional wedding ceremonies are also quite elaborate and are generally accompanied by folk dances and music.</a:t>
            </a:r>
          </a:p>
        </p:txBody>
      </p:sp>
    </p:spTree>
    <p:extLst>
      <p:ext uri="{BB962C8B-B14F-4D97-AF65-F5344CB8AC3E}">
        <p14:creationId xmlns:p14="http://schemas.microsoft.com/office/powerpoint/2010/main" val="39455635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3148" y="-19050"/>
            <a:ext cx="2358452" cy="1200150"/>
          </a:xfrm>
        </p:spPr>
        <p:txBody>
          <a:bodyPr/>
          <a:lstStyle/>
          <a:p>
            <a:r>
              <a:rPr lang="en-US" dirty="0"/>
              <a:t>Tibetan Brides </a:t>
            </a:r>
          </a:p>
        </p:txBody>
      </p:sp>
      <p:pic>
        <p:nvPicPr>
          <p:cNvPr id="4" name="Content Placeholder 3"/>
          <p:cNvPicPr>
            <a:picLocks noGrp="1" noChangeAspect="1"/>
          </p:cNvPicPr>
          <p:nvPr>
            <p:ph idx="1"/>
          </p:nvPr>
        </p:nvPicPr>
        <p:blipFill>
          <a:blip r:embed="rId2"/>
          <a:stretch>
            <a:fillRect/>
          </a:stretch>
        </p:blipFill>
        <p:spPr>
          <a:xfrm>
            <a:off x="0" y="-9526"/>
            <a:ext cx="6633148" cy="5153025"/>
          </a:xfrm>
          <a:prstGeom prst="rect">
            <a:avLst/>
          </a:prstGeom>
        </p:spPr>
      </p:pic>
      <p:sp>
        <p:nvSpPr>
          <p:cNvPr id="5" name="Rectangle 4"/>
          <p:cNvSpPr/>
          <p:nvPr/>
        </p:nvSpPr>
        <p:spPr>
          <a:xfrm>
            <a:off x="6633148" y="1352550"/>
            <a:ext cx="2510852" cy="3785652"/>
          </a:xfrm>
          <a:prstGeom prst="rect">
            <a:avLst/>
          </a:prstGeom>
        </p:spPr>
        <p:txBody>
          <a:bodyPr wrap="square">
            <a:spAutoFit/>
          </a:bodyPr>
          <a:lstStyle/>
          <a:p>
            <a:r>
              <a:rPr lang="en-US" sz="2000" dirty="0"/>
              <a:t>For a traditional Tibetan wedding, the bride wears a white, </a:t>
            </a:r>
            <a:r>
              <a:rPr lang="en-US" sz="2000" dirty="0" err="1"/>
              <a:t>woollen</a:t>
            </a:r>
            <a:r>
              <a:rPr lang="en-US" sz="2000" dirty="0"/>
              <a:t> wedding dress which may be layered with brightly </a:t>
            </a:r>
            <a:r>
              <a:rPr lang="en-US" sz="2000" dirty="0" err="1"/>
              <a:t>coloured</a:t>
            </a:r>
            <a:r>
              <a:rPr lang="en-US" sz="2000" dirty="0"/>
              <a:t> aprons and robes. Often there are so many layers that it can sometimes be difficult to see the bride underneath!</a:t>
            </a:r>
          </a:p>
        </p:txBody>
      </p:sp>
    </p:spTree>
    <p:extLst>
      <p:ext uri="{BB962C8B-B14F-4D97-AF65-F5344CB8AC3E}">
        <p14:creationId xmlns:p14="http://schemas.microsoft.com/office/powerpoint/2010/main" val="12420290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76200"/>
            <a:ext cx="4267200" cy="666750"/>
          </a:xfrm>
        </p:spPr>
        <p:txBody>
          <a:bodyPr/>
          <a:lstStyle/>
          <a:p>
            <a:r>
              <a:rPr lang="en-US" dirty="0" err="1"/>
              <a:t>Kinnauri</a:t>
            </a:r>
            <a:r>
              <a:rPr lang="en-US" dirty="0"/>
              <a:t> Bride</a:t>
            </a:r>
          </a:p>
        </p:txBody>
      </p:sp>
      <p:pic>
        <p:nvPicPr>
          <p:cNvPr id="4" name="Content Placeholder 3"/>
          <p:cNvPicPr>
            <a:picLocks noGrp="1" noChangeAspect="1"/>
          </p:cNvPicPr>
          <p:nvPr>
            <p:ph idx="1"/>
          </p:nvPr>
        </p:nvPicPr>
        <p:blipFill>
          <a:blip r:embed="rId2"/>
          <a:stretch>
            <a:fillRect/>
          </a:stretch>
        </p:blipFill>
        <p:spPr>
          <a:xfrm>
            <a:off x="28574" y="0"/>
            <a:ext cx="4413925" cy="5143500"/>
          </a:xfrm>
          <a:prstGeom prst="rect">
            <a:avLst/>
          </a:prstGeom>
        </p:spPr>
      </p:pic>
      <p:sp>
        <p:nvSpPr>
          <p:cNvPr id="5" name="Rectangle 4"/>
          <p:cNvSpPr/>
          <p:nvPr/>
        </p:nvSpPr>
        <p:spPr>
          <a:xfrm>
            <a:off x="4572000" y="838200"/>
            <a:ext cx="4572000" cy="2862322"/>
          </a:xfrm>
          <a:prstGeom prst="rect">
            <a:avLst/>
          </a:prstGeom>
        </p:spPr>
        <p:txBody>
          <a:bodyPr>
            <a:spAutoFit/>
          </a:bodyPr>
          <a:lstStyle/>
          <a:p>
            <a:r>
              <a:rPr lang="en-US" sz="2000" dirty="0"/>
              <a:t>The </a:t>
            </a:r>
            <a:r>
              <a:rPr lang="en-US" sz="2000" dirty="0" err="1"/>
              <a:t>Kinnauri</a:t>
            </a:r>
            <a:r>
              <a:rPr lang="en-US" sz="2000" dirty="0"/>
              <a:t> people come from </a:t>
            </a:r>
            <a:r>
              <a:rPr lang="en-US" sz="2000" dirty="0" err="1"/>
              <a:t>Kinnaur</a:t>
            </a:r>
            <a:r>
              <a:rPr lang="en-US" sz="2000" dirty="0"/>
              <a:t> district in Himachal Pradesh, India. In traditional </a:t>
            </a:r>
            <a:r>
              <a:rPr lang="en-US" sz="2000" dirty="0" err="1"/>
              <a:t>Kinnauri</a:t>
            </a:r>
            <a:r>
              <a:rPr lang="en-US" sz="2000" dirty="0"/>
              <a:t> weddings, the bride wear a heavy layer of gold and silver ornaments and a handmade garland made from dry fruits. The bride also wears a hand woven dress with a brightly embroidered hand woven shawl to cover the shoulders.</a:t>
            </a:r>
          </a:p>
        </p:txBody>
      </p:sp>
    </p:spTree>
    <p:extLst>
      <p:ext uri="{BB962C8B-B14F-4D97-AF65-F5344CB8AC3E}">
        <p14:creationId xmlns:p14="http://schemas.microsoft.com/office/powerpoint/2010/main" val="598495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8600" y="9524"/>
            <a:ext cx="5105400" cy="1114425"/>
          </a:xfrm>
        </p:spPr>
        <p:txBody>
          <a:bodyPr/>
          <a:lstStyle/>
          <a:p>
            <a:r>
              <a:rPr lang="en-US" dirty="0" smtClean="0"/>
              <a:t>Nigerian Wedding</a:t>
            </a:r>
            <a:endParaRPr lang="en-US" dirty="0"/>
          </a:p>
        </p:txBody>
      </p:sp>
      <p:pic>
        <p:nvPicPr>
          <p:cNvPr id="4" name="Content Placeholder 3"/>
          <p:cNvPicPr>
            <a:picLocks noGrp="1" noChangeAspect="1"/>
          </p:cNvPicPr>
          <p:nvPr>
            <p:ph idx="1"/>
          </p:nvPr>
        </p:nvPicPr>
        <p:blipFill>
          <a:blip r:embed="rId2"/>
          <a:stretch>
            <a:fillRect/>
          </a:stretch>
        </p:blipFill>
        <p:spPr>
          <a:xfrm>
            <a:off x="0" y="-9526"/>
            <a:ext cx="3441038" cy="5153026"/>
          </a:xfrm>
          <a:prstGeom prst="rect">
            <a:avLst/>
          </a:prstGeom>
        </p:spPr>
      </p:pic>
      <p:sp>
        <p:nvSpPr>
          <p:cNvPr id="5" name="Rectangle 4"/>
          <p:cNvSpPr/>
          <p:nvPr/>
        </p:nvSpPr>
        <p:spPr>
          <a:xfrm>
            <a:off x="4038600" y="1276350"/>
            <a:ext cx="4572000" cy="2554545"/>
          </a:xfrm>
          <a:prstGeom prst="rect">
            <a:avLst/>
          </a:prstGeom>
        </p:spPr>
        <p:txBody>
          <a:bodyPr>
            <a:spAutoFit/>
          </a:bodyPr>
          <a:lstStyle/>
          <a:p>
            <a:r>
              <a:rPr lang="en-US" sz="2000" dirty="0"/>
              <a:t>Nigeria is a big country with around 250 ethnic groups and over 500 languages. Wedding ceremonies therefore change according to region, religion and ethnic background. However, Nigerian brides often wear brightly colored wedding clothes. They also often wear a Nigerian head tie called a </a:t>
            </a:r>
            <a:r>
              <a:rPr lang="en-US" sz="2000" dirty="0" err="1"/>
              <a:t>Gele</a:t>
            </a:r>
            <a:r>
              <a:rPr lang="en-US" sz="2000" dirty="0"/>
              <a:t>.</a:t>
            </a:r>
          </a:p>
        </p:txBody>
      </p:sp>
    </p:spTree>
    <p:extLst>
      <p:ext uri="{BB962C8B-B14F-4D97-AF65-F5344CB8AC3E}">
        <p14:creationId xmlns:p14="http://schemas.microsoft.com/office/powerpoint/2010/main" val="17283934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229600" cy="514350"/>
          </a:xfrm>
        </p:spPr>
        <p:txBody>
          <a:bodyPr/>
          <a:lstStyle/>
          <a:p>
            <a:r>
              <a:rPr lang="en-US" dirty="0" smtClean="0"/>
              <a:t>American Wedding C. 1937</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525" y="666750"/>
            <a:ext cx="5531481" cy="4476750"/>
          </a:xfrm>
        </p:spPr>
      </p:pic>
      <p:sp>
        <p:nvSpPr>
          <p:cNvPr id="5" name="TextBox 4"/>
          <p:cNvSpPr txBox="1"/>
          <p:nvPr/>
        </p:nvSpPr>
        <p:spPr>
          <a:xfrm>
            <a:off x="5715000" y="819150"/>
            <a:ext cx="3352800" cy="2862322"/>
          </a:xfrm>
          <a:prstGeom prst="rect">
            <a:avLst/>
          </a:prstGeom>
          <a:noFill/>
        </p:spPr>
        <p:txBody>
          <a:bodyPr wrap="square" rtlCol="0">
            <a:spAutoFit/>
          </a:bodyPr>
          <a:lstStyle/>
          <a:p>
            <a:r>
              <a:rPr lang="en-US" dirty="0" smtClean="0"/>
              <a:t>Brides wore white and the men wore formal dress – Usually black tuxedoes  The bride came down the isle with part of her veil covering her face. It was lifted back when she arrived at the front of the church and joined the groom. In the next slide, you will see that in a span of 29 years, the basic elements didn’t change.</a:t>
            </a:r>
            <a:endParaRPr lang="en-US" dirty="0"/>
          </a:p>
        </p:txBody>
      </p:sp>
    </p:spTree>
    <p:extLst>
      <p:ext uri="{BB962C8B-B14F-4D97-AF65-F5344CB8AC3E}">
        <p14:creationId xmlns:p14="http://schemas.microsoft.com/office/powerpoint/2010/main" val="11841702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42950"/>
          </a:xfrm>
        </p:spPr>
        <p:txBody>
          <a:bodyPr/>
          <a:lstStyle/>
          <a:p>
            <a:r>
              <a:rPr lang="en-US" sz="3600" dirty="0" smtClean="0"/>
              <a:t>Rather Traditional American Weddings</a:t>
            </a:r>
            <a:endParaRPr lang="en-US" sz="3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14375"/>
            <a:ext cx="5623493" cy="3810000"/>
          </a:xfrm>
        </p:spPr>
      </p:pic>
      <p:sp>
        <p:nvSpPr>
          <p:cNvPr id="5" name="TextBox 4"/>
          <p:cNvSpPr txBox="1"/>
          <p:nvPr/>
        </p:nvSpPr>
        <p:spPr>
          <a:xfrm>
            <a:off x="5791200" y="895350"/>
            <a:ext cx="3200400" cy="2308324"/>
          </a:xfrm>
          <a:prstGeom prst="rect">
            <a:avLst/>
          </a:prstGeom>
          <a:noFill/>
        </p:spPr>
        <p:txBody>
          <a:bodyPr wrap="square" rtlCol="0">
            <a:spAutoFit/>
          </a:bodyPr>
          <a:lstStyle/>
          <a:p>
            <a:r>
              <a:rPr lang="en-US" dirty="0" smtClean="0"/>
              <a:t>Brides wore white dresses and the groom and groomsmen wore formal attire. The bride came down the isle with her veil covering her face. It was lifted back when she came to the minister and the groom. This was somewhat typical for 1966. </a:t>
            </a:r>
            <a:endParaRPr lang="en-US" dirty="0"/>
          </a:p>
        </p:txBody>
      </p:sp>
    </p:spTree>
    <p:extLst>
      <p:ext uri="{BB962C8B-B14F-4D97-AF65-F5344CB8AC3E}">
        <p14:creationId xmlns:p14="http://schemas.microsoft.com/office/powerpoint/2010/main" val="11292932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 American weddings are less traditional </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642077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8575"/>
            <a:ext cx="8229600" cy="666750"/>
          </a:xfrm>
        </p:spPr>
        <p:txBody>
          <a:bodyPr/>
          <a:lstStyle/>
          <a:p>
            <a:r>
              <a:rPr lang="en-US" dirty="0" smtClean="0"/>
              <a:t>Slutty dresses</a:t>
            </a:r>
            <a:endParaRPr lang="en-US" dirty="0"/>
          </a:p>
        </p:txBody>
      </p:sp>
      <p:pic>
        <p:nvPicPr>
          <p:cNvPr id="6" name="Content Placeholder 5"/>
          <p:cNvPicPr>
            <a:picLocks noGrp="1" noChangeAspect="1"/>
          </p:cNvPicPr>
          <p:nvPr>
            <p:ph idx="1"/>
          </p:nvPr>
        </p:nvPicPr>
        <p:blipFill>
          <a:blip r:embed="rId2"/>
          <a:stretch>
            <a:fillRect/>
          </a:stretch>
        </p:blipFill>
        <p:spPr>
          <a:xfrm>
            <a:off x="0" y="742950"/>
            <a:ext cx="2946797" cy="4400550"/>
          </a:xfrm>
          <a:prstGeom prst="rect">
            <a:avLst/>
          </a:prstGeom>
        </p:spPr>
      </p:pic>
      <p:pic>
        <p:nvPicPr>
          <p:cNvPr id="7" name="Picture 6"/>
          <p:cNvPicPr>
            <a:picLocks noChangeAspect="1"/>
          </p:cNvPicPr>
          <p:nvPr/>
        </p:nvPicPr>
        <p:blipFill>
          <a:blip r:embed="rId3"/>
          <a:stretch>
            <a:fillRect/>
          </a:stretch>
        </p:blipFill>
        <p:spPr>
          <a:xfrm>
            <a:off x="2965847" y="742950"/>
            <a:ext cx="6160770" cy="4400550"/>
          </a:xfrm>
          <a:prstGeom prst="rect">
            <a:avLst/>
          </a:prstGeom>
        </p:spPr>
      </p:pic>
    </p:spTree>
    <p:extLst>
      <p:ext uri="{BB962C8B-B14F-4D97-AF65-F5344CB8AC3E}">
        <p14:creationId xmlns:p14="http://schemas.microsoft.com/office/powerpoint/2010/main" val="36863723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610600" cy="819150"/>
          </a:xfrm>
        </p:spPr>
        <p:txBody>
          <a:bodyPr/>
          <a:lstStyle/>
          <a:p>
            <a:r>
              <a:rPr lang="en-US" sz="3600" dirty="0" smtClean="0"/>
              <a:t>Poor taste for what is supposed to be a solemn occasion</a:t>
            </a:r>
            <a:endParaRPr lang="en-US" sz="3600" dirty="0"/>
          </a:p>
        </p:txBody>
      </p:sp>
      <p:pic>
        <p:nvPicPr>
          <p:cNvPr id="4" name="Content Placeholder 3"/>
          <p:cNvPicPr>
            <a:picLocks noGrp="1" noChangeAspect="1"/>
          </p:cNvPicPr>
          <p:nvPr>
            <p:ph idx="1"/>
          </p:nvPr>
        </p:nvPicPr>
        <p:blipFill rotWithShape="1">
          <a:blip r:embed="rId2"/>
          <a:srcRect l="10889" r="10889"/>
          <a:stretch/>
        </p:blipFill>
        <p:spPr>
          <a:xfrm>
            <a:off x="0" y="1047750"/>
            <a:ext cx="4061139" cy="4095750"/>
          </a:xfrm>
          <a:prstGeom prst="rect">
            <a:avLst/>
          </a:prstGeom>
        </p:spPr>
      </p:pic>
      <p:pic>
        <p:nvPicPr>
          <p:cNvPr id="5" name="Picture 4"/>
          <p:cNvPicPr>
            <a:picLocks noChangeAspect="1"/>
          </p:cNvPicPr>
          <p:nvPr/>
        </p:nvPicPr>
        <p:blipFill rotWithShape="1">
          <a:blip r:embed="rId3"/>
          <a:srcRect l="9230" r="7702"/>
          <a:stretch/>
        </p:blipFill>
        <p:spPr>
          <a:xfrm>
            <a:off x="4061139" y="1047750"/>
            <a:ext cx="2693095" cy="4095750"/>
          </a:xfrm>
          <a:prstGeom prst="rect">
            <a:avLst/>
          </a:prstGeom>
        </p:spPr>
      </p:pic>
      <p:pic>
        <p:nvPicPr>
          <p:cNvPr id="6" name="Picture 5"/>
          <p:cNvPicPr>
            <a:picLocks noChangeAspect="1"/>
          </p:cNvPicPr>
          <p:nvPr/>
        </p:nvPicPr>
        <p:blipFill rotWithShape="1">
          <a:blip r:embed="rId4"/>
          <a:srcRect r="15511"/>
          <a:stretch/>
        </p:blipFill>
        <p:spPr>
          <a:xfrm>
            <a:off x="6749928" y="1047750"/>
            <a:ext cx="2394071" cy="4095750"/>
          </a:xfrm>
          <a:prstGeom prst="rect">
            <a:avLst/>
          </a:prstGeom>
        </p:spPr>
      </p:pic>
    </p:spTree>
    <p:extLst>
      <p:ext uri="{BB962C8B-B14F-4D97-AF65-F5344CB8AC3E}">
        <p14:creationId xmlns:p14="http://schemas.microsoft.com/office/powerpoint/2010/main" val="2259208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Revealing way too much</a:t>
            </a:r>
            <a:endParaRPr lang="en-US" dirty="0"/>
          </a:p>
        </p:txBody>
      </p:sp>
      <p:pic>
        <p:nvPicPr>
          <p:cNvPr id="4" name="Content Placeholder 3"/>
          <p:cNvPicPr>
            <a:picLocks noGrp="1" noChangeAspect="1"/>
          </p:cNvPicPr>
          <p:nvPr>
            <p:ph idx="1"/>
          </p:nvPr>
        </p:nvPicPr>
        <p:blipFill rotWithShape="1">
          <a:blip r:embed="rId2"/>
          <a:srcRect l="20833"/>
          <a:stretch/>
        </p:blipFill>
        <p:spPr>
          <a:xfrm>
            <a:off x="0" y="895350"/>
            <a:ext cx="2464576" cy="4248150"/>
          </a:xfrm>
          <a:prstGeom prst="rect">
            <a:avLst/>
          </a:prstGeom>
        </p:spPr>
      </p:pic>
      <p:pic>
        <p:nvPicPr>
          <p:cNvPr id="5" name="Picture 4"/>
          <p:cNvPicPr>
            <a:picLocks noChangeAspect="1"/>
          </p:cNvPicPr>
          <p:nvPr/>
        </p:nvPicPr>
        <p:blipFill>
          <a:blip r:embed="rId3"/>
          <a:stretch>
            <a:fillRect/>
          </a:stretch>
        </p:blipFill>
        <p:spPr>
          <a:xfrm>
            <a:off x="1828800" y="895350"/>
            <a:ext cx="1684920" cy="4248150"/>
          </a:xfrm>
          <a:prstGeom prst="rect">
            <a:avLst/>
          </a:prstGeom>
        </p:spPr>
      </p:pic>
      <p:pic>
        <p:nvPicPr>
          <p:cNvPr id="6" name="Picture 5"/>
          <p:cNvPicPr>
            <a:picLocks noChangeAspect="1"/>
          </p:cNvPicPr>
          <p:nvPr/>
        </p:nvPicPr>
        <p:blipFill>
          <a:blip r:embed="rId4"/>
          <a:stretch>
            <a:fillRect/>
          </a:stretch>
        </p:blipFill>
        <p:spPr>
          <a:xfrm>
            <a:off x="3482027" y="895350"/>
            <a:ext cx="5671499" cy="4248150"/>
          </a:xfrm>
          <a:prstGeom prst="rect">
            <a:avLst/>
          </a:prstGeom>
        </p:spPr>
      </p:pic>
    </p:spTree>
    <p:extLst>
      <p:ext uri="{BB962C8B-B14F-4D97-AF65-F5344CB8AC3E}">
        <p14:creationId xmlns:p14="http://schemas.microsoft.com/office/powerpoint/2010/main" val="3551586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0" y="0"/>
            <a:ext cx="3200400" cy="1352550"/>
          </a:xfrm>
        </p:spPr>
        <p:txBody>
          <a:bodyPr/>
          <a:lstStyle/>
          <a:p>
            <a:r>
              <a:rPr lang="en-US" dirty="0" smtClean="0"/>
              <a:t>Ghanaian Wedding</a:t>
            </a:r>
            <a:endParaRPr lang="en-US" dirty="0"/>
          </a:p>
        </p:txBody>
      </p:sp>
      <p:pic>
        <p:nvPicPr>
          <p:cNvPr id="4" name="Content Placeholder 3"/>
          <p:cNvPicPr>
            <a:picLocks noGrp="1" noChangeAspect="1"/>
          </p:cNvPicPr>
          <p:nvPr>
            <p:ph idx="1"/>
          </p:nvPr>
        </p:nvPicPr>
        <p:blipFill>
          <a:blip r:embed="rId2"/>
          <a:stretch>
            <a:fillRect/>
          </a:stretch>
        </p:blipFill>
        <p:spPr>
          <a:xfrm>
            <a:off x="-1" y="0"/>
            <a:ext cx="4116159" cy="5143500"/>
          </a:xfrm>
          <a:prstGeom prst="rect">
            <a:avLst/>
          </a:prstGeom>
        </p:spPr>
      </p:pic>
      <p:sp>
        <p:nvSpPr>
          <p:cNvPr id="5" name="Rectangle 4"/>
          <p:cNvSpPr/>
          <p:nvPr/>
        </p:nvSpPr>
        <p:spPr>
          <a:xfrm>
            <a:off x="4343400" y="1733550"/>
            <a:ext cx="4572000" cy="1323439"/>
          </a:xfrm>
          <a:prstGeom prst="rect">
            <a:avLst/>
          </a:prstGeom>
        </p:spPr>
        <p:txBody>
          <a:bodyPr>
            <a:spAutoFit/>
          </a:bodyPr>
          <a:lstStyle/>
          <a:p>
            <a:r>
              <a:rPr lang="en-US" sz="2000" dirty="0"/>
              <a:t>Traditional weddings in Ghana are often very colorful, and each family has its own cloth pattern that features on the bride and groom's wedding outfits.</a:t>
            </a:r>
          </a:p>
        </p:txBody>
      </p:sp>
    </p:spTree>
    <p:extLst>
      <p:ext uri="{BB962C8B-B14F-4D97-AF65-F5344CB8AC3E}">
        <p14:creationId xmlns:p14="http://schemas.microsoft.com/office/powerpoint/2010/main" val="3297051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8600" y="0"/>
            <a:ext cx="5105400" cy="666750"/>
          </a:xfrm>
        </p:spPr>
        <p:txBody>
          <a:bodyPr/>
          <a:lstStyle/>
          <a:p>
            <a:r>
              <a:rPr lang="en-US" dirty="0" smtClean="0"/>
              <a:t>Mongolian Wedding</a:t>
            </a:r>
            <a:endParaRPr lang="en-US" dirty="0"/>
          </a:p>
        </p:txBody>
      </p:sp>
      <p:pic>
        <p:nvPicPr>
          <p:cNvPr id="4" name="Content Placeholder 3"/>
          <p:cNvPicPr>
            <a:picLocks noGrp="1" noChangeAspect="1"/>
          </p:cNvPicPr>
          <p:nvPr>
            <p:ph idx="1"/>
          </p:nvPr>
        </p:nvPicPr>
        <p:blipFill>
          <a:blip r:embed="rId2"/>
          <a:stretch>
            <a:fillRect/>
          </a:stretch>
        </p:blipFill>
        <p:spPr>
          <a:xfrm>
            <a:off x="0" y="9524"/>
            <a:ext cx="3977022" cy="5133975"/>
          </a:xfrm>
          <a:prstGeom prst="rect">
            <a:avLst/>
          </a:prstGeom>
        </p:spPr>
      </p:pic>
      <p:sp>
        <p:nvSpPr>
          <p:cNvPr id="5" name="Rectangle 4"/>
          <p:cNvSpPr/>
          <p:nvPr/>
        </p:nvSpPr>
        <p:spPr>
          <a:xfrm>
            <a:off x="4572000" y="793610"/>
            <a:ext cx="4572000" cy="1938992"/>
          </a:xfrm>
          <a:prstGeom prst="rect">
            <a:avLst/>
          </a:prstGeom>
        </p:spPr>
        <p:txBody>
          <a:bodyPr>
            <a:spAutoFit/>
          </a:bodyPr>
          <a:lstStyle/>
          <a:p>
            <a:r>
              <a:rPr lang="en-US" sz="2000" dirty="0"/>
              <a:t>In a traditional Mongolian wedding ceremony, the bride and the groom each wear what's known as a </a:t>
            </a:r>
            <a:r>
              <a:rPr lang="en-US" sz="2000" dirty="0" err="1"/>
              <a:t>Deel</a:t>
            </a:r>
            <a:r>
              <a:rPr lang="en-US" sz="2000" dirty="0"/>
              <a:t>. A </a:t>
            </a:r>
            <a:r>
              <a:rPr lang="en-US" sz="2000" dirty="0" err="1"/>
              <a:t>Deel</a:t>
            </a:r>
            <a:r>
              <a:rPr lang="en-US" sz="2000" dirty="0"/>
              <a:t> is a form of patterned clothing that's been worn for centuries by Mongols and other nomadic tribes in Central Asia.</a:t>
            </a:r>
          </a:p>
        </p:txBody>
      </p:sp>
    </p:spTree>
    <p:extLst>
      <p:ext uri="{BB962C8B-B14F-4D97-AF65-F5344CB8AC3E}">
        <p14:creationId xmlns:p14="http://schemas.microsoft.com/office/powerpoint/2010/main" val="2019983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8600" y="0"/>
            <a:ext cx="5105400" cy="666750"/>
          </a:xfrm>
        </p:spPr>
        <p:txBody>
          <a:bodyPr/>
          <a:lstStyle/>
          <a:p>
            <a:r>
              <a:rPr lang="en-US" dirty="0" smtClean="0"/>
              <a:t>Japanese Wedding</a:t>
            </a:r>
            <a:endParaRPr lang="en-US" dirty="0"/>
          </a:p>
        </p:txBody>
      </p:sp>
      <p:pic>
        <p:nvPicPr>
          <p:cNvPr id="4" name="Content Placeholder 3"/>
          <p:cNvPicPr>
            <a:picLocks noGrp="1" noChangeAspect="1"/>
          </p:cNvPicPr>
          <p:nvPr>
            <p:ph idx="1"/>
          </p:nvPr>
        </p:nvPicPr>
        <p:blipFill>
          <a:blip r:embed="rId2"/>
          <a:stretch>
            <a:fillRect/>
          </a:stretch>
        </p:blipFill>
        <p:spPr>
          <a:xfrm>
            <a:off x="19049" y="0"/>
            <a:ext cx="4110723" cy="5143500"/>
          </a:xfrm>
          <a:prstGeom prst="rect">
            <a:avLst/>
          </a:prstGeom>
        </p:spPr>
      </p:pic>
      <p:sp>
        <p:nvSpPr>
          <p:cNvPr id="5" name="Rectangle 4"/>
          <p:cNvSpPr/>
          <p:nvPr/>
        </p:nvSpPr>
        <p:spPr>
          <a:xfrm>
            <a:off x="4350886" y="855524"/>
            <a:ext cx="4572000" cy="1938992"/>
          </a:xfrm>
          <a:prstGeom prst="rect">
            <a:avLst/>
          </a:prstGeom>
        </p:spPr>
        <p:txBody>
          <a:bodyPr>
            <a:spAutoFit/>
          </a:bodyPr>
          <a:lstStyle/>
          <a:p>
            <a:r>
              <a:rPr lang="en-US" sz="2000" dirty="0"/>
              <a:t>For a traditional Japanese wedding, the bride often wears a pure white kimono for the formal ceremony, which symbolizes purity and maidenhood. After the ceremony the bride may then change into a red kimono to symbolize good luck.</a:t>
            </a:r>
          </a:p>
        </p:txBody>
      </p:sp>
    </p:spTree>
    <p:extLst>
      <p:ext uri="{BB962C8B-B14F-4D97-AF65-F5344CB8AC3E}">
        <p14:creationId xmlns:p14="http://schemas.microsoft.com/office/powerpoint/2010/main" val="1883884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3400" y="76200"/>
            <a:ext cx="4343400" cy="666750"/>
          </a:xfrm>
        </p:spPr>
        <p:txBody>
          <a:bodyPr/>
          <a:lstStyle/>
          <a:p>
            <a:r>
              <a:rPr lang="en-US" dirty="0" smtClean="0"/>
              <a:t>Kazakh Wedding</a:t>
            </a:r>
            <a:endParaRPr lang="en-US" dirty="0"/>
          </a:p>
        </p:txBody>
      </p:sp>
      <p:pic>
        <p:nvPicPr>
          <p:cNvPr id="4" name="Content Placeholder 3"/>
          <p:cNvPicPr>
            <a:picLocks noGrp="1" noChangeAspect="1"/>
          </p:cNvPicPr>
          <p:nvPr>
            <p:ph idx="1"/>
          </p:nvPr>
        </p:nvPicPr>
        <p:blipFill>
          <a:blip r:embed="rId2"/>
          <a:stretch>
            <a:fillRect/>
          </a:stretch>
        </p:blipFill>
        <p:spPr>
          <a:xfrm>
            <a:off x="-1" y="0"/>
            <a:ext cx="3894639" cy="5143500"/>
          </a:xfrm>
          <a:prstGeom prst="rect">
            <a:avLst/>
          </a:prstGeom>
        </p:spPr>
      </p:pic>
      <p:sp>
        <p:nvSpPr>
          <p:cNvPr id="5" name="Rectangle 4"/>
          <p:cNvSpPr/>
          <p:nvPr/>
        </p:nvSpPr>
        <p:spPr>
          <a:xfrm>
            <a:off x="4343400" y="1075372"/>
            <a:ext cx="4572000" cy="1631216"/>
          </a:xfrm>
          <a:prstGeom prst="rect">
            <a:avLst/>
          </a:prstGeom>
        </p:spPr>
        <p:txBody>
          <a:bodyPr>
            <a:spAutoFit/>
          </a:bodyPr>
          <a:lstStyle/>
          <a:p>
            <a:r>
              <a:rPr lang="en-US" sz="2000" dirty="0"/>
              <a:t>In a traditional Kazakh wedding, brides typically wear a headdress known as a "</a:t>
            </a:r>
            <a:r>
              <a:rPr lang="en-US" sz="2000" dirty="0" err="1"/>
              <a:t>Saukele</a:t>
            </a:r>
            <a:r>
              <a:rPr lang="en-US" sz="2000" dirty="0"/>
              <a:t>" as well as a facial veil. The </a:t>
            </a:r>
            <a:r>
              <a:rPr lang="en-US" sz="2000" dirty="0" err="1"/>
              <a:t>Saukele</a:t>
            </a:r>
            <a:r>
              <a:rPr lang="en-US" sz="2000" dirty="0"/>
              <a:t> is usually prepared long before the girls reach the age of marriage.</a:t>
            </a:r>
          </a:p>
        </p:txBody>
      </p:sp>
    </p:spTree>
    <p:extLst>
      <p:ext uri="{BB962C8B-B14F-4D97-AF65-F5344CB8AC3E}">
        <p14:creationId xmlns:p14="http://schemas.microsoft.com/office/powerpoint/2010/main" val="1358527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0"/>
            <a:ext cx="3810000" cy="1352550"/>
          </a:xfrm>
        </p:spPr>
        <p:txBody>
          <a:bodyPr/>
          <a:lstStyle/>
          <a:p>
            <a:r>
              <a:rPr lang="en-US" dirty="0" smtClean="0"/>
              <a:t>Scottish Wedding</a:t>
            </a:r>
            <a:endParaRPr lang="en-US" dirty="0"/>
          </a:p>
        </p:txBody>
      </p:sp>
      <p:pic>
        <p:nvPicPr>
          <p:cNvPr id="4" name="Content Placeholder 3"/>
          <p:cNvPicPr>
            <a:picLocks noGrp="1" noChangeAspect="1"/>
          </p:cNvPicPr>
          <p:nvPr>
            <p:ph idx="1"/>
          </p:nvPr>
        </p:nvPicPr>
        <p:blipFill>
          <a:blip r:embed="rId2"/>
          <a:stretch>
            <a:fillRect/>
          </a:stretch>
        </p:blipFill>
        <p:spPr>
          <a:xfrm>
            <a:off x="9525" y="0"/>
            <a:ext cx="5143500" cy="5143500"/>
          </a:xfrm>
          <a:prstGeom prst="rect">
            <a:avLst/>
          </a:prstGeom>
        </p:spPr>
      </p:pic>
      <p:sp>
        <p:nvSpPr>
          <p:cNvPr id="5" name="Rectangle 4"/>
          <p:cNvSpPr/>
          <p:nvPr/>
        </p:nvSpPr>
        <p:spPr>
          <a:xfrm>
            <a:off x="5153024" y="1352550"/>
            <a:ext cx="4010025" cy="1938992"/>
          </a:xfrm>
          <a:prstGeom prst="rect">
            <a:avLst/>
          </a:prstGeom>
        </p:spPr>
        <p:txBody>
          <a:bodyPr wrap="square">
            <a:spAutoFit/>
          </a:bodyPr>
          <a:lstStyle/>
          <a:p>
            <a:r>
              <a:rPr lang="en-US" sz="2000" dirty="0"/>
              <a:t>Men in Scotland traditionally wear the kilt of his clan for his wedding. After the ceremony, the bride wears a shawl emblazoned with her new husband's clan colors to signify her transition into his family.</a:t>
            </a:r>
          </a:p>
        </p:txBody>
      </p:sp>
    </p:spTree>
    <p:extLst>
      <p:ext uri="{BB962C8B-B14F-4D97-AF65-F5344CB8AC3E}">
        <p14:creationId xmlns:p14="http://schemas.microsoft.com/office/powerpoint/2010/main" val="21532521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16-9-Blue_Sphere_Social_Media_PowerPoint_Presentation [Read-Only]" id="{C6C47FBD-368F-410F-939A-C7F92E59E7A0}" vid="{5DCE7C3A-5735-4B25-A21A-5E4C48032964}"/>
    </a:ext>
  </a:extLst>
</a:theme>
</file>

<file path=docProps/app.xml><?xml version="1.0" encoding="utf-8"?>
<Properties xmlns="http://schemas.openxmlformats.org/officeDocument/2006/extended-properties" xmlns:vt="http://schemas.openxmlformats.org/officeDocument/2006/docPropsVTypes">
  <Template>16-9-Blue_Sphere_Social_Media_PowerPoint_Presentation</Template>
  <TotalTime>226</TotalTime>
  <Words>1983</Words>
  <Application>Microsoft Office PowerPoint</Application>
  <PresentationFormat>On-screen Show (16:9)</PresentationFormat>
  <Paragraphs>84</Paragraphs>
  <Slides>45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45</vt:i4>
      </vt:variant>
    </vt:vector>
  </HeadingPairs>
  <TitlesOfParts>
    <vt:vector size="48" baseType="lpstr">
      <vt:lpstr>Arial</vt:lpstr>
      <vt:lpstr>Calibri</vt:lpstr>
      <vt:lpstr>Office Theme</vt:lpstr>
      <vt:lpstr>Some Traditional Wedding Outfits Around The World </vt:lpstr>
      <vt:lpstr>PowerPoint Presentation</vt:lpstr>
      <vt:lpstr>Indian Wedding</vt:lpstr>
      <vt:lpstr>Nigerian Wedding</vt:lpstr>
      <vt:lpstr>Ghanaian Wedding</vt:lpstr>
      <vt:lpstr>Mongolian Wedding</vt:lpstr>
      <vt:lpstr>Japanese Wedding</vt:lpstr>
      <vt:lpstr>Kazakh Wedding</vt:lpstr>
      <vt:lpstr>Scottish Wedding</vt:lpstr>
      <vt:lpstr>Peruvian Wedding</vt:lpstr>
      <vt:lpstr>Wedding In Veliky Novgorod, Russia </vt:lpstr>
      <vt:lpstr> Hamar Wedding in Ethiopia</vt:lpstr>
      <vt:lpstr>Korean Royal Wedding</vt:lpstr>
      <vt:lpstr>Malay Wedding</vt:lpstr>
      <vt:lpstr>Indonesian Wedding</vt:lpstr>
      <vt:lpstr>Balinese Wedding, Indonesia </vt:lpstr>
      <vt:lpstr>Weddings In Jakarta, Indonesia</vt:lpstr>
      <vt:lpstr>Palembang Wedding, Indonesia </vt:lpstr>
      <vt:lpstr>Javanese Wedding </vt:lpstr>
      <vt:lpstr>Uzbek Wedding</vt:lpstr>
      <vt:lpstr>Afghani Jewish Bride </vt:lpstr>
      <vt:lpstr>Turkmen Bride </vt:lpstr>
      <vt:lpstr>Sami Wedding</vt:lpstr>
      <vt:lpstr>Polish Wedding From The Lowicz Area </vt:lpstr>
      <vt:lpstr>Maasai Wedding In Kenya</vt:lpstr>
      <vt:lpstr>Bedouin Wedding Veil In Israel</vt:lpstr>
      <vt:lpstr>Romanian Bride From Oas Region </vt:lpstr>
      <vt:lpstr>Chinese Wedding</vt:lpstr>
      <vt:lpstr>Yakan Bride </vt:lpstr>
      <vt:lpstr>Bride In Gora Region Between Kosovo And Macedonia </vt:lpstr>
      <vt:lpstr>Norwegian Wedding</vt:lpstr>
      <vt:lpstr>Matyo Bride From Hungary </vt:lpstr>
      <vt:lpstr>Schaumburg-lippe, Germany Wedding </vt:lpstr>
      <vt:lpstr>Yemenite Jewish Bride </vt:lpstr>
      <vt:lpstr>Bride In Ribnovo Region In Southwest Bulgaria </vt:lpstr>
      <vt:lpstr>Bride In Eritrea </vt:lpstr>
      <vt:lpstr>Avar Bride Wearing Traditional Costume </vt:lpstr>
      <vt:lpstr>Tibetan Brides </vt:lpstr>
      <vt:lpstr>Kinnauri Bride</vt:lpstr>
      <vt:lpstr>American Wedding C. 1937</vt:lpstr>
      <vt:lpstr>Rather Traditional American Weddings</vt:lpstr>
      <vt:lpstr>Today, American weddings are less traditional </vt:lpstr>
      <vt:lpstr>Slutty dresses</vt:lpstr>
      <vt:lpstr>Poor taste for what is supposed to be a solemn occasion</vt:lpstr>
      <vt:lpstr>Revealing way too much</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 Traditional Wedding Outfits Around The World</dc:title>
  <dc:creator>Joseph Naumann</dc:creator>
  <cp:lastModifiedBy>Joseph Naumann</cp:lastModifiedBy>
  <cp:revision>16</cp:revision>
  <dcterms:created xsi:type="dcterms:W3CDTF">2017-02-18T21:11:40Z</dcterms:created>
  <dcterms:modified xsi:type="dcterms:W3CDTF">2017-02-19T00:58:28Z</dcterms:modified>
</cp:coreProperties>
</file>