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96" y="-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86318" y="2190750"/>
            <a:ext cx="6171364" cy="609600"/>
          </a:xfrm>
        </p:spPr>
        <p:txBody>
          <a:bodyPr>
            <a:noAutofit/>
          </a:bodyPr>
          <a:lstStyle>
            <a:lvl1pPr>
              <a:defRPr sz="40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6319" y="2819400"/>
            <a:ext cx="6171362" cy="590550"/>
          </a:xfrm>
        </p:spPr>
        <p:txBody>
          <a:bodyPr>
            <a:noAutofit/>
          </a:bodyPr>
          <a:lstStyle>
            <a:lvl1pPr marL="0" indent="0" algn="ctr">
              <a:buNone/>
              <a:defRPr lang="en-PH" sz="2000" b="0" i="1" kern="1200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63500" dist="50800" dir="13500000">
                    <a:prstClr val="black">
                      <a:alpha val="35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361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0150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3950"/>
            <a:ext cx="2057400" cy="3581400"/>
          </a:xfrm>
        </p:spPr>
        <p:txBody>
          <a:bodyPr vert="eaVert"/>
          <a:lstStyle>
            <a:lvl1pPr>
              <a:defRPr lang="en-PH" sz="36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19800" cy="358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663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945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799" y="3305176"/>
            <a:ext cx="6665913" cy="1171574"/>
          </a:xfr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lang="en-PH" sz="3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799" y="2180035"/>
            <a:ext cx="6665913" cy="1125140"/>
          </a:xfrm>
        </p:spPr>
        <p:txBody>
          <a:bodyPr anchor="b"/>
          <a:lstStyle>
            <a:lvl1pPr marL="0" indent="0" algn="r"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077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967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438"/>
            <a:ext cx="8229600" cy="5151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4040188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57350"/>
            <a:ext cx="4041775" cy="304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8563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9954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01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1550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1550"/>
            <a:ext cx="5111750" cy="36230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85950"/>
            <a:ext cx="3008313" cy="27086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33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44" y="3670697"/>
            <a:ext cx="6894512" cy="42505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4744" y="1200150"/>
            <a:ext cx="6894512" cy="2438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744" y="4095750"/>
            <a:ext cx="68945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t>11/30/2016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3291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EBAC125-6E94-4F62-B574-8081DDB48ACC}" type="datetimeFigureOut">
              <a:rPr lang="en-PH" smtClean="0"/>
              <a:pPr/>
              <a:t>11/30/2016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77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85AF905-87A3-47F5-A7DA-2607F4C9EBCC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5184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PH" sz="32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15000" endPos="45500" dist="12700" dir="5400000" sy="-100000" algn="bl" rotWithShape="0"/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lidehunte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276350"/>
            <a:ext cx="8305800" cy="1524000"/>
          </a:xfrm>
        </p:spPr>
        <p:txBody>
          <a:bodyPr/>
          <a:lstStyle/>
          <a:p>
            <a:r>
              <a:rPr lang="en-US" dirty="0"/>
              <a:t>Saint festival shows Orthodox strength in Romania</a:t>
            </a:r>
            <a:endParaRPr lang="en-P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6" name="Picture 5" descr="E:\websites\slidehunter\2012beew\psd\logo201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150"/>
            <a:ext cx="1600200" cy="463216"/>
          </a:xfrm>
          <a:prstGeom prst="rect">
            <a:avLst/>
          </a:prstGeom>
          <a:noFill/>
          <a:effectLst>
            <a:outerShdw blurRad="101600" sx="102000" sy="102000" algn="ctr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an important lucrative dimension of the five major annual Orthodox pilgrimages, which draw throngs of believers. The church has a monopoly on the production of beeswax candles used in celebrations as well as being involved in the sale of various religious items.</a:t>
            </a:r>
          </a:p>
          <a:p>
            <a:endParaRPr lang="en-US" dirty="0"/>
          </a:p>
          <a:p>
            <a:r>
              <a:rPr lang="en-US" dirty="0" err="1"/>
              <a:t>Dimitrie</a:t>
            </a:r>
            <a:r>
              <a:rPr lang="en-US" dirty="0"/>
              <a:t> is said to be a monk of the 13th century (or later, according to some versions) who spent much of his life in a cave. </a:t>
            </a:r>
            <a:r>
              <a:rPr lang="en-US"/>
              <a:t>His body was said to be lost for 300 years before being found in a river, where his remains were credited with miraculous healing powers.</a:t>
            </a:r>
          </a:p>
        </p:txBody>
      </p:sp>
    </p:spTree>
    <p:extLst>
      <p:ext uri="{BB962C8B-B14F-4D97-AF65-F5344CB8AC3E}">
        <p14:creationId xmlns:p14="http://schemas.microsoft.com/office/powerpoint/2010/main" val="33495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SLIDE TITLE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0"/>
            <a:ext cx="8610600" cy="3962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BUCHAREST, Romania –  The feast of St. </a:t>
            </a:r>
            <a:r>
              <a:rPr lang="en-US" dirty="0" err="1"/>
              <a:t>Dimitrie</a:t>
            </a:r>
            <a:r>
              <a:rPr lang="en-US" dirty="0"/>
              <a:t> of </a:t>
            </a:r>
            <a:r>
              <a:rPr lang="en-US" dirty="0" err="1"/>
              <a:t>Basarobov</a:t>
            </a:r>
            <a:r>
              <a:rPr lang="en-US" dirty="0"/>
              <a:t> in Bucharest is an annual demonstration of the strength of Christianity in Romania, and the dominance of the Orthodox branch.</a:t>
            </a:r>
          </a:p>
          <a:p>
            <a:endParaRPr lang="en-US" dirty="0"/>
          </a:p>
          <a:p>
            <a:r>
              <a:rPr lang="en-US" dirty="0"/>
              <a:t>Catholics are 4.3 percent of Romania's population of 19 million, while about 85 percent are Orthodox believers.</a:t>
            </a:r>
          </a:p>
          <a:p>
            <a:endParaRPr lang="en-US" dirty="0"/>
          </a:p>
          <a:p>
            <a:r>
              <a:rPr lang="en-US" dirty="0"/>
              <a:t>The difference in sizes of the two churches was highlighted by the crowds: tens of thousands attended the weeklong Orthodox celebration in late October, while about 300 participated in the one-day Catholic event.</a:t>
            </a:r>
          </a:p>
          <a:p>
            <a:endParaRPr lang="en-US" dirty="0"/>
          </a:p>
          <a:p>
            <a:r>
              <a:rPr lang="en-US" dirty="0"/>
              <a:t>Both churches parade holy remains. The Catholics have a few drops of the blood of St. John Paul II; the Orthodox claim to have the remains of three saints including those of St. </a:t>
            </a:r>
            <a:r>
              <a:rPr lang="en-US" dirty="0" err="1"/>
              <a:t>Dimitrie</a:t>
            </a:r>
            <a:r>
              <a:rPr lang="en-US" dirty="0"/>
              <a:t>, the patron saint of Bucharest.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026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12" y="742950"/>
            <a:ext cx="7446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5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this Sunday, Oct. 23, 2016 picture taken with a long exposure time, catholic priests sit inside the St. Joseph cathedral next to remains and an icon depicting Pope John Paul II during a pilgrimage, in Bucharest, Romania. The Romanian Orthodox and Catholic churches staged pilgrimages parading holy remains. A few drops of Pope John Paul II's blood were carried through the streets of the Romanian capital by the Catholics, the remains of three Orthodox saints, one Saint </a:t>
            </a:r>
            <a:r>
              <a:rPr lang="en-US" dirty="0" err="1"/>
              <a:t>Dimitrie</a:t>
            </a:r>
            <a:r>
              <a:rPr lang="en-US" dirty="0"/>
              <a:t> the patron of Bucharest, by the Orthodox. (AP Photo/Vadim </a:t>
            </a:r>
            <a:r>
              <a:rPr lang="en-US" dirty="0" err="1"/>
              <a:t>Ghirda</a:t>
            </a:r>
            <a:r>
              <a:rPr lang="en-US" dirty="0"/>
              <a:t>)  (The Associated Press)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2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446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8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this Saturday, Oct. 22, 2016 picture a container holding holy water is placed at the entrance of the orthodox patriarchal cathedral in Bucharest, Romania. The feast of St. </a:t>
            </a:r>
            <a:r>
              <a:rPr lang="en-US" dirty="0" err="1"/>
              <a:t>Dimitrie</a:t>
            </a:r>
            <a:r>
              <a:rPr lang="en-US" dirty="0"/>
              <a:t> of </a:t>
            </a:r>
            <a:r>
              <a:rPr lang="en-US" dirty="0" err="1"/>
              <a:t>Basarobov</a:t>
            </a:r>
            <a:r>
              <a:rPr lang="en-US" dirty="0"/>
              <a:t> in Bucharest is an annual demonstration of the strength of Christianity in Romania, and the dominance of the Orthodox branch. (AP Photo/Vadim </a:t>
            </a:r>
            <a:r>
              <a:rPr lang="en-US" dirty="0" err="1"/>
              <a:t>Ghirda</a:t>
            </a:r>
            <a:r>
              <a:rPr lang="en-US" dirty="0"/>
              <a:t>)  (The Associated Press)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0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2950"/>
            <a:ext cx="74468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8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this Saturday, Oct. 22, 2016 picture priests carry the remains of Saint </a:t>
            </a:r>
            <a:r>
              <a:rPr lang="en-US" dirty="0" err="1"/>
              <a:t>Dimitrie</a:t>
            </a:r>
            <a:r>
              <a:rPr lang="en-US" dirty="0"/>
              <a:t> </a:t>
            </a:r>
            <a:r>
              <a:rPr lang="en-US" dirty="0" err="1"/>
              <a:t>Bassarabov</a:t>
            </a:r>
            <a:r>
              <a:rPr lang="en-US" dirty="0"/>
              <a:t>, during a pilgrimage, in Bucharest, Romania. The Romanian Orthodox and Catholic churches staged pilgrimages parading holy remains. The Catholics have a few drops of the blood of Saint John Paul II; the Orthodox claim to have the remains of three saints including those of St. </a:t>
            </a:r>
            <a:r>
              <a:rPr lang="en-US" dirty="0" err="1"/>
              <a:t>Dimitrie</a:t>
            </a:r>
            <a:r>
              <a:rPr lang="en-US" dirty="0"/>
              <a:t>, the patron saint of Bucharest. (AP Photo/Vadim </a:t>
            </a:r>
            <a:r>
              <a:rPr lang="en-US" dirty="0" err="1"/>
              <a:t>Ghirda</a:t>
            </a:r>
            <a:r>
              <a:rPr lang="en-US" dirty="0"/>
              <a:t>)  (The Associated Press)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churches parade holy remains. The Catholics have a few drops of the blood of St. John Paul II; the Orthodox claim to have the remains of three saints including those of St. </a:t>
            </a:r>
            <a:r>
              <a:rPr lang="en-US" dirty="0" err="1"/>
              <a:t>Dimitrie</a:t>
            </a:r>
            <a:r>
              <a:rPr lang="en-US" dirty="0"/>
              <a:t>, the patron saint of Bucharest.</a:t>
            </a:r>
          </a:p>
          <a:p>
            <a:endParaRPr lang="en-US" dirty="0"/>
          </a:p>
          <a:p>
            <a:r>
              <a:rPr lang="en-US" dirty="0"/>
              <a:t>Orthodox worshippers in the Romania's capital braved cold weather and rain as the waited long hours in lines throughout the pilgrimage to touch the shiny metal case said to contain </a:t>
            </a:r>
            <a:r>
              <a:rPr lang="en-US" dirty="0" err="1"/>
              <a:t>Dimitrie's</a:t>
            </a:r>
            <a:r>
              <a:rPr lang="en-US" dirty="0"/>
              <a:t> remains, which are normally kept in the Patriarchal Cathedral.</a:t>
            </a:r>
          </a:p>
        </p:txBody>
      </p:sp>
    </p:spTree>
    <p:extLst>
      <p:ext uri="{BB962C8B-B14F-4D97-AF65-F5344CB8AC3E}">
        <p14:creationId xmlns:p14="http://schemas.microsoft.com/office/powerpoint/2010/main" val="2471660925"/>
      </p:ext>
    </p:extLst>
  </p:cSld>
  <p:clrMapOvr>
    <a:masterClrMapping/>
  </p:clrMapOvr>
</p:sld>
</file>

<file path=ppt/theme/theme1.xml><?xml version="1.0" encoding="utf-8"?>
<a:theme xmlns:a="http://schemas.openxmlformats.org/drawingml/2006/main" name="16x9_Executive_Leather_Red_PP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16x9_Executive_Leather_Red_PPT2</Template>
  <TotalTime>9</TotalTime>
  <Words>601</Words>
  <Application>Microsoft Office PowerPoint</Application>
  <PresentationFormat>On-screen Show (16:9)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16x9_Executive_Leather_Red_PPT2</vt:lpstr>
      <vt:lpstr>Saint festival shows Orthodox strength in Romania</vt:lpstr>
      <vt:lpstr>SLIDE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festival shows Orthodox strength in Romania</dc:title>
  <dc:creator>Naumann, Joseph A.</dc:creator>
  <cp:lastModifiedBy>Naumann, Joseph A.</cp:lastModifiedBy>
  <cp:revision>1</cp:revision>
  <dcterms:created xsi:type="dcterms:W3CDTF">2016-11-30T18:27:27Z</dcterms:created>
  <dcterms:modified xsi:type="dcterms:W3CDTF">2016-11-30T18:36:52Z</dcterms:modified>
</cp:coreProperties>
</file>