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2" r:id="rId1"/>
  </p:sldMasterIdLst>
  <p:notesMasterIdLst>
    <p:notesMasterId r:id="rId51"/>
  </p:notesMasterIdLst>
  <p:sldIdLst>
    <p:sldId id="256" r:id="rId2"/>
    <p:sldId id="288" r:id="rId3"/>
    <p:sldId id="286" r:id="rId4"/>
    <p:sldId id="287" r:id="rId5"/>
    <p:sldId id="28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90"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67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03BAD-AB4C-4AC3-A9CA-28939E9B6A11}" type="datetimeFigureOut">
              <a:rPr lang="en-US" smtClean="0"/>
              <a:pPr/>
              <a:t>6/27/2016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3667-E761-4691-B6CD-D74E6B9DEED7}" type="slidenum">
              <a:rPr lang="en-US" smtClean="0"/>
              <a:pPr/>
              <a:t>‹#›</a:t>
            </a:fld>
            <a:endParaRPr lang="en-US"/>
          </a:p>
        </p:txBody>
      </p:sp>
    </p:spTree>
    <p:extLst>
      <p:ext uri="{BB962C8B-B14F-4D97-AF65-F5344CB8AC3E}">
        <p14:creationId xmlns:p14="http://schemas.microsoft.com/office/powerpoint/2010/main" val="135813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968F7-0571-463E-92B3-CC8D6D3883C7}"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AB968F7-0571-463E-92B3-CC8D6D3883C7}"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AB968F7-0571-463E-92B3-CC8D6D3883C7}" type="datetimeFigureOut">
              <a:rPr lang="en-US" smtClean="0"/>
              <a:pPr/>
              <a:t>6/27/2016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AB968F7-0571-463E-92B3-CC8D6D3883C7}" type="datetimeFigureOut">
              <a:rPr lang="en-US" smtClean="0"/>
              <a:pPr/>
              <a:t>6/27/2016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968F7-0571-463E-92B3-CC8D6D3883C7}" type="datetimeFigureOut">
              <a:rPr lang="en-US" smtClean="0"/>
              <a:pPr/>
              <a:t>6/27/2016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blipFill dpi="0" rotWithShape="1">
            <a:blip r:embed="rId13" cstate="print">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968F7-0571-463E-92B3-CC8D6D3883C7}" type="datetimeFigureOut">
              <a:rPr lang="en-US" smtClean="0"/>
              <a:pPr/>
              <a:t>6/27/2016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86A84-1D9B-440A-9F7C-51AFB1969C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200"/>
            <a:ext cx="7772400" cy="1470025"/>
          </a:xfrm>
        </p:spPr>
        <p:txBody>
          <a:bodyPr/>
          <a:lstStyle/>
          <a:p>
            <a:r>
              <a:rPr lang="en-US" b="1" dirty="0" smtClean="0">
                <a:solidFill>
                  <a:schemeClr val="bg1"/>
                </a:solidFill>
                <a:effectLst>
                  <a:outerShdw blurRad="50800" dist="50800" dir="5400000" algn="ctr" rotWithShape="0">
                    <a:srgbClr val="FF0000"/>
                  </a:outerShdw>
                </a:effectLst>
              </a:rPr>
              <a:t>Pope</a:t>
            </a:r>
            <a:r>
              <a:rPr lang="en-US" b="1" dirty="0" smtClean="0">
                <a:solidFill>
                  <a:schemeClr val="bg1"/>
                </a:solidFill>
              </a:rPr>
              <a:t> </a:t>
            </a:r>
            <a:r>
              <a:rPr lang="en-US" b="1" dirty="0" smtClean="0">
                <a:solidFill>
                  <a:schemeClr val="bg1"/>
                </a:solidFill>
                <a:effectLst>
                  <a:outerShdw blurRad="50800" dist="50800" dir="5400000" algn="ctr" rotWithShape="0">
                    <a:srgbClr val="FF0000"/>
                  </a:outerShdw>
                </a:effectLst>
              </a:rPr>
              <a:t>Francis Building Bridges</a:t>
            </a:r>
            <a:endParaRPr lang="en-US" b="1" dirty="0">
              <a:solidFill>
                <a:schemeClr val="bg1"/>
              </a:solidFill>
              <a:effectLst>
                <a:outerShdw blurRad="50800" dist="50800" dir="5400000" algn="ctr" rotWithShape="0">
                  <a:srgbClr val="FF0000"/>
                </a:outerShdw>
              </a:effectLst>
            </a:endParaRPr>
          </a:p>
        </p:txBody>
      </p:sp>
      <p:sp>
        <p:nvSpPr>
          <p:cNvPr id="3" name="Subtitle 2"/>
          <p:cNvSpPr>
            <a:spLocks noGrp="1"/>
          </p:cNvSpPr>
          <p:nvPr>
            <p:ph type="subTitle" idx="1"/>
          </p:nvPr>
        </p:nvSpPr>
        <p:spPr/>
        <p:txBody>
          <a:bodyPr/>
          <a:lstStyle/>
          <a:p>
            <a:r>
              <a:rPr lang="en-US" b="1" dirty="0">
                <a:effectLst>
                  <a:outerShdw blurRad="38100" dist="38100" dir="2700000" algn="tl">
                    <a:srgbClr val="000000">
                      <a:alpha val="43137"/>
                    </a:srgbClr>
                  </a:outerShdw>
                </a:effectLst>
              </a:rPr>
              <a:t>Pope of the fringes: Francis as pilgrim-diplomat</a:t>
            </a:r>
            <a:endParaRPr lang="en-US" b="1" dirty="0">
              <a:effectLst>
                <a:outerShdw blurRad="38100" dist="38100" dir="2700000" algn="tl">
                  <a:srgbClr val="000000">
                    <a:alpha val="43137"/>
                  </a:srgbClr>
                </a:outerShdw>
              </a:effectLst>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93420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6" y="0"/>
            <a:ext cx="9123784" cy="609600"/>
          </a:xfrm>
        </p:spPr>
        <p:txBody>
          <a:bodyPr>
            <a:noAutofit/>
          </a:bodyPr>
          <a:lstStyle/>
          <a:p>
            <a:r>
              <a:rPr lang="en-US" sz="3200" dirty="0"/>
              <a:t> King of Jordan Abdullah II Ibn Hussein's wife Rania</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86" y="581911"/>
            <a:ext cx="9133114" cy="627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81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5"/>
            <a:ext cx="8229600" cy="1143000"/>
          </a:xfrm>
        </p:spPr>
        <p:txBody>
          <a:bodyPr>
            <a:normAutofit fontScale="90000"/>
          </a:bodyPr>
          <a:lstStyle/>
          <a:p>
            <a:r>
              <a:rPr lang="en-US" dirty="0"/>
              <a:t>March 2014: Malta's President George </a:t>
            </a:r>
            <a:r>
              <a:rPr lang="en-US" dirty="0" err="1"/>
              <a:t>Abela</a:t>
            </a:r>
            <a:r>
              <a:rPr lang="en-US" dirty="0"/>
              <a:t> took his family to meet the Pope</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109767"/>
            <a:ext cx="7646437" cy="574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3584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5"/>
            <a:ext cx="9144000" cy="909735"/>
          </a:xfrm>
        </p:spPr>
        <p:txBody>
          <a:bodyPr>
            <a:noAutofit/>
          </a:bodyPr>
          <a:lstStyle/>
          <a:p>
            <a:r>
              <a:rPr lang="en-US" sz="2800" dirty="0"/>
              <a:t>June 2013: Pope Francis with the Archbishop of Canterbury Justin </a:t>
            </a:r>
            <a:r>
              <a:rPr lang="en-US" sz="2800" dirty="0" err="1"/>
              <a:t>Welby</a:t>
            </a:r>
            <a:endParaRPr lang="en-US" sz="28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942777"/>
            <a:ext cx="8001000" cy="591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34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January 2014: French President Francois Hollande met Pope Francis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87644"/>
            <a:ext cx="9144000" cy="587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42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762000"/>
          </a:xfrm>
        </p:spPr>
        <p:txBody>
          <a:bodyPr>
            <a:noAutofit/>
          </a:bodyPr>
          <a:lstStyle/>
          <a:p>
            <a:r>
              <a:rPr lang="en-US" sz="3200" dirty="0"/>
              <a:t>November 2013: Russian President Vladimir Putin</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726060"/>
            <a:ext cx="8305800" cy="614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01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0" y="0"/>
            <a:ext cx="9125339" cy="914400"/>
          </a:xfrm>
        </p:spPr>
        <p:txBody>
          <a:bodyPr>
            <a:normAutofit/>
          </a:bodyPr>
          <a:lstStyle/>
          <a:p>
            <a:r>
              <a:rPr lang="en-US" sz="3600" dirty="0"/>
              <a:t>May 2013: German Chancellor Angela Merkel</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868659"/>
            <a:ext cx="8077200" cy="595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678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5208" y="1143000"/>
            <a:ext cx="2590800" cy="4648200"/>
          </a:xfrm>
        </p:spPr>
        <p:txBody>
          <a:bodyPr>
            <a:normAutofit fontScale="90000"/>
          </a:bodyPr>
          <a:lstStyle/>
          <a:p>
            <a:r>
              <a:rPr lang="en-US" dirty="0"/>
              <a:t>March 2013: Pope Francis with US Vice President Joe Biden</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31" y="1555"/>
            <a:ext cx="6498272" cy="685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6679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sz="3200" dirty="0"/>
              <a:t>The Argentinian President paid the Pope a 2nd visit</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099600"/>
            <a:ext cx="7772400" cy="573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826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2000" dirty="0"/>
              <a:t>The US </a:t>
            </a:r>
            <a:r>
              <a:rPr lang="en-US" sz="2000" dirty="0" smtClean="0"/>
              <a:t>President has </a:t>
            </a:r>
            <a:r>
              <a:rPr lang="en-US" sz="2000" dirty="0"/>
              <a:t>repeatedly praised the pope for his compassion and emphasis on helping the poor. </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650505"/>
            <a:ext cx="8001000" cy="6215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858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
            <a:ext cx="9144000" cy="642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614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657"/>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457200"/>
          </a:xfrm>
        </p:spPr>
        <p:txBody>
          <a:bodyPr>
            <a:noAutofit/>
          </a:bodyPr>
          <a:lstStyle/>
          <a:p>
            <a:r>
              <a:rPr lang="en-US" sz="3600" dirty="0" smtClean="0"/>
              <a:t>         Positions around 1454 CE</a:t>
            </a:r>
            <a:endParaRPr lang="en-US" sz="3600" dirty="0"/>
          </a:p>
        </p:txBody>
      </p:sp>
    </p:spTree>
    <p:extLst>
      <p:ext uri="{BB962C8B-B14F-4D97-AF65-F5344CB8AC3E}">
        <p14:creationId xmlns:p14="http://schemas.microsoft.com/office/powerpoint/2010/main" val="582115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11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985" r="19728"/>
          <a:stretch/>
        </p:blipFill>
        <p:spPr bwMode="auto">
          <a:xfrm>
            <a:off x="4686040" y="0"/>
            <a:ext cx="44579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99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43200"/>
          </a:xfrm>
        </p:spPr>
        <p:txBody>
          <a:bodyPr/>
          <a:lstStyle/>
          <a:p>
            <a:r>
              <a:rPr lang="en-US" dirty="0"/>
              <a:t>Pope Francis walks with Ecumenical Patriarch Bartholomew of Constantinople at Vatican</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0" y="2974443"/>
            <a:ext cx="9137780" cy="388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56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14314"/>
            <a:ext cx="9143999" cy="664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060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40658"/>
            <a:ext cx="9144000" cy="6017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127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2800" dirty="0"/>
              <a:t>Pope Francis with the head of the Coptic Church of Egypt</a:t>
            </a:r>
          </a:p>
        </p:txBody>
      </p:sp>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93" b="2739"/>
          <a:stretch/>
        </p:blipFill>
        <p:spPr bwMode="auto">
          <a:xfrm>
            <a:off x="0" y="684245"/>
            <a:ext cx="9144000" cy="620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715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 y="0"/>
            <a:ext cx="9215535" cy="762000"/>
          </a:xfrm>
        </p:spPr>
        <p:txBody>
          <a:bodyPr>
            <a:noAutofit/>
          </a:bodyPr>
          <a:lstStyle/>
          <a:p>
            <a:r>
              <a:rPr lang="en-US" sz="2400" dirty="0"/>
              <a:t>Pope Francis meets President of Azerbaijan </a:t>
            </a:r>
            <a:r>
              <a:rPr lang="en-US" sz="2400" dirty="0" err="1"/>
              <a:t>Ilham</a:t>
            </a:r>
            <a:r>
              <a:rPr lang="en-US" sz="2400" dirty="0"/>
              <a:t> </a:t>
            </a:r>
            <a:r>
              <a:rPr lang="en-US" sz="2400" dirty="0" err="1"/>
              <a:t>Aliyev</a:t>
            </a:r>
            <a:r>
              <a:rPr lang="en-US" sz="2400" dirty="0"/>
              <a:t> and his wife</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5624"/>
            <a:ext cx="9144000" cy="6080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40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8200"/>
            <a:ext cx="9171992" cy="515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777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63562"/>
          </a:xfrm>
        </p:spPr>
        <p:txBody>
          <a:bodyPr>
            <a:normAutofit fontScale="90000"/>
          </a:bodyPr>
          <a:lstStyle/>
          <a:p>
            <a:r>
              <a:rPr lang="en-US" dirty="0"/>
              <a:t>The Pope and President </a:t>
            </a:r>
            <a:r>
              <a:rPr lang="en-US" dirty="0" smtClean="0"/>
              <a:t>Nieto of Mexico</a:t>
            </a:r>
            <a:endParaRPr lang="en-US" dirty="0"/>
          </a:p>
        </p:txBody>
      </p:sp>
      <p:pic>
        <p:nvPicPr>
          <p:cNvPr id="2150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14471"/>
            <a:ext cx="9144000" cy="614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210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2800" dirty="0"/>
              <a:t>Pope Francis wears a colorful feather </a:t>
            </a:r>
            <a:r>
              <a:rPr lang="en-US" sz="2800" dirty="0" smtClean="0"/>
              <a:t>headgear in Brazil</a:t>
            </a:r>
            <a:endParaRPr lang="en-US" sz="2800"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75920"/>
            <a:ext cx="9144000" cy="638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529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51"/>
            <a:ext cx="9144000" cy="594049"/>
          </a:xfrm>
        </p:spPr>
        <p:txBody>
          <a:bodyPr>
            <a:normAutofit fontScale="90000"/>
          </a:bodyPr>
          <a:lstStyle/>
          <a:p>
            <a:endParaRPr lang="en-US"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28" y="633089"/>
            <a:ext cx="9167327" cy="622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961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24756" y="0"/>
            <a:ext cx="43443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3181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5596"/>
            <a:ext cx="8845420" cy="688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389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41" y="-9331"/>
            <a:ext cx="9156441" cy="686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250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Autofit/>
          </a:bodyPr>
          <a:lstStyle/>
          <a:p>
            <a:r>
              <a:rPr lang="en-US" sz="2800" dirty="0"/>
              <a:t> Pope Francis is greeted by a senior monk during a meeting with religious leaders at the Bandaranaike Memorial International Conference Hall in Colombo, Sri Lanka</a:t>
            </a:r>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747058"/>
            <a:ext cx="9067800" cy="5110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202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Pope Francis shakes hands with Hindu </a:t>
            </a:r>
            <a:r>
              <a:rPr lang="en-US" sz="3600" dirty="0" err="1"/>
              <a:t>Kurukkal</a:t>
            </a:r>
            <a:r>
              <a:rPr lang="en-US" sz="3600" dirty="0"/>
              <a:t> </a:t>
            </a:r>
            <a:r>
              <a:rPr lang="en-US" sz="3600" dirty="0" err="1"/>
              <a:t>SivaSri</a:t>
            </a:r>
            <a:r>
              <a:rPr lang="en-US" sz="3600" dirty="0"/>
              <a:t> T. </a:t>
            </a:r>
            <a:r>
              <a:rPr lang="en-US" sz="3600" dirty="0" err="1"/>
              <a:t>Mahadeva</a:t>
            </a:r>
            <a:endParaRPr lang="en-US" sz="3600"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16" y="1145241"/>
            <a:ext cx="9164216" cy="5712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686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Fidel Castro in Cuba</a:t>
            </a:r>
            <a:endParaRPr lang="en-US" dirty="0"/>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0" y="1714171"/>
            <a:ext cx="9140890" cy="514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752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r>
              <a:rPr lang="en-US" dirty="0"/>
              <a:t>Pope Francis Meets Leader of the Croatia</a:t>
            </a:r>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96" y="771331"/>
            <a:ext cx="9130004" cy="608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261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9144000" cy="1143000"/>
          </a:xfrm>
        </p:spPr>
        <p:txBody>
          <a:bodyPr>
            <a:normAutofit fontScale="90000"/>
          </a:bodyPr>
          <a:lstStyle/>
          <a:p>
            <a:r>
              <a:rPr lang="en-US" dirty="0"/>
              <a:t>Pope Francis Meets with Georgetown Professors and Students</a:t>
            </a:r>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59433"/>
            <a:ext cx="9144000" cy="4798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152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Italian football team</a:t>
            </a:r>
            <a:endParaRPr lang="en-US"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4" y="1724024"/>
            <a:ext cx="9139336" cy="514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880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295400"/>
          </a:xfrm>
        </p:spPr>
        <p:txBody>
          <a:bodyPr>
            <a:noAutofit/>
          </a:bodyPr>
          <a:lstStyle/>
          <a:p>
            <a:r>
              <a:rPr lang="en-US" sz="2000" dirty="0"/>
              <a:t>Pope Francis is embraced by Argentine Rabbi Abraham </a:t>
            </a:r>
            <a:r>
              <a:rPr lang="en-US" sz="2000" dirty="0" err="1"/>
              <a:t>Skorka</a:t>
            </a:r>
            <a:r>
              <a:rPr lang="en-US" sz="2000" dirty="0"/>
              <a:t> as he leaves after praying at the Western Wall in Jerusalem May 26. On the right is Omar </a:t>
            </a:r>
            <a:r>
              <a:rPr lang="en-US" sz="2000" dirty="0" err="1"/>
              <a:t>Abboud</a:t>
            </a:r>
            <a:r>
              <a:rPr lang="en-US" sz="2000" dirty="0"/>
              <a:t>, Muslim leader from Argentina. "We did it," Rabbi </a:t>
            </a:r>
            <a:r>
              <a:rPr lang="en-US" sz="2000" dirty="0" err="1"/>
              <a:t>Skorka</a:t>
            </a:r>
            <a:r>
              <a:rPr lang="en-US" sz="2000" dirty="0"/>
              <a:t> said he told the pope and </a:t>
            </a:r>
            <a:r>
              <a:rPr lang="en-US" sz="2000" dirty="0" err="1"/>
              <a:t>Abboud</a:t>
            </a:r>
            <a:endParaRPr lang="en-US" sz="2000" dirty="0"/>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 y="1740257"/>
            <a:ext cx="9142445" cy="51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9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Autofit/>
          </a:bodyPr>
          <a:lstStyle/>
          <a:p>
            <a:r>
              <a:rPr lang="en-US" sz="3600" dirty="0" smtClean="0"/>
              <a:t>Cuban president Raul Castro</a:t>
            </a:r>
            <a:endParaRPr lang="en-US" sz="3600"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19113"/>
            <a:ext cx="9220200" cy="633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524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
            <a:ext cx="9167327" cy="641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798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487362"/>
          </a:xfrm>
        </p:spPr>
        <p:txBody>
          <a:bodyPr>
            <a:noAutofit/>
          </a:bodyPr>
          <a:lstStyle/>
          <a:p>
            <a:r>
              <a:rPr lang="en-US" sz="2800" dirty="0"/>
              <a:t>POPE FRANCIS and former president Shimon Peres chat</a:t>
            </a:r>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64439"/>
            <a:ext cx="9144000" cy="639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146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a:bodyPr>
          <a:lstStyle/>
          <a:p>
            <a:r>
              <a:rPr lang="fr-FR" sz="2800" dirty="0"/>
              <a:t>Pope Francis met </a:t>
            </a:r>
            <a:r>
              <a:rPr lang="fr-FR" sz="2800" dirty="0" err="1"/>
              <a:t>Palestinian</a:t>
            </a:r>
            <a:r>
              <a:rPr lang="fr-FR" sz="2800" dirty="0"/>
              <a:t> </a:t>
            </a:r>
            <a:r>
              <a:rPr lang="fr-FR" sz="2800" dirty="0" err="1"/>
              <a:t>President</a:t>
            </a:r>
            <a:r>
              <a:rPr lang="fr-FR" sz="2800" dirty="0"/>
              <a:t> Mahmud Abbas</a:t>
            </a:r>
            <a:endParaRPr lang="en-US" sz="2800" dirty="0"/>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6069"/>
            <a:ext cx="9144000" cy="609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413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67" y="381000"/>
            <a:ext cx="9179767" cy="612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624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8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194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2800" dirty="0"/>
              <a:t>Pope Francis shakes hands with Sweden's Queen Silvia</a:t>
            </a:r>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3302"/>
            <a:ext cx="9144000" cy="604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430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the head </a:t>
            </a:r>
            <a:r>
              <a:rPr lang="en-US" dirty="0" err="1" smtClean="0"/>
              <a:t>Luthern</a:t>
            </a:r>
            <a:r>
              <a:rPr lang="en-US" dirty="0" smtClean="0"/>
              <a:t> bishop</a:t>
            </a:r>
            <a:endParaRPr lang="en-US" dirty="0"/>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6" y="2057400"/>
            <a:ext cx="9136224" cy="469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124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90600"/>
          </a:xfrm>
        </p:spPr>
        <p:txBody>
          <a:bodyPr>
            <a:noAutofit/>
          </a:bodyPr>
          <a:lstStyle/>
          <a:p>
            <a:r>
              <a:rPr lang="en-US" sz="3200" dirty="0"/>
              <a:t>Pope Francis and Ecumenical Patriarch Bartholomew of Constantinople</a:t>
            </a:r>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71551"/>
            <a:ext cx="9144000" cy="588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068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563562"/>
          </a:xfrm>
        </p:spPr>
        <p:txBody>
          <a:bodyPr>
            <a:normAutofit fontScale="90000"/>
          </a:bodyPr>
          <a:lstStyle/>
          <a:p>
            <a:r>
              <a:rPr lang="en-US" dirty="0"/>
              <a:t>Pope Francis Thanks President Aquino</a:t>
            </a:r>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6" y="746968"/>
            <a:ext cx="9136224" cy="609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820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Current World Situation:</a:t>
            </a:r>
            <a:endParaRPr lang="en-US" dirty="0"/>
          </a:p>
        </p:txBody>
      </p:sp>
      <p:sp>
        <p:nvSpPr>
          <p:cNvPr id="3" name="Content Placeholder 2"/>
          <p:cNvSpPr>
            <a:spLocks noGrp="1"/>
          </p:cNvSpPr>
          <p:nvPr>
            <p:ph idx="1"/>
          </p:nvPr>
        </p:nvSpPr>
        <p:spPr/>
        <p:txBody>
          <a:bodyPr/>
          <a:lstStyle/>
          <a:p>
            <a:r>
              <a:rPr lang="en-US" dirty="0" smtClean="0"/>
              <a:t>Too many bigots and too much hatred</a:t>
            </a:r>
          </a:p>
          <a:p>
            <a:r>
              <a:rPr lang="en-US" dirty="0" smtClean="0"/>
              <a:t>Too many bridge blockers</a:t>
            </a:r>
          </a:p>
          <a:p>
            <a:r>
              <a:rPr lang="en-US" dirty="0" smtClean="0"/>
              <a:t>Too many wall builders</a:t>
            </a:r>
          </a:p>
          <a:p>
            <a:r>
              <a:rPr lang="en-US" dirty="0" smtClean="0"/>
              <a:t>Too much violence</a:t>
            </a:r>
          </a:p>
          <a:p>
            <a:r>
              <a:rPr lang="en-US" dirty="0" smtClean="0"/>
              <a:t>Too little understanding and respect</a:t>
            </a:r>
            <a:endParaRPr lang="en-US" dirty="0"/>
          </a:p>
        </p:txBody>
      </p:sp>
    </p:spTree>
    <p:extLst>
      <p:ext uri="{BB962C8B-B14F-4D97-AF65-F5344CB8AC3E}">
        <p14:creationId xmlns:p14="http://schemas.microsoft.com/office/powerpoint/2010/main" val="1509357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dirty="0" smtClean="0"/>
              <a:t>We need more bridge builders</a:t>
            </a:r>
            <a:endParaRPr lang="en-US" dirty="0"/>
          </a:p>
        </p:txBody>
      </p:sp>
      <p:sp>
        <p:nvSpPr>
          <p:cNvPr id="3" name="Content Placeholder 2"/>
          <p:cNvSpPr>
            <a:spLocks noGrp="1"/>
          </p:cNvSpPr>
          <p:nvPr>
            <p:ph idx="1"/>
          </p:nvPr>
        </p:nvSpPr>
        <p:spPr>
          <a:xfrm>
            <a:off x="457200" y="1066800"/>
            <a:ext cx="8610600" cy="5638800"/>
          </a:xfrm>
        </p:spPr>
        <p:txBody>
          <a:bodyPr>
            <a:normAutofit/>
          </a:bodyPr>
          <a:lstStyle/>
          <a:p>
            <a:r>
              <a:rPr lang="en-US" sz="2400" dirty="0" smtClean="0"/>
              <a:t>Most of us won’t have the impact of Pope Francis, but that’s no reason to shirk our duty as good stewards of our world. </a:t>
            </a:r>
          </a:p>
          <a:p>
            <a:r>
              <a:rPr lang="en-US" sz="2400" dirty="0" smtClean="0"/>
              <a:t>When dealing with our neighbors and with people of diverse ethnic, religious, racial, economic, and gender identities and preferences, we can:</a:t>
            </a:r>
          </a:p>
          <a:p>
            <a:pPr lvl="1"/>
            <a:r>
              <a:rPr lang="en-US" sz="2000" dirty="0" smtClean="0"/>
              <a:t>Meet </a:t>
            </a:r>
            <a:r>
              <a:rPr lang="en-US" sz="2000" dirty="0"/>
              <a:t>them </a:t>
            </a:r>
            <a:r>
              <a:rPr lang="en-US" sz="2000" dirty="0" smtClean="0"/>
              <a:t>with </a:t>
            </a:r>
            <a:r>
              <a:rPr lang="en-US" sz="2000" b="1" dirty="0" smtClean="0">
                <a:solidFill>
                  <a:srgbClr val="FF0000"/>
                </a:solidFill>
              </a:rPr>
              <a:t>non-judgmental </a:t>
            </a:r>
            <a:r>
              <a:rPr lang="en-US" sz="2000" b="1" dirty="0">
                <a:solidFill>
                  <a:srgbClr val="FF0000"/>
                </a:solidFill>
              </a:rPr>
              <a:t>respect </a:t>
            </a:r>
            <a:r>
              <a:rPr lang="en-US" sz="2000" dirty="0"/>
              <a:t>and a willingness to work </a:t>
            </a:r>
            <a:r>
              <a:rPr lang="en-US" sz="2000" dirty="0" smtClean="0"/>
              <a:t>together.</a:t>
            </a:r>
          </a:p>
          <a:p>
            <a:r>
              <a:rPr lang="en-US" sz="2400" dirty="0" smtClean="0"/>
              <a:t>This simple approach, also taken by Pope Francis, can promote:</a:t>
            </a:r>
          </a:p>
          <a:p>
            <a:pPr lvl="1"/>
            <a:r>
              <a:rPr lang="en-US" sz="2000" dirty="0" smtClean="0"/>
              <a:t>Harmony in the workplace or place of worship</a:t>
            </a:r>
          </a:p>
          <a:p>
            <a:pPr lvl="1"/>
            <a:r>
              <a:rPr lang="en-US" sz="2000" dirty="0" smtClean="0"/>
              <a:t>Workable relations with neighbors</a:t>
            </a:r>
          </a:p>
          <a:p>
            <a:pPr lvl="1"/>
            <a:r>
              <a:rPr lang="en-US" sz="2000" dirty="0" smtClean="0"/>
              <a:t>Building a client base for a retail business</a:t>
            </a:r>
          </a:p>
          <a:p>
            <a:pPr lvl="1"/>
            <a:r>
              <a:rPr lang="en-US" sz="2000" dirty="0" smtClean="0"/>
              <a:t>Deescalate </a:t>
            </a:r>
            <a:r>
              <a:rPr lang="en-US" sz="2000" smtClean="0"/>
              <a:t>frictions within </a:t>
            </a:r>
            <a:r>
              <a:rPr lang="en-US" sz="2000" dirty="0" smtClean="0"/>
              <a:t>families or among relatives</a:t>
            </a:r>
            <a:endParaRPr lang="en-US" sz="2000" dirty="0"/>
          </a:p>
        </p:txBody>
      </p:sp>
    </p:spTree>
    <p:extLst>
      <p:ext uri="{BB962C8B-B14F-4D97-AF65-F5344CB8AC3E}">
        <p14:creationId xmlns:p14="http://schemas.microsoft.com/office/powerpoint/2010/main" val="3287955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smtClean="0"/>
              <a:t>Building Bridges</a:t>
            </a:r>
            <a:endParaRPr lang="en-US" b="1" dirty="0"/>
          </a:p>
        </p:txBody>
      </p:sp>
      <p:sp>
        <p:nvSpPr>
          <p:cNvPr id="3" name="Content Placeholder 2"/>
          <p:cNvSpPr>
            <a:spLocks noGrp="1"/>
          </p:cNvSpPr>
          <p:nvPr>
            <p:ph idx="1"/>
          </p:nvPr>
        </p:nvSpPr>
        <p:spPr>
          <a:xfrm>
            <a:off x="304800" y="762000"/>
            <a:ext cx="8686800" cy="6096000"/>
          </a:xfrm>
        </p:spPr>
        <p:txBody>
          <a:bodyPr>
            <a:normAutofit lnSpcReduction="10000"/>
          </a:bodyPr>
          <a:lstStyle/>
          <a:p>
            <a:r>
              <a:rPr lang="en-US" sz="2400" dirty="0" smtClean="0"/>
              <a:t>Some type of workable accommodations could be made between the Roman Catholic and Orthodox churches. Remember that “church time” operates at a sail’s pace compared to real time.</a:t>
            </a:r>
          </a:p>
          <a:p>
            <a:r>
              <a:rPr lang="en-US" sz="2400" dirty="0" smtClean="0"/>
              <a:t>Bringing the Anglican Communion into some type of unified structure is less likely, complicated by female priests and bishops and more liberal stands on gender issues in some members of the Anglican Communion (unity within is shaky)</a:t>
            </a:r>
          </a:p>
          <a:p>
            <a:r>
              <a:rPr lang="en-US" sz="2400" dirty="0" smtClean="0"/>
              <a:t>Other Christians:  Meeting them with respect and a willingness to work together is a great improvement over pre-1960 relations.</a:t>
            </a:r>
          </a:p>
          <a:p>
            <a:r>
              <a:rPr lang="en-US" sz="2400" dirty="0" smtClean="0"/>
              <a:t>Other religions and secularists</a:t>
            </a:r>
            <a:r>
              <a:rPr lang="en-US" sz="2400" dirty="0"/>
              <a:t>: Meeting them with respect and a willingness to work together is a great improvement over pre-1960 relations</a:t>
            </a:r>
            <a:r>
              <a:rPr lang="en-US" sz="2400" dirty="0" smtClean="0"/>
              <a:t>.</a:t>
            </a:r>
          </a:p>
          <a:p>
            <a:endParaRPr lang="en-US" sz="2400" dirty="0" smtClean="0"/>
          </a:p>
          <a:p>
            <a:pPr marL="0" indent="0">
              <a:buNone/>
            </a:pPr>
            <a:r>
              <a:rPr lang="en-US" sz="2400" b="1" dirty="0" smtClean="0">
                <a:solidFill>
                  <a:srgbClr val="FF0000"/>
                </a:solidFill>
              </a:rPr>
              <a:t>Pope Francis seems to be willing to work with whatever  or whomever is available to at least start building footings and foundations for the bridges that will become </a:t>
            </a:r>
            <a:r>
              <a:rPr lang="en-US" sz="2400" b="1" dirty="0" err="1" smtClean="0">
                <a:solidFill>
                  <a:srgbClr val="FF0000"/>
                </a:solidFill>
              </a:rPr>
              <a:t>funcional</a:t>
            </a:r>
            <a:r>
              <a:rPr lang="en-US" sz="2400" b="1" dirty="0" smtClean="0">
                <a:solidFill>
                  <a:srgbClr val="FF0000"/>
                </a:solidFill>
              </a:rPr>
              <a:t> after he has passed.</a:t>
            </a:r>
          </a:p>
          <a:p>
            <a:endParaRPr lang="en-US" sz="2400" dirty="0"/>
          </a:p>
        </p:txBody>
      </p:sp>
    </p:spTree>
    <p:extLst>
      <p:ext uri="{BB962C8B-B14F-4D97-AF65-F5344CB8AC3E}">
        <p14:creationId xmlns:p14="http://schemas.microsoft.com/office/powerpoint/2010/main" val="62164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Autofit/>
          </a:bodyPr>
          <a:lstStyle/>
          <a:p>
            <a:r>
              <a:rPr lang="en-US" sz="2800" dirty="0" smtClean="0"/>
              <a:t>Po</a:t>
            </a:r>
            <a:r>
              <a:rPr lang="en-US" sz="2800" dirty="0"/>
              <a:t>pe Francis, left, embraces </a:t>
            </a:r>
            <a:r>
              <a:rPr lang="en-US" sz="2800" dirty="0" err="1"/>
              <a:t>Catholicos</a:t>
            </a:r>
            <a:r>
              <a:rPr lang="en-US" sz="2800" dirty="0"/>
              <a:t> </a:t>
            </a:r>
            <a:r>
              <a:rPr lang="en-US" sz="2800" dirty="0" err="1"/>
              <a:t>Karekin</a:t>
            </a:r>
            <a:r>
              <a:rPr lang="en-US" sz="2800" dirty="0"/>
              <a:t> II during an Ecumenical encounter and prayer for Peace at the Republic Square in </a:t>
            </a:r>
            <a:r>
              <a:rPr lang="en-US" sz="2800" dirty="0" err="1"/>
              <a:t>Yereven</a:t>
            </a:r>
            <a:r>
              <a:rPr lang="en-US" sz="2800" dirty="0"/>
              <a:t>, Armenia, Saturday, June 25, </a:t>
            </a:r>
            <a:r>
              <a:rPr lang="en-US" sz="2800" dirty="0" smtClean="0"/>
              <a:t>2016</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14501"/>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Meets with Charismatics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91381"/>
            <a:ext cx="9144000" cy="576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41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Meets Patriarch of Russian Orthodox Church</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11549"/>
            <a:ext cx="9144000" cy="5146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64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a:t>Pope Francis (front 3rd R) poses with religious leaders during a meeting at the Pontifical Academy of Sciences at the Vatican on 2 </a:t>
            </a:r>
            <a:r>
              <a:rPr lang="en-US" sz="2400" dirty="0" smtClean="0"/>
              <a:t>December 2014 </a:t>
            </a:r>
            <a:endParaRPr lang="en-US" sz="2400"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075"/>
          <a:stretch/>
        </p:blipFill>
        <p:spPr bwMode="auto">
          <a:xfrm>
            <a:off x="0" y="1119867"/>
            <a:ext cx="9144000" cy="574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9996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2"/>
  <p:tag name="MMPROD_UIDATA" val="&lt;database version=&quot;7.0&quot;&gt;&lt;object type=&quot;1&quot; unique_id=&quot;10001&quot;&gt;&lt;object type=&quot;2&quot; unique_id=&quot;10314&quot;&gt;&lt;object type=&quot;3&quot; unique_id=&quot;10315&quot;&gt;&lt;property id=&quot;20148&quot; value=&quot;5&quot;/&gt;&lt;property id=&quot;20300&quot; value=&quot;Slide 1 - &amp;quot;Indezine Test Theme&amp;quot;&quot;/&gt;&lt;property id=&quot;20307&quot; value=&quot;284&quot;/&gt;&lt;/object&gt;&lt;object type=&quot;3&quot; unique_id=&quot;10316&quot;&gt;&lt;property id=&quot;20148&quot; value=&quot;5&quot;/&gt;&lt;property id=&quot;20300&quot; value=&quot;Slide 6 - &amp;quot;Test Theme&amp;quot;&quot;/&gt;&lt;property id=&quot;20307&quot; value=&quot;257&quot;/&gt;&lt;/object&gt;&lt;object type=&quot;3&quot; unique_id=&quot;10317&quot;&gt;&lt;property id=&quot;20148&quot; value=&quot;5&quot;/&gt;&lt;property id=&quot;20300&quot; value=&quot;Slide 7 - &amp;quot;Test Theme&amp;quot;&quot;/&gt;&lt;property id=&quot;20307&quot; value=&quot;256&quot;/&gt;&lt;/object&gt;&lt;object type=&quot;3&quot; unique_id=&quot;10318&quot;&gt;&lt;property id=&quot;20148&quot; value=&quot;5&quot;/&gt;&lt;property id=&quot;20300&quot; value=&quot;Slide 8 - &amp;quot;Test Theme&amp;quot;&quot;/&gt;&lt;property id=&quot;20307&quot; value=&quot;258&quot;/&gt;&lt;/object&gt;&lt;object type=&quot;3&quot; unique_id=&quot;10319&quot;&gt;&lt;property id=&quot;20148&quot; value=&quot;5&quot;/&gt;&lt;property id=&quot;20300&quot; value=&quot;Slide 9 - &amp;quot;Test Theme&amp;quot;&quot;/&gt;&lt;property id=&quot;20307&quot; value=&quot;259&quot;/&gt;&lt;/object&gt;&lt;object type=&quot;3&quot; unique_id=&quot;10320&quot;&gt;&lt;property id=&quot;20148&quot; value=&quot;5&quot;/&gt;&lt;property id=&quot;20300&quot; value=&quot;Slide 10 - &amp;quot;Test Theme&amp;quot;&quot;/&gt;&lt;property id=&quot;20307&quot; value=&quot;260&quot;/&gt;&lt;/object&gt;&lt;object type=&quot;3&quot; unique_id=&quot;10321&quot;&gt;&lt;property id=&quot;20148&quot; value=&quot;5&quot;/&gt;&lt;property id=&quot;20300&quot; value=&quot;Slide 11 - &amp;quot;Test Theme&amp;quot;&quot;/&gt;&lt;property id=&quot;20307&quot; value=&quot;261&quot;/&gt;&lt;/object&gt;&lt;object type=&quot;3&quot; unique_id=&quot;10322&quot;&gt;&lt;property id=&quot;20148&quot; value=&quot;5&quot;/&gt;&lt;property id=&quot;20300&quot; value=&quot;Slide 12 - &amp;quot;Test Theme&amp;quot;&quot;/&gt;&lt;property id=&quot;20307&quot; value=&quot;262&quot;/&gt;&lt;/object&gt;&lt;object type=&quot;3&quot; unique_id=&quot;10323&quot;&gt;&lt;property id=&quot;20148&quot; value=&quot;5&quot;/&gt;&lt;property id=&quot;20300&quot; value=&quot;Slide 13 - &amp;quot;Test Theme&amp;quot;&quot;/&gt;&lt;property id=&quot;20307&quot; value=&quot;263&quot;/&gt;&lt;/object&gt;&lt;object type=&quot;3&quot; unique_id=&quot;10324&quot;&gt;&lt;property id=&quot;20148&quot; value=&quot;5&quot;/&gt;&lt;property id=&quot;20300&quot; value=&quot;Slide 14 - &amp;quot;Test Theme&amp;quot;&quot;/&gt;&lt;property id=&quot;20307&quot; value=&quot;264&quot;/&gt;&lt;/object&gt;&lt;object type=&quot;3&quot; unique_id=&quot;10325&quot;&gt;&lt;property id=&quot;20148&quot; value=&quot;5&quot;/&gt;&lt;property id=&quot;20300&quot; value=&quot;Slide 15 - &amp;quot;Test Theme&amp;quot;&quot;/&gt;&lt;property id=&quot;20307&quot; value=&quot;265&quot;/&gt;&lt;/object&gt;&lt;object type=&quot;3&quot; unique_id=&quot;10326&quot;&gt;&lt;property id=&quot;20148&quot; value=&quot;5&quot;/&gt;&lt;property id=&quot;20300&quot; value=&quot;Slide 16 - &amp;quot;Test Theme&amp;quot;&quot;/&gt;&lt;property id=&quot;20307&quot; value=&quot;266&quot;/&gt;&lt;/object&gt;&lt;object type=&quot;3&quot; unique_id=&quot;10327&quot;&gt;&lt;property id=&quot;20148&quot; value=&quot;5&quot;/&gt;&lt;property id=&quot;20300&quot; value=&quot;Slide 17 - &amp;quot;Test Theme&amp;quot;&quot;/&gt;&lt;property id=&quot;20307&quot; value=&quot;283&quot;/&gt;&lt;/object&gt;&lt;object type=&quot;3&quot; unique_id=&quot;10328&quot;&gt;&lt;property id=&quot;20148&quot; value=&quot;5&quot;/&gt;&lt;property id=&quot;20300&quot; value=&quot;Slide 18 - &amp;quot;Test Theme&amp;quot;&quot;/&gt;&lt;property id=&quot;20307&quot; value=&quot;267&quot;/&gt;&lt;/object&gt;&lt;object type=&quot;3&quot; unique_id=&quot;10329&quot;&gt;&lt;property id=&quot;20148&quot; value=&quot;5&quot;/&gt;&lt;property id=&quot;20300&quot; value=&quot;Slide 19 - &amp;quot;Tables Test&amp;quot;&quot;/&gt;&lt;property id=&quot;20307&quot; value=&quot;268&quot;/&gt;&lt;/object&gt;&lt;object type=&quot;3&quot; unique_id=&quot;10330&quot;&gt;&lt;property id=&quot;20148&quot; value=&quot;5&quot;/&gt;&lt;property id=&quot;20300&quot; value=&quot;Slide 20 - &amp;quot;Tables Test&amp;quot;&quot;/&gt;&lt;property id=&quot;20307&quot; value=&quot;269&quot;/&gt;&lt;/object&gt;&lt;object type=&quot;3&quot; unique_id=&quot;10331&quot;&gt;&lt;property id=&quot;20148&quot; value=&quot;5&quot;/&gt;&lt;property id=&quot;20300&quot; value=&quot;Slide 21 - &amp;quot;Tables Test&amp;quot;&quot;/&gt;&lt;property id=&quot;20307&quot; value=&quot;270&quot;/&gt;&lt;/object&gt;&lt;object type=&quot;3&quot; unique_id=&quot;10332&quot;&gt;&lt;property id=&quot;20148&quot; value=&quot;5&quot;/&gt;&lt;property id=&quot;20300&quot; value=&quot;Slide 22 - &amp;quot;Tables Test&amp;quot;&quot;/&gt;&lt;property id=&quot;20307&quot; value=&quot;271&quot;/&gt;&lt;/object&gt;&lt;object type=&quot;3&quot; unique_id=&quot;10333&quot;&gt;&lt;property id=&quot;20148&quot; value=&quot;5&quot;/&gt;&lt;property id=&quot;20300&quot; value=&quot;Slide 23 - &amp;quot;Tables Test&amp;quot;&quot;/&gt;&lt;property id=&quot;20307&quot; value=&quot;272&quot;/&gt;&lt;/object&gt;&lt;object type=&quot;3&quot; unique_id=&quot;10334&quot;&gt;&lt;property id=&quot;20148&quot; value=&quot;5&quot;/&gt;&lt;property id=&quot;20300&quot; value=&quot;Slide 24 - &amp;quot;Tables Test&amp;quot;&quot;/&gt;&lt;property id=&quot;20307&quot; value=&quot;273&quot;/&gt;&lt;/object&gt;&lt;object type=&quot;3&quot; unique_id=&quot;10335&quot;&gt;&lt;property id=&quot;20148&quot; value=&quot;5&quot;/&gt;&lt;property id=&quot;20300&quot; value=&quot;Slide 25 - &amp;quot;Tables Test&amp;quot;&quot;/&gt;&lt;property id=&quot;20307&quot; value=&quot;274&quot;/&gt;&lt;/object&gt;&lt;object type=&quot;3&quot; unique_id=&quot;10336&quot;&gt;&lt;property id=&quot;20148&quot; value=&quot;5&quot;/&gt;&lt;property id=&quot;20300&quot; value=&quot;Slide 26 - &amp;quot;Tables Test&amp;quot;&quot;/&gt;&lt;property id=&quot;20307&quot; value=&quot;275&quot;/&gt;&lt;/object&gt;&lt;object type=&quot;3&quot; unique_id=&quot;10337&quot;&gt;&lt;property id=&quot;20148&quot; value=&quot;5&quot;/&gt;&lt;property id=&quot;20300&quot; value=&quot;Slide 27 - &amp;quot;Tables Test&amp;quot;&quot;/&gt;&lt;property id=&quot;20307&quot; value=&quot;276&quot;/&gt;&lt;/object&gt;&lt;object type=&quot;3&quot; unique_id=&quot;10338&quot;&gt;&lt;property id=&quot;20148&quot; value=&quot;5&quot;/&gt;&lt;property id=&quot;20300&quot; value=&quot;Slide 28 - &amp;quot;Tables Test&amp;quot;&quot;/&gt;&lt;property id=&quot;20307&quot; value=&quot;277&quot;/&gt;&lt;/object&gt;&lt;object type=&quot;3&quot; unique_id=&quot;10339&quot;&gt;&lt;property id=&quot;20148&quot; value=&quot;5&quot;/&gt;&lt;property id=&quot;20300&quot; value=&quot;Slide 29 - &amp;quot;Tables Test&amp;quot;&quot;/&gt;&lt;property id=&quot;20307&quot; value=&quot;278&quot;/&gt;&lt;/object&gt;&lt;object type=&quot;3&quot; unique_id=&quot;10340&quot;&gt;&lt;property id=&quot;20148&quot; value=&quot;5&quot;/&gt;&lt;property id=&quot;20300&quot; value=&quot;Slide 30 - &amp;quot;Tables Test&amp;quot;&quot;/&gt;&lt;property id=&quot;20307&quot; value=&quot;279&quot;/&gt;&lt;/object&gt;&lt;object type=&quot;3&quot; unique_id=&quot;10341&quot;&gt;&lt;property id=&quot;20148&quot; value=&quot;5&quot;/&gt;&lt;property id=&quot;20300&quot; value=&quot;Slide 31 - &amp;quot;SmartArt Styles&amp;quot;&quot;/&gt;&lt;property id=&quot;20307&quot; value=&quot;280&quot;/&gt;&lt;/object&gt;&lt;object type=&quot;3&quot; unique_id=&quot;10342&quot;&gt;&lt;property id=&quot;20148&quot; value=&quot;5&quot;/&gt;&lt;property id=&quot;20300&quot; value=&quot;Slide 32 - &amp;quot;SmartArt Styles&amp;quot;&quot;/&gt;&lt;property id=&quot;20307&quot; value=&quot;281&quot;/&gt;&lt;/object&gt;&lt;object type=&quot;3&quot; unique_id=&quot;10343&quot;&gt;&lt;property id=&quot;20148&quot; value=&quot;5&quot;/&gt;&lt;property id=&quot;20300&quot; value=&quot;Slide 33 - &amp;quot;SmartArt Styles&amp;quot;&quot;/&gt;&lt;property id=&quot;20307&quot; value=&quot;282&quot;/&gt;&lt;/object&gt;&lt;object type=&quot;3&quot; unique_id=&quot;34460&quot;&gt;&lt;property id=&quot;20148&quot; value=&quot;5&quot;/&gt;&lt;property id=&quot;20300&quot; value=&quot;Slide 2 - &amp;quot;Sample Bulleted Text&amp;quot;&quot;/&gt;&lt;property id=&quot;20307&quot; value=&quot;289&quot;/&gt;&lt;/object&gt;&lt;object type=&quot;3&quot; unique_id=&quot;34677&quot;&gt;&lt;property id=&quot;20148&quot; value=&quot;5&quot;/&gt;&lt;property id=&quot;20300&quot; value=&quot;Slide 3 - &amp;quot;Sample Bulleted Text&amp;quot;&quot;/&gt;&lt;property id=&quot;20307&quot; value=&quot;290&quot;/&gt;&lt;/object&gt;&lt;object type=&quot;3&quot; unique_id=&quot;34678&quot;&gt;&lt;property id=&quot;20148&quot; value=&quot;5&quot;/&gt;&lt;property id=&quot;20300&quot; value=&quot;Slide 4 - &amp;quot;Sample Bulleted Text&amp;quot;&quot;/&gt;&lt;property id=&quot;20307&quot; value=&quot;291&quot;/&gt;&lt;/object&gt;&lt;object type=&quot;3&quot; unique_id=&quot;34679&quot;&gt;&lt;property id=&quot;20148&quot; value=&quot;5&quot;/&gt;&lt;property id=&quot;20300&quot; value=&quot;Slide 5 - &amp;quot;Sample Bulleted Text&amp;quot;&quot;/&gt;&lt;property id=&quot;20307&quot; value=&quot;292&quot;/&gt;&lt;/object&gt;&lt;/object&gt;&lt;object type=&quot;8&quot; unique_id=&quot;1037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dezine_0276_Blooms_07">
  <a:themeElements>
    <a:clrScheme name="Indezine.com Blooms 07">
      <a:dk1>
        <a:sysClr val="windowText" lastClr="000000"/>
      </a:dk1>
      <a:lt1>
        <a:sysClr val="window" lastClr="FFFFFF"/>
      </a:lt1>
      <a:dk2>
        <a:srgbClr val="593B00"/>
      </a:dk2>
      <a:lt2>
        <a:srgbClr val="FFCC66"/>
      </a:lt2>
      <a:accent1>
        <a:srgbClr val="4F5900"/>
      </a:accent1>
      <a:accent2>
        <a:srgbClr val="A32F69"/>
      </a:accent2>
      <a:accent3>
        <a:srgbClr val="8C4100"/>
      </a:accent3>
      <a:accent4>
        <a:srgbClr val="006199"/>
      </a:accent4>
      <a:accent5>
        <a:srgbClr val="8F3699"/>
      </a:accent5>
      <a:accent6>
        <a:srgbClr val="005924"/>
      </a:accent6>
      <a:hlink>
        <a:srgbClr val="0059E6"/>
      </a:hlink>
      <a:folHlink>
        <a:srgbClr val="CC2727"/>
      </a:folHlink>
    </a:clrScheme>
    <a:fontScheme name="Indezine.com Blooms 0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dezine.com Blooms 0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100000"/>
                <a:shade val="30000"/>
                <a:satMod val="200000"/>
              </a:schemeClr>
            </a:gs>
            <a:gs pos="100000">
              <a:schemeClr val="phClr">
                <a:tint val="80000"/>
                <a:shade val="100000"/>
                <a:satMod val="300000"/>
              </a:schemeClr>
            </a:gs>
          </a:gsLst>
          <a:path path="circle">
            <a:fillToRect l="50000" t="50000" r="50000" b="50000"/>
          </a:path>
        </a:gradFill>
        <a:blipFill rotWithShape="1">
          <a:blip xmlns:r="http://schemas.openxmlformats.org/officeDocument/2006/relationships" r:embed="rId1">
            <a:duotone>
              <a:schemeClr val="phClr">
                <a:shade val="30000"/>
                <a:satMod val="455000"/>
              </a:schemeClr>
              <a:schemeClr val="phClr">
                <a:tint val="95000"/>
                <a:satMod val="120000"/>
              </a:schemeClr>
            </a:duotone>
          </a:blip>
          <a:stretch/>
        </a:blipFill>
      </a:bgFillStyleLst>
    </a:fmtScheme>
  </a:themeElements>
  <a:objectDefaults/>
  <a:extraClrSchemeLst>
    <a:extraClrScheme>
      <a:clrScheme name="Indezine.com Blooms 07">
        <a:dk1>
          <a:sysClr val="windowText" lastClr="000000"/>
        </a:dk1>
        <a:lt1>
          <a:sysClr val="window" lastClr="FFFFFF"/>
        </a:lt1>
        <a:dk2>
          <a:srgbClr val="593B00"/>
        </a:dk2>
        <a:lt2>
          <a:srgbClr val="FFCC66"/>
        </a:lt2>
        <a:accent1>
          <a:srgbClr val="4F5900"/>
        </a:accent1>
        <a:accent2>
          <a:srgbClr val="A32F69"/>
        </a:accent2>
        <a:accent3>
          <a:srgbClr val="8C4100"/>
        </a:accent3>
        <a:accent4>
          <a:srgbClr val="006199"/>
        </a:accent4>
        <a:accent5>
          <a:srgbClr val="8F3699"/>
        </a:accent5>
        <a:accent6>
          <a:srgbClr val="005924"/>
        </a:accent6>
        <a:hlink>
          <a:srgbClr val="0059E6"/>
        </a:hlink>
        <a:folHlink>
          <a:srgbClr val="CC2727"/>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TotalTime>
  <Words>677</Words>
  <Application>Microsoft Office PowerPoint</Application>
  <PresentationFormat>On-screen Show (4:3)</PresentationFormat>
  <Paragraphs>57</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Indezine_0276_Blooms_07</vt:lpstr>
      <vt:lpstr>Pope Francis Building Bridges</vt:lpstr>
      <vt:lpstr>         Positions around 1454 CE</vt:lpstr>
      <vt:lpstr>PowerPoint Presentation</vt:lpstr>
      <vt:lpstr>PowerPoint Presentation</vt:lpstr>
      <vt:lpstr>Building Bridges</vt:lpstr>
      <vt:lpstr>Pope Francis, left, embraces Catholicos Karekin II during an Ecumenical encounter and prayer for Peace at the Republic Square in Yereven, Armenia, Saturday, June 25, 2016</vt:lpstr>
      <vt:lpstr>Meets with Charismatics </vt:lpstr>
      <vt:lpstr>Meets Patriarch of Russian Orthodox Church</vt:lpstr>
      <vt:lpstr>Pope Francis (front 3rd R) poses with religious leaders during a meeting at the Pontifical Academy of Sciences at the Vatican on 2 December 2014 </vt:lpstr>
      <vt:lpstr> King of Jordan Abdullah II Ibn Hussein's wife Rania</vt:lpstr>
      <vt:lpstr>March 2014: Malta's President George Abela took his family to meet the Pope</vt:lpstr>
      <vt:lpstr>June 2013: Pope Francis with the Archbishop of Canterbury Justin Welby</vt:lpstr>
      <vt:lpstr>January 2014: French President Francois Hollande met Pope Francis</vt:lpstr>
      <vt:lpstr>November 2013: Russian President Vladimir Putin</vt:lpstr>
      <vt:lpstr>May 2013: German Chancellor Angela Merkel</vt:lpstr>
      <vt:lpstr>March 2013: Pope Francis with US Vice President Joe Biden</vt:lpstr>
      <vt:lpstr>The Argentinian President paid the Pope a 2nd visit</vt:lpstr>
      <vt:lpstr>The US President has repeatedly praised the pope for his compassion and emphasis on helping the poor. </vt:lpstr>
      <vt:lpstr>PowerPoint Presentation</vt:lpstr>
      <vt:lpstr>PowerPoint Presentation</vt:lpstr>
      <vt:lpstr>Pope Francis walks with Ecumenical Patriarch Bartholomew of Constantinople at Vatican</vt:lpstr>
      <vt:lpstr>PowerPoint Presentation</vt:lpstr>
      <vt:lpstr>PowerPoint Presentation</vt:lpstr>
      <vt:lpstr>Pope Francis with the head of the Coptic Church of Egypt</vt:lpstr>
      <vt:lpstr>Pope Francis meets President of Azerbaijan Ilham Aliyev and his wife</vt:lpstr>
      <vt:lpstr>PowerPoint Presentation</vt:lpstr>
      <vt:lpstr>The Pope and President Nieto of Mexico</vt:lpstr>
      <vt:lpstr>Pope Francis wears a colorful feather headgear in Brazil</vt:lpstr>
      <vt:lpstr>PowerPoint Presentation</vt:lpstr>
      <vt:lpstr>PowerPoint Presentation</vt:lpstr>
      <vt:lpstr>PowerPoint Presentation</vt:lpstr>
      <vt:lpstr> Pope Francis is greeted by a senior monk during a meeting with religious leaders at the Bandaranaike Memorial International Conference Hall in Colombo, Sri Lanka</vt:lpstr>
      <vt:lpstr>Pope Francis shakes hands with Hindu Kurukkal SivaSri T. Mahadeva</vt:lpstr>
      <vt:lpstr>With Fidel Castro in Cuba</vt:lpstr>
      <vt:lpstr>Pope Francis Meets Leader of the Croatia</vt:lpstr>
      <vt:lpstr>Pope Francis Meets with Georgetown Professors and Students</vt:lpstr>
      <vt:lpstr>Italian football team</vt:lpstr>
      <vt:lpstr>Pope Francis is embraced by Argentine Rabbi Abraham Skorka as he leaves after praying at the Western Wall in Jerusalem May 26. On the right is Omar Abboud, Muslim leader from Argentina. "We did it," Rabbi Skorka said he told the pope and Abboud</vt:lpstr>
      <vt:lpstr>Cuban president Raul Castro</vt:lpstr>
      <vt:lpstr>POPE FRANCIS and former president Shimon Peres chat</vt:lpstr>
      <vt:lpstr>Pope Francis met Palestinian President Mahmud Abbas</vt:lpstr>
      <vt:lpstr>PowerPoint Presentation</vt:lpstr>
      <vt:lpstr>PowerPoint Presentation</vt:lpstr>
      <vt:lpstr>Pope Francis shakes hands with Sweden's Queen Silvia</vt:lpstr>
      <vt:lpstr>Meeting the head Luthern bishop</vt:lpstr>
      <vt:lpstr>Pope Francis and Ecumenical Patriarch Bartholomew of Constantinople</vt:lpstr>
      <vt:lpstr>Pope Francis Thanks President Aquino</vt:lpstr>
      <vt:lpstr>The Current World Situation:</vt:lpstr>
      <vt:lpstr>We need more bridge builders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 Joseph A.</dc:creator>
  <cp:lastModifiedBy>Naumann, Joseph A.</cp:lastModifiedBy>
  <cp:revision>17</cp:revision>
  <dcterms:created xsi:type="dcterms:W3CDTF">2016-06-27T15:48:30Z</dcterms:created>
  <dcterms:modified xsi:type="dcterms:W3CDTF">2016-06-27T18:39:54Z</dcterms:modified>
</cp:coreProperties>
</file>