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29"/>
  </p:notesMasterIdLst>
  <p:sldIdLst>
    <p:sldId id="256" r:id="rId2"/>
    <p:sldId id="257" r:id="rId3"/>
    <p:sldId id="279" r:id="rId4"/>
    <p:sldId id="282" r:id="rId5"/>
    <p:sldId id="258" r:id="rId6"/>
    <p:sldId id="259" r:id="rId7"/>
    <p:sldId id="260" r:id="rId8"/>
    <p:sldId id="262" r:id="rId9"/>
    <p:sldId id="261" r:id="rId10"/>
    <p:sldId id="266" r:id="rId11"/>
    <p:sldId id="263" r:id="rId12"/>
    <p:sldId id="264" r:id="rId13"/>
    <p:sldId id="26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Lst>
  <p:sldSz cx="12192000" cy="6858000"/>
  <p:notesSz cx="6858000" cy="9144000"/>
  <p:custDataLst>
    <p:tags r:id="rId30"/>
  </p:custDataLst>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6" autoAdjust="0"/>
    <p:restoredTop sz="94660"/>
  </p:normalViewPr>
  <p:slideViewPr>
    <p:cSldViewPr>
      <p:cViewPr varScale="1">
        <p:scale>
          <a:sx n="76" d="100"/>
          <a:sy n="76" d="100"/>
        </p:scale>
        <p:origin x="72" y="3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11/5/2016</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smtClean="0"/>
              <a:t>Click to edit Master text styles</a:t>
            </a:r>
          </a:p>
          <a:p>
            <a:pPr lvl="1"/>
            <a:r>
              <a:rPr smtClean="0"/>
              <a:t>Second level</a:t>
            </a:r>
          </a:p>
          <a:p>
            <a:pPr lvl="2"/>
            <a:r>
              <a:rPr smtClean="0"/>
              <a:t>Third level</a:t>
            </a:r>
          </a:p>
          <a:p>
            <a:pPr lvl="3"/>
            <a:r>
              <a:rPr smtClean="0"/>
              <a:t>Fourth level</a:t>
            </a:r>
          </a:p>
          <a:p>
            <a:pPr lvl="4"/>
            <a:r>
              <a:rPr smtClean="0"/>
              <a:t>Fifth level</a:t>
            </a:r>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smtClean="0"/>
              <a:pPr/>
              <a:t>‹#›</a:t>
            </a:fld>
            <a:endParaRPr/>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11/5/2016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11/5/2016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11/5/2016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11/5/2016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11/5/2016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11/5/2016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11/5/2016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11/5/2016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11/5/2016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11/5/2016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11/5/2016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dpi="0" rotWithShape="1">
            <a:blip r:embed="rId1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chorCtr="1">
            <a:normAutofit/>
          </a:bodyPr>
          <a:lstStyle/>
          <a:p>
            <a:r>
              <a:rPr lang="en-US" smtClean="0"/>
              <a:t>Click to edit Master title style</a:t>
            </a:r>
            <a:endParaRPr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11/5/2016</a:t>
            </a:fld>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smtClean="0"/>
              <a:pPr/>
              <a:t>‹#›</a:t>
            </a:fld>
            <a:endParaRPr/>
          </a:p>
        </p:txBody>
      </p:sp>
    </p:spTree>
  </p:cSld>
  <p:clrMap bg1="dk1" tx1="lt1" bg2="dk2" tx2="lt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warpaths2peacepipes.com/the-indian-wars/" TargetMode="External"/><Relationship Id="rId13" Type="http://schemas.openxmlformats.org/officeDocument/2006/relationships/hyperlink" Target="https://www.warpaths2peacepipes.com/native-american-culture/" TargetMode="External"/><Relationship Id="rId18" Type="http://schemas.openxmlformats.org/officeDocument/2006/relationships/hyperlink" Target="https://www.warpaths2peacepipes.com/native-american-women/" TargetMode="External"/><Relationship Id="rId3" Type="http://schemas.openxmlformats.org/officeDocument/2006/relationships/hyperlink" Target="https://www.warpaths2peacepipes.com/indian-tribes/" TargetMode="External"/><Relationship Id="rId7" Type="http://schemas.openxmlformats.org/officeDocument/2006/relationships/hyperlink" Target="https://www.warpaths2peacepipes.com/native-american-clothing/" TargetMode="External"/><Relationship Id="rId12" Type="http://schemas.openxmlformats.org/officeDocument/2006/relationships/hyperlink" Target="https://www.warpaths2peacepipes.com/" TargetMode="External"/><Relationship Id="rId17" Type="http://schemas.openxmlformats.org/officeDocument/2006/relationships/hyperlink" Target="https://www.warpaths2peacepipes.com/native-indian-art/" TargetMode="External"/><Relationship Id="rId2" Type="http://schemas.openxmlformats.org/officeDocument/2006/relationships/image" Target="../media/image27.png"/><Relationship Id="rId16" Type="http://schemas.openxmlformats.org/officeDocument/2006/relationships/hyperlink" Target="https://www.warpaths2peacepipes.com/native-american-life/" TargetMode="External"/><Relationship Id="rId1" Type="http://schemas.openxmlformats.org/officeDocument/2006/relationships/slideLayout" Target="../slideLayouts/slideLayout2.xml"/><Relationship Id="rId6" Type="http://schemas.openxmlformats.org/officeDocument/2006/relationships/hyperlink" Target="https://www.warpaths2peacepipes.com/native-american-indians/" TargetMode="External"/><Relationship Id="rId11" Type="http://schemas.openxmlformats.org/officeDocument/2006/relationships/hyperlink" Target="https://www.warpaths2peacepipes.com/native-american-symbols/" TargetMode="External"/><Relationship Id="rId5" Type="http://schemas.openxmlformats.org/officeDocument/2006/relationships/hyperlink" Target="https://www.warpaths2peacepipes.com/history-of-native-americans/" TargetMode="External"/><Relationship Id="rId15" Type="http://schemas.openxmlformats.org/officeDocument/2006/relationships/hyperlink" Target="https://www.warpaths2peacepipes.com/famous-native-americans/" TargetMode="External"/><Relationship Id="rId10" Type="http://schemas.openxmlformats.org/officeDocument/2006/relationships/hyperlink" Target="https://www.warpaths2peacepipes.com/native-american-indian-names/" TargetMode="External"/><Relationship Id="rId4" Type="http://schemas.openxmlformats.org/officeDocument/2006/relationships/hyperlink" Target="https://www.warpaths2peacepipes.com/pictures-of-the-native-americans/" TargetMode="External"/><Relationship Id="rId9" Type="http://schemas.openxmlformats.org/officeDocument/2006/relationships/hyperlink" Target="https://www.warpaths2peacepipes.com/native-american-houses/" TargetMode="External"/><Relationship Id="rId14" Type="http://schemas.openxmlformats.org/officeDocument/2006/relationships/hyperlink" Target="https://www.warpaths2peacepipes.com/native-indian-weapons-tool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800" b="1" dirty="0"/>
              <a:t>Native Americans </a:t>
            </a:r>
            <a:endParaRPr lang="en-US" sz="8800" b="1" dirty="0"/>
          </a:p>
        </p:txBody>
      </p:sp>
      <p:sp>
        <p:nvSpPr>
          <p:cNvPr id="3" name="Subtitle 2"/>
          <p:cNvSpPr>
            <a:spLocks noGrp="1"/>
          </p:cNvSpPr>
          <p:nvPr>
            <p:ph type="subTitle" idx="1"/>
          </p:nvPr>
        </p:nvSpPr>
        <p:spPr/>
        <p:txBody>
          <a:bodyPr/>
          <a:lstStyle/>
          <a:p>
            <a:r>
              <a:rPr lang="en-US" dirty="0" smtClean="0"/>
              <a:t>Some cultural elements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400800" cy="1143000"/>
          </a:xfrm>
        </p:spPr>
        <p:txBody>
          <a:bodyPr/>
          <a:lstStyle/>
          <a:p>
            <a:r>
              <a:rPr lang="en-US" dirty="0"/>
              <a:t>Five tribes of the Iroquois</a:t>
            </a:r>
          </a:p>
        </p:txBody>
      </p:sp>
      <p:pic>
        <p:nvPicPr>
          <p:cNvPr id="5" name="Content Placeholder 4"/>
          <p:cNvPicPr>
            <a:picLocks noGrp="1" noChangeAspect="1"/>
          </p:cNvPicPr>
          <p:nvPr>
            <p:ph idx="1"/>
          </p:nvPr>
        </p:nvPicPr>
        <p:blipFill>
          <a:blip r:embed="rId2"/>
          <a:stretch>
            <a:fillRect/>
          </a:stretch>
        </p:blipFill>
        <p:spPr>
          <a:xfrm>
            <a:off x="0" y="1417638"/>
            <a:ext cx="9220200" cy="5440362"/>
          </a:xfrm>
          <a:prstGeom prst="rect">
            <a:avLst/>
          </a:prstGeom>
        </p:spPr>
      </p:pic>
      <p:sp>
        <p:nvSpPr>
          <p:cNvPr id="4" name="Rectangle 3"/>
          <p:cNvSpPr/>
          <p:nvPr/>
        </p:nvSpPr>
        <p:spPr>
          <a:xfrm>
            <a:off x="9372600" y="0"/>
            <a:ext cx="2819400" cy="6370975"/>
          </a:xfrm>
          <a:prstGeom prst="rect">
            <a:avLst/>
          </a:prstGeom>
        </p:spPr>
        <p:txBody>
          <a:bodyPr wrap="square">
            <a:spAutoFit/>
          </a:bodyPr>
          <a:lstStyle/>
          <a:p>
            <a:r>
              <a:rPr lang="en-US" sz="2400" b="1" dirty="0"/>
              <a:t>Can't we all just get along? That's what the Haudenosaunee, also known as the Iroquois, did when prior enemies came together. The five original tribes in the 1600s, the Seneca, Cayuga, Onondaga, Oneida, and Mohawk, decided to create the Iroquois Confederacy to establish a strong and powerful peace within their land. </a:t>
            </a:r>
          </a:p>
        </p:txBody>
      </p:sp>
    </p:spTree>
    <p:extLst>
      <p:ext uri="{BB962C8B-B14F-4D97-AF65-F5344CB8AC3E}">
        <p14:creationId xmlns:p14="http://schemas.microsoft.com/office/powerpoint/2010/main" val="1086030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0"/>
            <a:ext cx="6553200" cy="1417638"/>
          </a:xfrm>
        </p:spPr>
        <p:txBody>
          <a:bodyPr>
            <a:normAutofit fontScale="90000"/>
          </a:bodyPr>
          <a:lstStyle/>
          <a:p>
            <a:r>
              <a:rPr lang="en-US" dirty="0"/>
              <a:t>The Iroquois Impressed Benjamin Franklin</a:t>
            </a:r>
          </a:p>
        </p:txBody>
      </p:sp>
      <p:pic>
        <p:nvPicPr>
          <p:cNvPr id="4" name="Content Placeholder 3"/>
          <p:cNvPicPr>
            <a:picLocks noGrp="1" noChangeAspect="1"/>
          </p:cNvPicPr>
          <p:nvPr>
            <p:ph idx="1"/>
          </p:nvPr>
        </p:nvPicPr>
        <p:blipFill rotWithShape="1">
          <a:blip r:embed="rId2"/>
          <a:srcRect l="23905" r="24635"/>
          <a:stretch/>
        </p:blipFill>
        <p:spPr>
          <a:xfrm>
            <a:off x="-1" y="152400"/>
            <a:ext cx="5877169" cy="6705600"/>
          </a:xfrm>
          <a:prstGeom prst="rect">
            <a:avLst/>
          </a:prstGeom>
        </p:spPr>
      </p:pic>
      <p:sp>
        <p:nvSpPr>
          <p:cNvPr id="5" name="Rectangle 4"/>
          <p:cNvSpPr/>
          <p:nvPr/>
        </p:nvSpPr>
        <p:spPr>
          <a:xfrm>
            <a:off x="6248400" y="1828800"/>
            <a:ext cx="6019800" cy="2677656"/>
          </a:xfrm>
          <a:prstGeom prst="rect">
            <a:avLst/>
          </a:prstGeom>
        </p:spPr>
        <p:txBody>
          <a:bodyPr wrap="square">
            <a:spAutoFit/>
          </a:bodyPr>
          <a:lstStyle/>
          <a:p>
            <a:r>
              <a:rPr lang="en-US" sz="2800" b="1" dirty="0"/>
              <a:t>The Iroquois Confederacy impressed Ben Franklin. He saw the successful group as showing signs that their system worked. Franklin thought their government system was something the colonies could emulate. </a:t>
            </a:r>
          </a:p>
        </p:txBody>
      </p:sp>
    </p:spTree>
    <p:extLst>
      <p:ext uri="{BB962C8B-B14F-4D97-AF65-F5344CB8AC3E}">
        <p14:creationId xmlns:p14="http://schemas.microsoft.com/office/powerpoint/2010/main" val="136156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724400" cy="1143000"/>
          </a:xfrm>
        </p:spPr>
        <p:txBody>
          <a:bodyPr/>
          <a:lstStyle/>
          <a:p>
            <a:r>
              <a:rPr lang="en-US" dirty="0"/>
              <a:t>Taking Them Out</a:t>
            </a:r>
          </a:p>
        </p:txBody>
      </p:sp>
      <p:sp>
        <p:nvSpPr>
          <p:cNvPr id="3" name="Content Placeholder 2"/>
          <p:cNvSpPr>
            <a:spLocks noGrp="1"/>
          </p:cNvSpPr>
          <p:nvPr>
            <p:ph idx="1"/>
          </p:nvPr>
        </p:nvSpPr>
        <p:spPr>
          <a:xfrm>
            <a:off x="596900" y="1600200"/>
            <a:ext cx="4737100" cy="4525963"/>
          </a:xfrm>
        </p:spPr>
        <p:txBody>
          <a:bodyPr/>
          <a:lstStyle/>
          <a:p>
            <a:endParaRPr lang="en-US"/>
          </a:p>
        </p:txBody>
      </p:sp>
      <p:pic>
        <p:nvPicPr>
          <p:cNvPr id="4" name="Picture 3"/>
          <p:cNvPicPr>
            <a:picLocks noChangeAspect="1"/>
          </p:cNvPicPr>
          <p:nvPr/>
        </p:nvPicPr>
        <p:blipFill>
          <a:blip r:embed="rId2"/>
          <a:stretch>
            <a:fillRect/>
          </a:stretch>
        </p:blipFill>
        <p:spPr>
          <a:xfrm>
            <a:off x="-1" y="1417638"/>
            <a:ext cx="9232129" cy="5440362"/>
          </a:xfrm>
          <a:prstGeom prst="rect">
            <a:avLst/>
          </a:prstGeom>
        </p:spPr>
      </p:pic>
      <p:sp>
        <p:nvSpPr>
          <p:cNvPr id="5" name="Rectangle 4"/>
          <p:cNvSpPr/>
          <p:nvPr/>
        </p:nvSpPr>
        <p:spPr>
          <a:xfrm>
            <a:off x="9372600" y="56674"/>
            <a:ext cx="2819400" cy="6370975"/>
          </a:xfrm>
          <a:prstGeom prst="rect">
            <a:avLst/>
          </a:prstGeom>
        </p:spPr>
        <p:txBody>
          <a:bodyPr wrap="square">
            <a:spAutoFit/>
          </a:bodyPr>
          <a:lstStyle/>
          <a:p>
            <a:r>
              <a:rPr lang="en-US" sz="2400" b="1" dirty="0"/>
              <a:t>Governments and peoples in both Canada and the United States decided to go against the Native Americans. Forces purposefully tried and essentially succeeded in removing the Indian tribes from any rule and control. Eradicating native cultures by force was essentially common practice. </a:t>
            </a:r>
          </a:p>
        </p:txBody>
      </p:sp>
    </p:spTree>
    <p:extLst>
      <p:ext uri="{BB962C8B-B14F-4D97-AF65-F5344CB8AC3E}">
        <p14:creationId xmlns:p14="http://schemas.microsoft.com/office/powerpoint/2010/main" val="276664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620000" cy="1143000"/>
          </a:xfrm>
        </p:spPr>
        <p:txBody>
          <a:bodyPr>
            <a:normAutofit/>
          </a:bodyPr>
          <a:lstStyle/>
          <a:p>
            <a:r>
              <a:rPr lang="en-US" b="1" dirty="0" smtClean="0"/>
              <a:t>Reservations</a:t>
            </a:r>
            <a:endParaRPr lang="en-US" dirty="0"/>
          </a:p>
        </p:txBody>
      </p:sp>
      <p:pic>
        <p:nvPicPr>
          <p:cNvPr id="4" name="Content Placeholder 3"/>
          <p:cNvPicPr>
            <a:picLocks noGrp="1" noChangeAspect="1"/>
          </p:cNvPicPr>
          <p:nvPr>
            <p:ph idx="1"/>
          </p:nvPr>
        </p:nvPicPr>
        <p:blipFill>
          <a:blip r:embed="rId2"/>
          <a:stretch>
            <a:fillRect/>
          </a:stretch>
        </p:blipFill>
        <p:spPr>
          <a:xfrm>
            <a:off x="25399" y="1455738"/>
            <a:ext cx="9167475" cy="5402262"/>
          </a:xfrm>
          <a:prstGeom prst="rect">
            <a:avLst/>
          </a:prstGeom>
        </p:spPr>
      </p:pic>
      <p:sp>
        <p:nvSpPr>
          <p:cNvPr id="5" name="Rectangle 4"/>
          <p:cNvSpPr/>
          <p:nvPr/>
        </p:nvSpPr>
        <p:spPr>
          <a:xfrm>
            <a:off x="9230974" y="1417638"/>
            <a:ext cx="2973726" cy="4893647"/>
          </a:xfrm>
          <a:prstGeom prst="rect">
            <a:avLst/>
          </a:prstGeom>
        </p:spPr>
        <p:txBody>
          <a:bodyPr wrap="square">
            <a:spAutoFit/>
          </a:bodyPr>
          <a:lstStyle/>
          <a:p>
            <a:r>
              <a:rPr lang="en-US" sz="2400" b="1" dirty="0"/>
              <a:t>The US Bureau of Indian Affairs made legal reservations to be run by Indian rule, without the infiltration of United States democracy. It is believed that out of the over 5 million Native Americans living in the US, 22% live on the reservations. </a:t>
            </a:r>
          </a:p>
        </p:txBody>
      </p:sp>
    </p:spTree>
    <p:extLst>
      <p:ext uri="{BB962C8B-B14F-4D97-AF65-F5344CB8AC3E}">
        <p14:creationId xmlns:p14="http://schemas.microsoft.com/office/powerpoint/2010/main" val="563408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876800" cy="1143000"/>
          </a:xfrm>
        </p:spPr>
        <p:txBody>
          <a:bodyPr/>
          <a:lstStyle/>
          <a:p>
            <a:r>
              <a:rPr lang="en-US" dirty="0"/>
              <a:t>Big City Start</a:t>
            </a:r>
          </a:p>
        </p:txBody>
      </p:sp>
      <p:pic>
        <p:nvPicPr>
          <p:cNvPr id="4" name="Content Placeholder 3"/>
          <p:cNvPicPr>
            <a:picLocks noGrp="1" noChangeAspect="1"/>
          </p:cNvPicPr>
          <p:nvPr>
            <p:ph idx="1"/>
          </p:nvPr>
        </p:nvPicPr>
        <p:blipFill>
          <a:blip r:embed="rId2"/>
          <a:stretch>
            <a:fillRect/>
          </a:stretch>
        </p:blipFill>
        <p:spPr>
          <a:xfrm>
            <a:off x="-1" y="1417638"/>
            <a:ext cx="9232129" cy="5440362"/>
          </a:xfrm>
          <a:prstGeom prst="rect">
            <a:avLst/>
          </a:prstGeom>
        </p:spPr>
      </p:pic>
      <p:sp>
        <p:nvSpPr>
          <p:cNvPr id="5" name="Rectangle 4"/>
          <p:cNvSpPr/>
          <p:nvPr/>
        </p:nvSpPr>
        <p:spPr>
          <a:xfrm>
            <a:off x="9525000" y="1417638"/>
            <a:ext cx="2679700" cy="5262979"/>
          </a:xfrm>
          <a:prstGeom prst="rect">
            <a:avLst/>
          </a:prstGeom>
        </p:spPr>
        <p:txBody>
          <a:bodyPr wrap="square">
            <a:spAutoFit/>
          </a:bodyPr>
          <a:lstStyle/>
          <a:p>
            <a:r>
              <a:rPr lang="en-US" sz="2400" b="1" dirty="0"/>
              <a:t>Many of the big US cities we know today actually started out as trading posts for Indian tribes. Detroit, Kansas City, Pittsburgh, and Chicago are all major cities which started out as Indian trade posts, forts and then cities. </a:t>
            </a:r>
          </a:p>
        </p:txBody>
      </p:sp>
    </p:spTree>
    <p:extLst>
      <p:ext uri="{BB962C8B-B14F-4D97-AF65-F5344CB8AC3E}">
        <p14:creationId xmlns:p14="http://schemas.microsoft.com/office/powerpoint/2010/main" val="381681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629400" cy="1143000"/>
          </a:xfrm>
        </p:spPr>
        <p:txBody>
          <a:bodyPr/>
          <a:lstStyle/>
          <a:p>
            <a:r>
              <a:rPr lang="en-US" dirty="0"/>
              <a:t>Devoted Native Americans</a:t>
            </a:r>
          </a:p>
        </p:txBody>
      </p:sp>
      <p:pic>
        <p:nvPicPr>
          <p:cNvPr id="4" name="Content Placeholder 3"/>
          <p:cNvPicPr>
            <a:picLocks noGrp="1" noChangeAspect="1"/>
          </p:cNvPicPr>
          <p:nvPr>
            <p:ph idx="1"/>
          </p:nvPr>
        </p:nvPicPr>
        <p:blipFill>
          <a:blip r:embed="rId2"/>
          <a:stretch>
            <a:fillRect/>
          </a:stretch>
        </p:blipFill>
        <p:spPr>
          <a:xfrm>
            <a:off x="-1" y="1417638"/>
            <a:ext cx="9232129" cy="5440362"/>
          </a:xfrm>
          <a:prstGeom prst="rect">
            <a:avLst/>
          </a:prstGeom>
        </p:spPr>
      </p:pic>
      <p:sp>
        <p:nvSpPr>
          <p:cNvPr id="5" name="Rectangle 4"/>
          <p:cNvSpPr/>
          <p:nvPr/>
        </p:nvSpPr>
        <p:spPr>
          <a:xfrm>
            <a:off x="9372600" y="863124"/>
            <a:ext cx="2844800" cy="5262979"/>
          </a:xfrm>
          <a:prstGeom prst="rect">
            <a:avLst/>
          </a:prstGeom>
        </p:spPr>
        <p:txBody>
          <a:bodyPr wrap="square">
            <a:spAutoFit/>
          </a:bodyPr>
          <a:lstStyle/>
          <a:p>
            <a:r>
              <a:rPr lang="en-US" sz="2400" b="1" dirty="0"/>
              <a:t>When World War I came about in 1914, members of the US government mandated the Native Americans to be drafted. It was confusing because the Natives were not citizens. It turns out, about 12,000 Native Americans volunteered to fight in World War I. </a:t>
            </a:r>
          </a:p>
        </p:txBody>
      </p:sp>
    </p:spTree>
    <p:extLst>
      <p:ext uri="{BB962C8B-B14F-4D97-AF65-F5344CB8AC3E}">
        <p14:creationId xmlns:p14="http://schemas.microsoft.com/office/powerpoint/2010/main" val="1518806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638800" cy="1143000"/>
          </a:xfrm>
        </p:spPr>
        <p:txBody>
          <a:bodyPr/>
          <a:lstStyle/>
          <a:p>
            <a:r>
              <a:rPr lang="en-US" dirty="0"/>
              <a:t>Diverse Languages</a:t>
            </a:r>
          </a:p>
        </p:txBody>
      </p:sp>
      <p:pic>
        <p:nvPicPr>
          <p:cNvPr id="4" name="Content Placeholder 3"/>
          <p:cNvPicPr>
            <a:picLocks noGrp="1" noChangeAspect="1"/>
          </p:cNvPicPr>
          <p:nvPr>
            <p:ph idx="1"/>
          </p:nvPr>
        </p:nvPicPr>
        <p:blipFill>
          <a:blip r:embed="rId2"/>
          <a:stretch>
            <a:fillRect/>
          </a:stretch>
        </p:blipFill>
        <p:spPr>
          <a:xfrm>
            <a:off x="12699" y="1430338"/>
            <a:ext cx="8822651" cy="5199062"/>
          </a:xfrm>
          <a:prstGeom prst="rect">
            <a:avLst/>
          </a:prstGeom>
        </p:spPr>
      </p:pic>
      <p:sp>
        <p:nvSpPr>
          <p:cNvPr id="5" name="Rectangle 4"/>
          <p:cNvSpPr/>
          <p:nvPr/>
        </p:nvSpPr>
        <p:spPr>
          <a:xfrm>
            <a:off x="8839200" y="152400"/>
            <a:ext cx="3327400" cy="6740307"/>
          </a:xfrm>
          <a:prstGeom prst="rect">
            <a:avLst/>
          </a:prstGeom>
        </p:spPr>
        <p:txBody>
          <a:bodyPr wrap="square">
            <a:spAutoFit/>
          </a:bodyPr>
          <a:lstStyle/>
          <a:p>
            <a:r>
              <a:rPr lang="en-US" sz="2400" b="1" dirty="0"/>
              <a:t>Although many original Native American languages are extinct today the almost 300 Native American languages vary across the US. It is too difficult to pin-point where each language came from. Instead, researchers believe the languages came from three regions of migration. Eskimo-Aleut, Na-Dene, and Amerind are the three distinct groupings, but many experts reject this idea. </a:t>
            </a:r>
          </a:p>
        </p:txBody>
      </p:sp>
    </p:spTree>
    <p:extLst>
      <p:ext uri="{BB962C8B-B14F-4D97-AF65-F5344CB8AC3E}">
        <p14:creationId xmlns:p14="http://schemas.microsoft.com/office/powerpoint/2010/main" val="560273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248400" cy="1143000"/>
          </a:xfrm>
        </p:spPr>
        <p:txBody>
          <a:bodyPr/>
          <a:lstStyle/>
          <a:p>
            <a:r>
              <a:rPr lang="en-US" dirty="0"/>
              <a:t>The Hogan Shelter</a:t>
            </a:r>
          </a:p>
        </p:txBody>
      </p:sp>
      <p:pic>
        <p:nvPicPr>
          <p:cNvPr id="4" name="Content Placeholder 3"/>
          <p:cNvPicPr>
            <a:picLocks noGrp="1" noChangeAspect="1"/>
          </p:cNvPicPr>
          <p:nvPr>
            <p:ph idx="1"/>
          </p:nvPr>
        </p:nvPicPr>
        <p:blipFill>
          <a:blip r:embed="rId2"/>
          <a:stretch>
            <a:fillRect/>
          </a:stretch>
        </p:blipFill>
        <p:spPr>
          <a:xfrm>
            <a:off x="-1" y="1417639"/>
            <a:ext cx="9232129" cy="5440362"/>
          </a:xfrm>
          <a:prstGeom prst="rect">
            <a:avLst/>
          </a:prstGeom>
        </p:spPr>
      </p:pic>
      <p:sp>
        <p:nvSpPr>
          <p:cNvPr id="5" name="Rectangle 4"/>
          <p:cNvSpPr/>
          <p:nvPr/>
        </p:nvSpPr>
        <p:spPr>
          <a:xfrm>
            <a:off x="9232128" y="1295400"/>
            <a:ext cx="2959872" cy="4832092"/>
          </a:xfrm>
          <a:prstGeom prst="rect">
            <a:avLst/>
          </a:prstGeom>
        </p:spPr>
        <p:txBody>
          <a:bodyPr wrap="square">
            <a:spAutoFit/>
          </a:bodyPr>
          <a:lstStyle/>
          <a:p>
            <a:r>
              <a:rPr lang="en-US" sz="2800" b="1" dirty="0"/>
              <a:t>The Hogan shelter is a traditional Navajo home. They are still used today, especially in ceremonies. Hogan's are constructed of mud, bark, thick tree branches, and sometimes stone. </a:t>
            </a:r>
          </a:p>
        </p:txBody>
      </p:sp>
    </p:spTree>
    <p:extLst>
      <p:ext uri="{BB962C8B-B14F-4D97-AF65-F5344CB8AC3E}">
        <p14:creationId xmlns:p14="http://schemas.microsoft.com/office/powerpoint/2010/main" val="3905666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fontScale="90000"/>
          </a:bodyPr>
          <a:lstStyle/>
          <a:p>
            <a:r>
              <a:rPr lang="en-US" dirty="0"/>
              <a:t>Some US States Are Named After Native Americans</a:t>
            </a:r>
          </a:p>
        </p:txBody>
      </p:sp>
      <p:pic>
        <p:nvPicPr>
          <p:cNvPr id="5" name="Content Placeholder 4"/>
          <p:cNvPicPr>
            <a:picLocks noGrp="1" noChangeAspect="1"/>
          </p:cNvPicPr>
          <p:nvPr>
            <p:ph idx="1"/>
          </p:nvPr>
        </p:nvPicPr>
        <p:blipFill>
          <a:blip r:embed="rId2"/>
          <a:stretch>
            <a:fillRect/>
          </a:stretch>
        </p:blipFill>
        <p:spPr>
          <a:xfrm>
            <a:off x="0" y="1447800"/>
            <a:ext cx="9180945" cy="5410200"/>
          </a:xfrm>
          <a:prstGeom prst="rect">
            <a:avLst/>
          </a:prstGeom>
        </p:spPr>
      </p:pic>
      <p:sp>
        <p:nvSpPr>
          <p:cNvPr id="4" name="Rectangle 3"/>
          <p:cNvSpPr/>
          <p:nvPr/>
        </p:nvSpPr>
        <p:spPr>
          <a:xfrm>
            <a:off x="9296400" y="1447800"/>
            <a:ext cx="2895600" cy="5262979"/>
          </a:xfrm>
          <a:prstGeom prst="rect">
            <a:avLst/>
          </a:prstGeom>
        </p:spPr>
        <p:txBody>
          <a:bodyPr wrap="square">
            <a:spAutoFit/>
          </a:bodyPr>
          <a:lstStyle/>
          <a:p>
            <a:r>
              <a:rPr lang="en-US" sz="2400" b="1" dirty="0"/>
              <a:t>There are 26 states named after Native Americans. Some are named after a tribe, such as Alabama (</a:t>
            </a:r>
            <a:r>
              <a:rPr lang="en-US" sz="2400" b="1" dirty="0" err="1"/>
              <a:t>Alibamu</a:t>
            </a:r>
            <a:r>
              <a:rPr lang="en-US" sz="2400" b="1" dirty="0"/>
              <a:t> tribe, meaning "clears the </a:t>
            </a:r>
            <a:r>
              <a:rPr lang="en-US" sz="2400" b="1" dirty="0" err="1"/>
              <a:t>thickit</a:t>
            </a:r>
            <a:r>
              <a:rPr lang="en-US" sz="2400" b="1" dirty="0"/>
              <a:t>"). Others are named after Native American language, such as Massachusetts (means "about the big hill). </a:t>
            </a:r>
          </a:p>
        </p:txBody>
      </p:sp>
    </p:spTree>
    <p:extLst>
      <p:ext uri="{BB962C8B-B14F-4D97-AF65-F5344CB8AC3E}">
        <p14:creationId xmlns:p14="http://schemas.microsoft.com/office/powerpoint/2010/main" val="3139150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019800" cy="1143000"/>
          </a:xfrm>
        </p:spPr>
        <p:txBody>
          <a:bodyPr/>
          <a:lstStyle/>
          <a:p>
            <a:r>
              <a:rPr lang="en-US" dirty="0"/>
              <a:t>Navajo Language</a:t>
            </a:r>
          </a:p>
        </p:txBody>
      </p:sp>
      <p:pic>
        <p:nvPicPr>
          <p:cNvPr id="4" name="Content Placeholder 3"/>
          <p:cNvPicPr>
            <a:picLocks noGrp="1" noChangeAspect="1"/>
          </p:cNvPicPr>
          <p:nvPr>
            <p:ph idx="1"/>
          </p:nvPr>
        </p:nvPicPr>
        <p:blipFill>
          <a:blip r:embed="rId2"/>
          <a:stretch>
            <a:fillRect/>
          </a:stretch>
        </p:blipFill>
        <p:spPr>
          <a:xfrm>
            <a:off x="0" y="1455738"/>
            <a:ext cx="8779548" cy="5173662"/>
          </a:xfrm>
          <a:prstGeom prst="rect">
            <a:avLst/>
          </a:prstGeom>
        </p:spPr>
      </p:pic>
      <p:sp>
        <p:nvSpPr>
          <p:cNvPr id="5" name="Rectangle 4"/>
          <p:cNvSpPr/>
          <p:nvPr/>
        </p:nvSpPr>
        <p:spPr>
          <a:xfrm>
            <a:off x="8915400" y="846138"/>
            <a:ext cx="3276600" cy="6001643"/>
          </a:xfrm>
          <a:prstGeom prst="rect">
            <a:avLst/>
          </a:prstGeom>
        </p:spPr>
        <p:txBody>
          <a:bodyPr wrap="square">
            <a:spAutoFit/>
          </a:bodyPr>
          <a:lstStyle/>
          <a:p>
            <a:r>
              <a:rPr lang="en-US" sz="2400" b="1" dirty="0"/>
              <a:t>The Navajo language is very complex. It is so complex, it is very difficult to learn and understand. During World War II, some Navajo Native Americans were used in the battle to "speak code" over the airwaves. Because of the Navajo language, enemies were unable to break the code, and Americans were successful. </a:t>
            </a:r>
          </a:p>
        </p:txBody>
      </p:sp>
    </p:spTree>
    <p:extLst>
      <p:ext uri="{BB962C8B-B14F-4D97-AF65-F5344CB8AC3E}">
        <p14:creationId xmlns:p14="http://schemas.microsoft.com/office/powerpoint/2010/main" val="311205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indigenous people of modern America will always be a staple of world history. Native Americans ruled the land before their tragic downfall when the colonies overtook their homelands. Composed of varying ethnic groups, bands and tribes, the American Indian history is rich. The little-known facts, stories and traditions of these people are fascinating, especially since there are tribes in America today as partially sovereign nations. Brush up on your Native American history skills with these </a:t>
            </a:r>
            <a:r>
              <a:rPr lang="en-US" dirty="0" smtClean="0"/>
              <a:t>little </a:t>
            </a:r>
            <a:r>
              <a:rPr lang="en-US" dirty="0"/>
              <a:t>known facts.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477000" cy="1143000"/>
          </a:xfrm>
        </p:spPr>
        <p:txBody>
          <a:bodyPr/>
          <a:lstStyle/>
          <a:p>
            <a:r>
              <a:rPr lang="en-US" dirty="0"/>
              <a:t>Cacao Chocolate Drink</a:t>
            </a:r>
          </a:p>
        </p:txBody>
      </p:sp>
      <p:pic>
        <p:nvPicPr>
          <p:cNvPr id="4" name="Content Placeholder 3"/>
          <p:cNvPicPr>
            <a:picLocks noGrp="1" noChangeAspect="1"/>
          </p:cNvPicPr>
          <p:nvPr>
            <p:ph idx="1"/>
          </p:nvPr>
        </p:nvPicPr>
        <p:blipFill>
          <a:blip r:embed="rId2"/>
          <a:stretch>
            <a:fillRect/>
          </a:stretch>
        </p:blipFill>
        <p:spPr>
          <a:xfrm>
            <a:off x="0" y="1524000"/>
            <a:ext cx="9051636" cy="5334000"/>
          </a:xfrm>
          <a:prstGeom prst="rect">
            <a:avLst/>
          </a:prstGeom>
        </p:spPr>
      </p:pic>
      <p:sp>
        <p:nvSpPr>
          <p:cNvPr id="5" name="Rectangle 4"/>
          <p:cNvSpPr/>
          <p:nvPr/>
        </p:nvSpPr>
        <p:spPr>
          <a:xfrm>
            <a:off x="9067800" y="117693"/>
            <a:ext cx="3124200" cy="6740307"/>
          </a:xfrm>
          <a:prstGeom prst="rect">
            <a:avLst/>
          </a:prstGeom>
        </p:spPr>
        <p:txBody>
          <a:bodyPr wrap="square">
            <a:spAutoFit/>
          </a:bodyPr>
          <a:lstStyle/>
          <a:p>
            <a:r>
              <a:rPr lang="en-US" sz="2400" b="1" dirty="0"/>
              <a:t>Cocoa was popular among the Native Americans. They would grind the cocoa bean with stone into a fine powder. they would then mix the powder with boiling water and sometimes pepper. The drink would be cold in the summer and thick and warm in the winter months. The cocoa was often used as a clan symbol, and was even traded like currency. </a:t>
            </a:r>
          </a:p>
        </p:txBody>
      </p:sp>
    </p:spTree>
    <p:extLst>
      <p:ext uri="{BB962C8B-B14F-4D97-AF65-F5344CB8AC3E}">
        <p14:creationId xmlns:p14="http://schemas.microsoft.com/office/powerpoint/2010/main" val="3131206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324600" cy="1143000"/>
          </a:xfrm>
        </p:spPr>
        <p:txBody>
          <a:bodyPr/>
          <a:lstStyle/>
          <a:p>
            <a:r>
              <a:rPr lang="en-US" dirty="0"/>
              <a:t>American Indian Removal </a:t>
            </a:r>
          </a:p>
        </p:txBody>
      </p:sp>
      <p:pic>
        <p:nvPicPr>
          <p:cNvPr id="4" name="Content Placeholder 3"/>
          <p:cNvPicPr>
            <a:picLocks noGrp="1" noChangeAspect="1"/>
          </p:cNvPicPr>
          <p:nvPr>
            <p:ph idx="1"/>
          </p:nvPr>
        </p:nvPicPr>
        <p:blipFill>
          <a:blip r:embed="rId2"/>
          <a:stretch>
            <a:fillRect/>
          </a:stretch>
        </p:blipFill>
        <p:spPr>
          <a:xfrm>
            <a:off x="25400" y="1417638"/>
            <a:ext cx="8326966" cy="4906962"/>
          </a:xfrm>
          <a:prstGeom prst="rect">
            <a:avLst/>
          </a:prstGeom>
        </p:spPr>
      </p:pic>
      <p:sp>
        <p:nvSpPr>
          <p:cNvPr id="5" name="Rectangle 4"/>
          <p:cNvSpPr/>
          <p:nvPr/>
        </p:nvSpPr>
        <p:spPr>
          <a:xfrm>
            <a:off x="8610600" y="0"/>
            <a:ext cx="3581400" cy="6740307"/>
          </a:xfrm>
          <a:prstGeom prst="rect">
            <a:avLst/>
          </a:prstGeom>
        </p:spPr>
        <p:txBody>
          <a:bodyPr wrap="square">
            <a:spAutoFit/>
          </a:bodyPr>
          <a:lstStyle/>
          <a:p>
            <a:r>
              <a:rPr lang="en-US" sz="2400" b="1" dirty="0"/>
              <a:t>While some vain attempt to integrate Native Americans into society, such as bringing them to school and showing the ways of the white people, things didn't work out. Although courts ruled in favor of the Native Americans, they were still treated terribly and forced from their homelands. Tribes were removed and sent to other areas as settlers saw fit. Many Native Americans passed away and there was a great decline. </a:t>
            </a:r>
          </a:p>
        </p:txBody>
      </p:sp>
    </p:spTree>
    <p:extLst>
      <p:ext uri="{BB962C8B-B14F-4D97-AF65-F5344CB8AC3E}">
        <p14:creationId xmlns:p14="http://schemas.microsoft.com/office/powerpoint/2010/main" val="78473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019800" cy="1143000"/>
          </a:xfrm>
        </p:spPr>
        <p:txBody>
          <a:bodyPr/>
          <a:lstStyle/>
          <a:p>
            <a:r>
              <a:rPr lang="en-US" dirty="0"/>
              <a:t>Chief Ouray and </a:t>
            </a:r>
            <a:r>
              <a:rPr lang="en-US" dirty="0" err="1"/>
              <a:t>Chipeta</a:t>
            </a:r>
            <a:endParaRPr lang="en-US" dirty="0"/>
          </a:p>
        </p:txBody>
      </p:sp>
      <p:pic>
        <p:nvPicPr>
          <p:cNvPr id="4" name="Content Placeholder 3"/>
          <p:cNvPicPr>
            <a:picLocks noGrp="1" noChangeAspect="1"/>
          </p:cNvPicPr>
          <p:nvPr>
            <p:ph idx="1"/>
          </p:nvPr>
        </p:nvPicPr>
        <p:blipFill>
          <a:blip r:embed="rId2"/>
          <a:stretch>
            <a:fillRect/>
          </a:stretch>
        </p:blipFill>
        <p:spPr>
          <a:xfrm>
            <a:off x="-1" y="1417638"/>
            <a:ext cx="7939039" cy="4678362"/>
          </a:xfrm>
          <a:prstGeom prst="rect">
            <a:avLst/>
          </a:prstGeom>
        </p:spPr>
      </p:pic>
      <p:sp>
        <p:nvSpPr>
          <p:cNvPr id="5" name="Rectangle 4"/>
          <p:cNvSpPr/>
          <p:nvPr/>
        </p:nvSpPr>
        <p:spPr>
          <a:xfrm>
            <a:off x="8001000" y="-12700"/>
            <a:ext cx="4191000" cy="6740307"/>
          </a:xfrm>
          <a:prstGeom prst="rect">
            <a:avLst/>
          </a:prstGeom>
        </p:spPr>
        <p:txBody>
          <a:bodyPr wrap="square">
            <a:spAutoFit/>
          </a:bodyPr>
          <a:lstStyle/>
          <a:p>
            <a:r>
              <a:rPr lang="en-US" sz="2400" b="1" dirty="0"/>
              <a:t>Ouray married </a:t>
            </a:r>
            <a:r>
              <a:rPr lang="en-US" sz="2400" b="1" dirty="0" err="1"/>
              <a:t>Chipeta</a:t>
            </a:r>
            <a:r>
              <a:rPr lang="en-US" sz="2400" b="1" dirty="0"/>
              <a:t> after his first wife died and his son was taken by the Sioux tribe during an attack. When Ouray's father passed, he became Chief of the Ute tribe. The couple was fluent in many languages, and became diplomats for the Native Americans. They spent their lives fighting for their original homeland, but they were denied and were continued to be forced out of their land. Despite this, Chief Ouray and </a:t>
            </a:r>
            <a:r>
              <a:rPr lang="en-US" sz="2400" b="1" dirty="0" err="1"/>
              <a:t>Chipeta</a:t>
            </a:r>
            <a:r>
              <a:rPr lang="en-US" sz="2400" b="1" dirty="0"/>
              <a:t> are respected as peaceful diplomats in Native American history. </a:t>
            </a:r>
          </a:p>
        </p:txBody>
      </p:sp>
    </p:spTree>
    <p:extLst>
      <p:ext uri="{BB962C8B-B14F-4D97-AF65-F5344CB8AC3E}">
        <p14:creationId xmlns:p14="http://schemas.microsoft.com/office/powerpoint/2010/main" val="2044754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6477000" cy="1143000"/>
          </a:xfrm>
        </p:spPr>
        <p:txBody>
          <a:bodyPr>
            <a:normAutofit fontScale="90000"/>
          </a:bodyPr>
          <a:lstStyle/>
          <a:p>
            <a:r>
              <a:rPr lang="en-US" dirty="0"/>
              <a:t>Native American Children on Reservations</a:t>
            </a:r>
          </a:p>
        </p:txBody>
      </p:sp>
      <p:pic>
        <p:nvPicPr>
          <p:cNvPr id="4" name="Content Placeholder 3"/>
          <p:cNvPicPr>
            <a:picLocks noGrp="1" noChangeAspect="1"/>
          </p:cNvPicPr>
          <p:nvPr>
            <p:ph idx="1"/>
          </p:nvPr>
        </p:nvPicPr>
        <p:blipFill>
          <a:blip r:embed="rId2"/>
          <a:stretch>
            <a:fillRect/>
          </a:stretch>
        </p:blipFill>
        <p:spPr>
          <a:xfrm>
            <a:off x="-1" y="1404938"/>
            <a:ext cx="8348517" cy="4919662"/>
          </a:xfrm>
          <a:prstGeom prst="rect">
            <a:avLst/>
          </a:prstGeom>
        </p:spPr>
      </p:pic>
      <p:sp>
        <p:nvSpPr>
          <p:cNvPr id="5" name="Rectangle 4"/>
          <p:cNvSpPr/>
          <p:nvPr/>
        </p:nvSpPr>
        <p:spPr>
          <a:xfrm>
            <a:off x="8458200" y="12700"/>
            <a:ext cx="3733800" cy="6740307"/>
          </a:xfrm>
          <a:prstGeom prst="rect">
            <a:avLst/>
          </a:prstGeom>
        </p:spPr>
        <p:txBody>
          <a:bodyPr wrap="square">
            <a:spAutoFit/>
          </a:bodyPr>
          <a:lstStyle/>
          <a:p>
            <a:r>
              <a:rPr lang="en-US" sz="2400" b="1" dirty="0"/>
              <a:t>Pictured are two children on a Hopi reservation in the 70s. Today, approximately 40% of children on reservations are under the poverty level. Housing conditions are poor and unstable, and there isn't enough food. Many of the reservations were forced on infertile soil, making it difficult to sustain crops. Jobs are scarce for Native Americans and college graduates are around 11%. Native Americans definitely need support and aide continually. </a:t>
            </a:r>
          </a:p>
        </p:txBody>
      </p:sp>
    </p:spTree>
    <p:extLst>
      <p:ext uri="{BB962C8B-B14F-4D97-AF65-F5344CB8AC3E}">
        <p14:creationId xmlns:p14="http://schemas.microsoft.com/office/powerpoint/2010/main" val="3090247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172200" cy="1143000"/>
          </a:xfrm>
        </p:spPr>
        <p:txBody>
          <a:bodyPr/>
          <a:lstStyle/>
          <a:p>
            <a:r>
              <a:rPr lang="en-US" dirty="0"/>
              <a:t>Native American Chiefs</a:t>
            </a:r>
          </a:p>
        </p:txBody>
      </p:sp>
      <p:pic>
        <p:nvPicPr>
          <p:cNvPr id="4" name="Content Placeholder 3"/>
          <p:cNvPicPr>
            <a:picLocks noGrp="1" noChangeAspect="1"/>
          </p:cNvPicPr>
          <p:nvPr>
            <p:ph idx="1"/>
          </p:nvPr>
        </p:nvPicPr>
        <p:blipFill>
          <a:blip r:embed="rId2"/>
          <a:stretch>
            <a:fillRect/>
          </a:stretch>
        </p:blipFill>
        <p:spPr>
          <a:xfrm>
            <a:off x="0" y="1295400"/>
            <a:ext cx="9439564" cy="5562600"/>
          </a:xfrm>
          <a:prstGeom prst="rect">
            <a:avLst/>
          </a:prstGeom>
        </p:spPr>
      </p:pic>
      <p:sp>
        <p:nvSpPr>
          <p:cNvPr id="5" name="Rectangle 4"/>
          <p:cNvSpPr/>
          <p:nvPr/>
        </p:nvSpPr>
        <p:spPr>
          <a:xfrm>
            <a:off x="9439564" y="1155700"/>
            <a:ext cx="2752436" cy="4524315"/>
          </a:xfrm>
          <a:prstGeom prst="rect">
            <a:avLst/>
          </a:prstGeom>
        </p:spPr>
        <p:txBody>
          <a:bodyPr wrap="square">
            <a:spAutoFit/>
          </a:bodyPr>
          <a:lstStyle/>
          <a:p>
            <a:r>
              <a:rPr lang="en-US" sz="2400" b="1" dirty="0"/>
              <a:t>Pictured is a group of Native American Chiefs posing for their picture. They are adorned in traditional garment and ornate, hand made ornaments. They also pose with their tomahawks. This photo was taken in 1865. </a:t>
            </a:r>
          </a:p>
        </p:txBody>
      </p:sp>
    </p:spTree>
    <p:extLst>
      <p:ext uri="{BB962C8B-B14F-4D97-AF65-F5344CB8AC3E}">
        <p14:creationId xmlns:p14="http://schemas.microsoft.com/office/powerpoint/2010/main" val="227650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837"/>
            <a:ext cx="6248400" cy="774700"/>
          </a:xfrm>
        </p:spPr>
        <p:txBody>
          <a:bodyPr/>
          <a:lstStyle/>
          <a:p>
            <a:r>
              <a:rPr lang="en-US" dirty="0" smtClean="0"/>
              <a:t>Native American Religions</a:t>
            </a:r>
            <a:endParaRPr lang="en-US" dirty="0"/>
          </a:p>
        </p:txBody>
      </p:sp>
      <p:pic>
        <p:nvPicPr>
          <p:cNvPr id="5" name="Content Placeholder 4"/>
          <p:cNvPicPr>
            <a:picLocks noGrp="1" noChangeAspect="1"/>
          </p:cNvPicPr>
          <p:nvPr>
            <p:ph idx="1"/>
          </p:nvPr>
        </p:nvPicPr>
        <p:blipFill>
          <a:blip r:embed="rId2"/>
          <a:stretch>
            <a:fillRect/>
          </a:stretch>
        </p:blipFill>
        <p:spPr>
          <a:xfrm>
            <a:off x="0" y="861537"/>
            <a:ext cx="6989742" cy="5996463"/>
          </a:xfrm>
          <a:prstGeom prst="rect">
            <a:avLst/>
          </a:prstGeom>
        </p:spPr>
      </p:pic>
      <p:sp>
        <p:nvSpPr>
          <p:cNvPr id="4" name="Rectangle 3"/>
          <p:cNvSpPr/>
          <p:nvPr/>
        </p:nvSpPr>
        <p:spPr>
          <a:xfrm>
            <a:off x="7239000" y="861537"/>
            <a:ext cx="4953000" cy="4893647"/>
          </a:xfrm>
          <a:prstGeom prst="rect">
            <a:avLst/>
          </a:prstGeom>
        </p:spPr>
        <p:txBody>
          <a:bodyPr wrap="square">
            <a:spAutoFit/>
          </a:bodyPr>
          <a:lstStyle/>
          <a:p>
            <a:r>
              <a:rPr lang="en-US" sz="2400" b="1" dirty="0"/>
              <a:t>Shamanism is the oldest documented spiritual belief system, dating back 40,000 years. </a:t>
            </a:r>
            <a:r>
              <a:rPr lang="en-US" sz="2400" b="1" dirty="0" smtClean="0"/>
              <a:t>It’s </a:t>
            </a:r>
            <a:r>
              <a:rPr lang="en-US" sz="2400" b="1" dirty="0"/>
              <a:t>practiced in every indigenous culture across the planet. It is an  open-source practice rooted in the presence, gratitude, and the inter-connectivity of all things. A </a:t>
            </a:r>
            <a:r>
              <a:rPr lang="en-US" sz="2400" b="1" i="1" dirty="0"/>
              <a:t>“shaman”</a:t>
            </a:r>
            <a:r>
              <a:rPr lang="en-US" sz="2400" b="1" dirty="0"/>
              <a:t> refers to a person who makes journeys to other realities or “worlds” in an altered state of consciousness. The journeys are intended to heal, get information, or do other things</a:t>
            </a:r>
          </a:p>
        </p:txBody>
      </p:sp>
    </p:spTree>
    <p:extLst>
      <p:ext uri="{BB962C8B-B14F-4D97-AF65-F5344CB8AC3E}">
        <p14:creationId xmlns:p14="http://schemas.microsoft.com/office/powerpoint/2010/main" val="3678300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76200"/>
            <a:ext cx="2743200" cy="1143000"/>
          </a:xfrm>
        </p:spPr>
        <p:txBody>
          <a:bodyPr>
            <a:normAutofit/>
          </a:bodyPr>
          <a:lstStyle/>
          <a:p>
            <a:r>
              <a:rPr lang="en-US" dirty="0"/>
              <a:t> </a:t>
            </a:r>
            <a:r>
              <a:rPr lang="en-US" dirty="0" smtClean="0"/>
              <a:t>Trickster</a:t>
            </a:r>
            <a:endParaRPr lang="en-US" dirty="0"/>
          </a:p>
        </p:txBody>
      </p:sp>
      <p:sp>
        <p:nvSpPr>
          <p:cNvPr id="3" name="Content Placeholder 2"/>
          <p:cNvSpPr>
            <a:spLocks noGrp="1"/>
          </p:cNvSpPr>
          <p:nvPr>
            <p:ph idx="1"/>
          </p:nvPr>
        </p:nvSpPr>
        <p:spPr>
          <a:xfrm>
            <a:off x="3276600" y="76200"/>
            <a:ext cx="8839200" cy="6781800"/>
          </a:xfrm>
        </p:spPr>
        <p:txBody>
          <a:bodyPr>
            <a:normAutofit fontScale="92500" lnSpcReduction="20000"/>
          </a:bodyPr>
          <a:lstStyle/>
          <a:p>
            <a:r>
              <a:rPr lang="en-US" dirty="0" smtClean="0"/>
              <a:t>What </a:t>
            </a:r>
            <a:r>
              <a:rPr lang="en-US" dirty="0"/>
              <a:t>is a Trickster? A Trickster is a legendary supernatural creature that features in the stories, myths and legends of the different tribes of Native American Indians. Tricksters are mythical creatures that are mischievous supernatural beings who take the form of animals such as the coyote, spider, ram, hare and raven. The trickster, who is almost always male, represents uncertainty. The trickster disobeys normal rules and conventional behavior. The trickster loves to upset things and spread confusion. The Trickster can be fun, like a clown, but they can also have a cruel side. The Trickster can be a hero in one tale and a villain in the next tale.  His outrageous and totally unconventional </a:t>
            </a:r>
            <a:r>
              <a:rPr lang="en-US" dirty="0" err="1"/>
              <a:t>behaviour</a:t>
            </a:r>
            <a:r>
              <a:rPr lang="en-US" dirty="0"/>
              <a:t> might include lying, cheating, tricking, and deceiving. These traits might be unconscious due to the Trickster being a fool lacking in intellect or may have the deliberate actions of a spiteful spoiler who lacks morality. </a:t>
            </a:r>
          </a:p>
        </p:txBody>
      </p:sp>
      <p:pic>
        <p:nvPicPr>
          <p:cNvPr id="4" name="Picture 3"/>
          <p:cNvPicPr>
            <a:picLocks noChangeAspect="1"/>
          </p:cNvPicPr>
          <p:nvPr/>
        </p:nvPicPr>
        <p:blipFill>
          <a:blip r:embed="rId2"/>
          <a:stretch>
            <a:fillRect/>
          </a:stretch>
        </p:blipFill>
        <p:spPr>
          <a:xfrm>
            <a:off x="12701" y="1371600"/>
            <a:ext cx="3400603" cy="4419600"/>
          </a:xfrm>
          <a:prstGeom prst="rect">
            <a:avLst/>
          </a:prstGeom>
        </p:spPr>
      </p:pic>
    </p:spTree>
    <p:extLst>
      <p:ext uri="{BB962C8B-B14F-4D97-AF65-F5344CB8AC3E}">
        <p14:creationId xmlns:p14="http://schemas.microsoft.com/office/powerpoint/2010/main" val="1560347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2098" y="0"/>
            <a:ext cx="5669902" cy="1417638"/>
          </a:xfrm>
        </p:spPr>
        <p:txBody>
          <a:bodyPr>
            <a:normAutofit fontScale="90000"/>
          </a:bodyPr>
          <a:lstStyle/>
          <a:p>
            <a:r>
              <a:rPr lang="en-US" dirty="0" smtClean="0"/>
              <a:t>To learn more about Native American cultures:</a:t>
            </a:r>
            <a:endParaRPr lang="en-US" dirty="0"/>
          </a:p>
        </p:txBody>
      </p:sp>
      <p:pic>
        <p:nvPicPr>
          <p:cNvPr id="4" name="Content Placeholder 3"/>
          <p:cNvPicPr>
            <a:picLocks noGrp="1" noChangeAspect="1"/>
          </p:cNvPicPr>
          <p:nvPr>
            <p:ph idx="1"/>
          </p:nvPr>
        </p:nvPicPr>
        <p:blipFill>
          <a:blip r:embed="rId2"/>
          <a:stretch>
            <a:fillRect/>
          </a:stretch>
        </p:blipFill>
        <p:spPr>
          <a:xfrm>
            <a:off x="0" y="-12700"/>
            <a:ext cx="6522098" cy="6858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60434010"/>
              </p:ext>
            </p:extLst>
          </p:nvPr>
        </p:nvGraphicFramePr>
        <p:xfrm>
          <a:off x="6588449" y="1752600"/>
          <a:ext cx="5562600" cy="4114800"/>
        </p:xfrm>
        <a:graphic>
          <a:graphicData uri="http://schemas.openxmlformats.org/drawingml/2006/table">
            <a:tbl>
              <a:tblPr/>
              <a:tblGrid>
                <a:gridCol w="2714625"/>
                <a:gridCol w="2847975"/>
              </a:tblGrid>
              <a:tr h="257175">
                <a:tc>
                  <a:txBody>
                    <a:bodyPr/>
                    <a:lstStyle/>
                    <a:p>
                      <a:pPr algn="ctr"/>
                      <a:r>
                        <a:rPr lang="en-US" b="1">
                          <a:latin typeface="Arial" panose="020B0604020202020204" pitchFamily="34" charset="0"/>
                          <a:hlinkClick r:id="rId3"/>
                        </a:rPr>
                        <a:t>Indian Tribes</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4"/>
                        </a:rPr>
                        <a:t>Pictures of the Native Americans</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5"/>
                        </a:rPr>
                        <a:t>History of Native Americans</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6"/>
                        </a:rPr>
                        <a:t>Native American Indians</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7"/>
                        </a:rPr>
                        <a:t>Native American Clothing</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8"/>
                        </a:rPr>
                        <a:t>The Indian Wars</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9"/>
                        </a:rPr>
                        <a:t>Native American Houses</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10"/>
                        </a:rPr>
                        <a:t>Native American Indian Names</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11"/>
                        </a:rPr>
                        <a:t>Native American Symbols</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12"/>
                        </a:rPr>
                        <a:t>Native Indian Tribes Index</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13"/>
                        </a:rPr>
                        <a:t>Native American Culture</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14"/>
                        </a:rPr>
                        <a:t>Native Indian Weapons and Tools</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15"/>
                        </a:rPr>
                        <a:t>Famous Native Americans</a:t>
                      </a:r>
                      <a:endParaRPr lang="en-US"/>
                    </a:p>
                  </a:txBody>
                  <a:tcPr marL="0" marR="0" marT="0" marB="0" anchor="ctr">
                    <a:lnL>
                      <a:noFill/>
                    </a:lnL>
                    <a:lnR>
                      <a:noFill/>
                    </a:lnR>
                    <a:lnT>
                      <a:noFill/>
                    </a:lnT>
                    <a:lnB>
                      <a:noFill/>
                    </a:lnB>
                  </a:tcPr>
                </a:tc>
                <a:tc>
                  <a:txBody>
                    <a:bodyPr/>
                    <a:lstStyle/>
                    <a:p>
                      <a:pPr algn="ctr"/>
                      <a:r>
                        <a:rPr lang="en-US" b="1">
                          <a:latin typeface="Arial" panose="020B0604020202020204" pitchFamily="34" charset="0"/>
                          <a:hlinkClick r:id="rId16"/>
                        </a:rPr>
                        <a:t>Native American Life</a:t>
                      </a:r>
                      <a:endParaRPr lang="en-US"/>
                    </a:p>
                  </a:txBody>
                  <a:tcPr marL="0" marR="0" marT="0" marB="0" anchor="ctr">
                    <a:lnL>
                      <a:noFill/>
                    </a:lnL>
                    <a:lnR>
                      <a:noFill/>
                    </a:lnR>
                    <a:lnT>
                      <a:noFill/>
                    </a:lnT>
                    <a:lnB>
                      <a:noFill/>
                    </a:lnB>
                  </a:tcPr>
                </a:tc>
              </a:tr>
              <a:tr h="257175">
                <a:tc>
                  <a:txBody>
                    <a:bodyPr/>
                    <a:lstStyle/>
                    <a:p>
                      <a:pPr algn="ctr"/>
                      <a:r>
                        <a:rPr lang="en-US" b="1">
                          <a:latin typeface="Arial" panose="020B0604020202020204" pitchFamily="34" charset="0"/>
                          <a:hlinkClick r:id="rId17"/>
                        </a:rPr>
                        <a:t>Native Indian Art</a:t>
                      </a:r>
                      <a:endParaRPr lang="en-US"/>
                    </a:p>
                  </a:txBody>
                  <a:tcPr marL="0" marR="0" marT="0" marB="0" anchor="ctr">
                    <a:lnL>
                      <a:noFill/>
                    </a:lnL>
                    <a:lnR>
                      <a:noFill/>
                    </a:lnR>
                    <a:lnT>
                      <a:noFill/>
                    </a:lnT>
                    <a:lnB>
                      <a:noFill/>
                    </a:lnB>
                  </a:tcPr>
                </a:tc>
                <a:tc>
                  <a:txBody>
                    <a:bodyPr/>
                    <a:lstStyle/>
                    <a:p>
                      <a:pPr algn="ctr"/>
                      <a:r>
                        <a:rPr lang="en-US" b="1" dirty="0">
                          <a:latin typeface="Arial" panose="020B0604020202020204" pitchFamily="34" charset="0"/>
                          <a:hlinkClick r:id="rId18"/>
                        </a:rPr>
                        <a:t>Native American Women</a:t>
                      </a:r>
                      <a:endParaRPr lang="en-US" dirty="0"/>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val="76187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407400" cy="914400"/>
          </a:xfrm>
        </p:spPr>
        <p:txBody>
          <a:bodyPr/>
          <a:lstStyle/>
          <a:p>
            <a:r>
              <a:rPr lang="en-US" dirty="0" smtClean="0"/>
              <a:t>Few Generalizations Can Be Made</a:t>
            </a:r>
            <a:endParaRPr lang="en-US" dirty="0"/>
          </a:p>
        </p:txBody>
      </p:sp>
      <p:sp>
        <p:nvSpPr>
          <p:cNvPr id="3" name="Content Placeholder 2"/>
          <p:cNvSpPr>
            <a:spLocks noGrp="1"/>
          </p:cNvSpPr>
          <p:nvPr>
            <p:ph idx="1"/>
          </p:nvPr>
        </p:nvSpPr>
        <p:spPr>
          <a:xfrm>
            <a:off x="8763000" y="152400"/>
            <a:ext cx="3454400" cy="6705600"/>
          </a:xfrm>
        </p:spPr>
        <p:txBody>
          <a:bodyPr>
            <a:normAutofit fontScale="92500" lnSpcReduction="10000"/>
          </a:bodyPr>
          <a:lstStyle/>
          <a:p>
            <a:r>
              <a:rPr lang="en-US" dirty="0"/>
              <a:t>There are 566 federally recognized American Indian and Alaska Native tribes and villages in the United States, each with their own culture, language and history. Every tribe has unique traditions and distinct styles of housing, dress, and food.</a:t>
            </a:r>
          </a:p>
        </p:txBody>
      </p:sp>
      <p:pic>
        <p:nvPicPr>
          <p:cNvPr id="4" name="Picture 3"/>
          <p:cNvPicPr>
            <a:picLocks noChangeAspect="1"/>
          </p:cNvPicPr>
          <p:nvPr/>
        </p:nvPicPr>
        <p:blipFill>
          <a:blip r:embed="rId2"/>
          <a:stretch>
            <a:fillRect/>
          </a:stretch>
        </p:blipFill>
        <p:spPr>
          <a:xfrm>
            <a:off x="299126" y="1066800"/>
            <a:ext cx="8501974" cy="5791200"/>
          </a:xfrm>
          <a:prstGeom prst="rect">
            <a:avLst/>
          </a:prstGeom>
        </p:spPr>
      </p:pic>
    </p:spTree>
    <p:extLst>
      <p:ext uri="{BB962C8B-B14F-4D97-AF65-F5344CB8AC3E}">
        <p14:creationId xmlns:p14="http://schemas.microsoft.com/office/powerpoint/2010/main" val="277271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9200"/>
          </a:xfrm>
        </p:spPr>
        <p:txBody>
          <a:bodyPr>
            <a:normAutofit fontScale="90000"/>
          </a:bodyPr>
          <a:lstStyle/>
          <a:p>
            <a:r>
              <a:rPr lang="en-US" dirty="0"/>
              <a:t/>
            </a:r>
            <a:br>
              <a:rPr lang="en-US" dirty="0"/>
            </a:br>
            <a:r>
              <a:rPr lang="en-US" dirty="0"/>
              <a:t/>
            </a:r>
            <a:br>
              <a:rPr lang="en-US" dirty="0"/>
            </a:br>
            <a:r>
              <a:rPr lang="en-US" dirty="0"/>
              <a:t>    “Without your language or your land, you are not who you say you are.” Loretta Afraid of Bear, Oglala Lakota</a:t>
            </a:r>
          </a:p>
        </p:txBody>
      </p:sp>
      <p:pic>
        <p:nvPicPr>
          <p:cNvPr id="4" name="Content Placeholder 3"/>
          <p:cNvPicPr>
            <a:picLocks noGrp="1" noChangeAspect="1"/>
          </p:cNvPicPr>
          <p:nvPr>
            <p:ph idx="1"/>
          </p:nvPr>
        </p:nvPicPr>
        <p:blipFill>
          <a:blip r:embed="rId2"/>
          <a:stretch>
            <a:fillRect/>
          </a:stretch>
        </p:blipFill>
        <p:spPr>
          <a:xfrm>
            <a:off x="38100" y="1333500"/>
            <a:ext cx="12153900" cy="5524500"/>
          </a:xfrm>
          <a:prstGeom prst="rect">
            <a:avLst/>
          </a:prstGeom>
        </p:spPr>
      </p:pic>
    </p:spTree>
    <p:extLst>
      <p:ext uri="{BB962C8B-B14F-4D97-AF65-F5344CB8AC3E}">
        <p14:creationId xmlns:p14="http://schemas.microsoft.com/office/powerpoint/2010/main" val="30901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4800600" cy="1143000"/>
          </a:xfrm>
        </p:spPr>
        <p:txBody>
          <a:bodyPr/>
          <a:lstStyle/>
          <a:p>
            <a:pPr algn="l"/>
            <a:r>
              <a:rPr lang="en-US" dirty="0"/>
              <a:t>Totem Poles </a:t>
            </a:r>
          </a:p>
        </p:txBody>
      </p:sp>
      <p:pic>
        <p:nvPicPr>
          <p:cNvPr id="4" name="Content Placeholder 3"/>
          <p:cNvPicPr>
            <a:picLocks noGrp="1" noChangeAspect="1"/>
          </p:cNvPicPr>
          <p:nvPr>
            <p:ph idx="1"/>
          </p:nvPr>
        </p:nvPicPr>
        <p:blipFill>
          <a:blip r:embed="rId2"/>
          <a:stretch>
            <a:fillRect/>
          </a:stretch>
        </p:blipFill>
        <p:spPr>
          <a:xfrm>
            <a:off x="25400" y="1378177"/>
            <a:ext cx="9299094" cy="5479823"/>
          </a:xfrm>
          <a:prstGeom prst="rect">
            <a:avLst/>
          </a:prstGeom>
        </p:spPr>
      </p:pic>
      <p:sp>
        <p:nvSpPr>
          <p:cNvPr id="5" name="Rectangle 4"/>
          <p:cNvSpPr/>
          <p:nvPr/>
        </p:nvSpPr>
        <p:spPr>
          <a:xfrm>
            <a:off x="9525000" y="1066800"/>
            <a:ext cx="2362200" cy="4708981"/>
          </a:xfrm>
          <a:prstGeom prst="rect">
            <a:avLst/>
          </a:prstGeom>
        </p:spPr>
        <p:txBody>
          <a:bodyPr wrap="square">
            <a:spAutoFit/>
          </a:bodyPr>
          <a:lstStyle/>
          <a:p>
            <a:r>
              <a:rPr lang="en-US" sz="2000" b="1" dirty="0"/>
              <a:t>Native Americans would build totem poles from scratch from poles or pillars. They include symbols and faces often describing the status of the family. Totem poles were typically made from red cedar. They were mostly built by Native Americans living in the Pacific Northwest regions. </a:t>
            </a:r>
          </a:p>
        </p:txBody>
      </p:sp>
    </p:spTree>
    <p:extLst>
      <p:ext uri="{BB962C8B-B14F-4D97-AF65-F5344CB8AC3E}">
        <p14:creationId xmlns:p14="http://schemas.microsoft.com/office/powerpoint/2010/main" val="2719788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34200" cy="1417638"/>
          </a:xfrm>
        </p:spPr>
        <p:txBody>
          <a:bodyPr>
            <a:normAutofit fontScale="90000"/>
          </a:bodyPr>
          <a:lstStyle/>
          <a:p>
            <a:pPr algn="l"/>
            <a:r>
              <a:rPr lang="en-US" dirty="0"/>
              <a:t>Native American Buffalo </a:t>
            </a:r>
            <a:r>
              <a:rPr lang="en-US" dirty="0" err="1"/>
              <a:t>Ettiquette</a:t>
            </a:r>
            <a:endParaRPr lang="en-US" dirty="0"/>
          </a:p>
        </p:txBody>
      </p:sp>
      <p:pic>
        <p:nvPicPr>
          <p:cNvPr id="4" name="Content Placeholder 3"/>
          <p:cNvPicPr>
            <a:picLocks noGrp="1" noChangeAspect="1"/>
          </p:cNvPicPr>
          <p:nvPr>
            <p:ph idx="1"/>
          </p:nvPr>
        </p:nvPicPr>
        <p:blipFill>
          <a:blip r:embed="rId2"/>
          <a:stretch>
            <a:fillRect/>
          </a:stretch>
        </p:blipFill>
        <p:spPr>
          <a:xfrm>
            <a:off x="-1" y="1600200"/>
            <a:ext cx="8922327" cy="5257800"/>
          </a:xfrm>
          <a:prstGeom prst="rect">
            <a:avLst/>
          </a:prstGeom>
        </p:spPr>
      </p:pic>
      <p:sp>
        <p:nvSpPr>
          <p:cNvPr id="5" name="Rectangle 4"/>
          <p:cNvSpPr/>
          <p:nvPr/>
        </p:nvSpPr>
        <p:spPr>
          <a:xfrm>
            <a:off x="8922326" y="12700"/>
            <a:ext cx="3345874" cy="6740307"/>
          </a:xfrm>
          <a:prstGeom prst="rect">
            <a:avLst/>
          </a:prstGeom>
        </p:spPr>
        <p:txBody>
          <a:bodyPr wrap="square">
            <a:spAutoFit/>
          </a:bodyPr>
          <a:lstStyle/>
          <a:p>
            <a:r>
              <a:rPr lang="en-US" sz="2400" b="1" dirty="0"/>
              <a:t>Especially with the Plains Tribes, Native Americans hunting buffalo would use three methods: the impound, the buffalo jump, and the horse-mounted hunt. Buffalo was considered the real food of the land. When a Native American had his first buffalo kill, it was customary for the hunter to be offered the tongue to eat. However, it is expected that the hunter share with friends. </a:t>
            </a:r>
          </a:p>
        </p:txBody>
      </p:sp>
    </p:spTree>
    <p:extLst>
      <p:ext uri="{BB962C8B-B14F-4D97-AF65-F5344CB8AC3E}">
        <p14:creationId xmlns:p14="http://schemas.microsoft.com/office/powerpoint/2010/main" val="1889638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791200" cy="1143000"/>
          </a:xfrm>
        </p:spPr>
        <p:txBody>
          <a:bodyPr/>
          <a:lstStyle/>
          <a:p>
            <a:r>
              <a:rPr lang="en-US" dirty="0"/>
              <a:t>Porcupine Quill Uses</a:t>
            </a:r>
          </a:p>
        </p:txBody>
      </p:sp>
      <p:pic>
        <p:nvPicPr>
          <p:cNvPr id="4" name="Content Placeholder 3"/>
          <p:cNvPicPr>
            <a:picLocks noGrp="1" noChangeAspect="1"/>
          </p:cNvPicPr>
          <p:nvPr>
            <p:ph idx="1"/>
          </p:nvPr>
        </p:nvPicPr>
        <p:blipFill>
          <a:blip r:embed="rId2"/>
          <a:stretch>
            <a:fillRect/>
          </a:stretch>
        </p:blipFill>
        <p:spPr>
          <a:xfrm>
            <a:off x="38100" y="1430338"/>
            <a:ext cx="8564032" cy="5046662"/>
          </a:xfrm>
          <a:prstGeom prst="rect">
            <a:avLst/>
          </a:prstGeom>
        </p:spPr>
      </p:pic>
      <p:sp>
        <p:nvSpPr>
          <p:cNvPr id="5" name="Rectangle 4"/>
          <p:cNvSpPr/>
          <p:nvPr/>
        </p:nvSpPr>
        <p:spPr>
          <a:xfrm>
            <a:off x="8610600" y="0"/>
            <a:ext cx="3657600" cy="6740307"/>
          </a:xfrm>
          <a:prstGeom prst="rect">
            <a:avLst/>
          </a:prstGeom>
        </p:spPr>
        <p:txBody>
          <a:bodyPr wrap="square">
            <a:spAutoFit/>
          </a:bodyPr>
          <a:lstStyle/>
          <a:p>
            <a:r>
              <a:rPr lang="en-US" sz="2400" b="1" dirty="0"/>
              <a:t>The quills of the porcupine were very useful for Native Americans. They would use them for hair brushes and other grooming. They would also master a practice that is still used today - - quillwork. Quillwork is an art form where porcupine quills are woven in different forms including loom and embroidery. The quills would be reshaped and dyed using natural plant-based dyes and used for multiple purposes, such as embellishing clothing. </a:t>
            </a:r>
          </a:p>
        </p:txBody>
      </p:sp>
    </p:spTree>
    <p:extLst>
      <p:ext uri="{BB962C8B-B14F-4D97-AF65-F5344CB8AC3E}">
        <p14:creationId xmlns:p14="http://schemas.microsoft.com/office/powerpoint/2010/main" val="199653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5334000" cy="1143000"/>
          </a:xfrm>
        </p:spPr>
        <p:txBody>
          <a:bodyPr/>
          <a:lstStyle/>
          <a:p>
            <a:r>
              <a:rPr lang="en-US" dirty="0"/>
              <a:t>Civilization </a:t>
            </a:r>
          </a:p>
        </p:txBody>
      </p:sp>
      <p:pic>
        <p:nvPicPr>
          <p:cNvPr id="4" name="Content Placeholder 3"/>
          <p:cNvPicPr>
            <a:picLocks noGrp="1" noChangeAspect="1"/>
          </p:cNvPicPr>
          <p:nvPr>
            <p:ph idx="1"/>
          </p:nvPr>
        </p:nvPicPr>
        <p:blipFill>
          <a:blip r:embed="rId2"/>
          <a:stretch>
            <a:fillRect/>
          </a:stretch>
        </p:blipFill>
        <p:spPr>
          <a:xfrm>
            <a:off x="-1" y="1262070"/>
            <a:ext cx="9496121" cy="5595929"/>
          </a:xfrm>
          <a:prstGeom prst="rect">
            <a:avLst/>
          </a:prstGeom>
        </p:spPr>
      </p:pic>
      <p:sp>
        <p:nvSpPr>
          <p:cNvPr id="5" name="Rectangle 4"/>
          <p:cNvSpPr/>
          <p:nvPr/>
        </p:nvSpPr>
        <p:spPr>
          <a:xfrm>
            <a:off x="9677400" y="0"/>
            <a:ext cx="2514600" cy="6740307"/>
          </a:xfrm>
          <a:prstGeom prst="rect">
            <a:avLst/>
          </a:prstGeom>
        </p:spPr>
        <p:txBody>
          <a:bodyPr wrap="square">
            <a:spAutoFit/>
          </a:bodyPr>
          <a:lstStyle/>
          <a:p>
            <a:r>
              <a:rPr lang="en-US" sz="2400" b="1" dirty="0"/>
              <a:t>Many tribes seemed to be so different from those of Europeans. However, a few tribes impressed them because of their planned farms and villages, showing a civilized social system. These tribes were the Cherokee, </a:t>
            </a:r>
            <a:r>
              <a:rPr lang="en-US" sz="2400" b="1" dirty="0" err="1"/>
              <a:t>Choctow</a:t>
            </a:r>
            <a:r>
              <a:rPr lang="en-US" sz="2400" b="1" dirty="0"/>
              <a:t>, Seminole, Creek and Chickasaw. </a:t>
            </a:r>
          </a:p>
        </p:txBody>
      </p:sp>
    </p:spTree>
    <p:extLst>
      <p:ext uri="{BB962C8B-B14F-4D97-AF65-F5344CB8AC3E}">
        <p14:creationId xmlns:p14="http://schemas.microsoft.com/office/powerpoint/2010/main" val="283246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324600" cy="1417638"/>
          </a:xfrm>
        </p:spPr>
        <p:txBody>
          <a:bodyPr>
            <a:normAutofit fontScale="90000"/>
          </a:bodyPr>
          <a:lstStyle/>
          <a:p>
            <a:r>
              <a:rPr lang="en-US" dirty="0"/>
              <a:t>Iroquois Confederacy Bald Eagle </a:t>
            </a:r>
          </a:p>
        </p:txBody>
      </p:sp>
      <p:pic>
        <p:nvPicPr>
          <p:cNvPr id="4" name="Content Placeholder 3"/>
          <p:cNvPicPr>
            <a:picLocks noGrp="1" noChangeAspect="1"/>
          </p:cNvPicPr>
          <p:nvPr>
            <p:ph idx="1"/>
          </p:nvPr>
        </p:nvPicPr>
        <p:blipFill>
          <a:blip r:embed="rId2"/>
          <a:stretch>
            <a:fillRect/>
          </a:stretch>
        </p:blipFill>
        <p:spPr>
          <a:xfrm>
            <a:off x="-1" y="1417638"/>
            <a:ext cx="9232129" cy="5440362"/>
          </a:xfrm>
          <a:prstGeom prst="rect">
            <a:avLst/>
          </a:prstGeom>
        </p:spPr>
      </p:pic>
      <p:sp>
        <p:nvSpPr>
          <p:cNvPr id="5" name="Rectangle 4"/>
          <p:cNvSpPr/>
          <p:nvPr/>
        </p:nvSpPr>
        <p:spPr>
          <a:xfrm>
            <a:off x="9525000" y="0"/>
            <a:ext cx="2692400" cy="6370975"/>
          </a:xfrm>
          <a:prstGeom prst="rect">
            <a:avLst/>
          </a:prstGeom>
        </p:spPr>
        <p:txBody>
          <a:bodyPr wrap="square">
            <a:spAutoFit/>
          </a:bodyPr>
          <a:lstStyle/>
          <a:p>
            <a:r>
              <a:rPr lang="en-US" sz="2400" b="1" dirty="0"/>
              <a:t>The Iroquois were a powerful part of the Native American Confederacy in the northeast. The </a:t>
            </a:r>
            <a:r>
              <a:rPr lang="en-US" sz="2400" b="1" dirty="0" err="1"/>
              <a:t>totemite</a:t>
            </a:r>
            <a:r>
              <a:rPr lang="en-US" sz="2400" b="1" dirty="0"/>
              <a:t> of all the Iroquois was the bald eagle. It represented peace and protection. Oddly enough, this influence may be what drove the decision to put the bald eagle on the US Shield. </a:t>
            </a:r>
          </a:p>
        </p:txBody>
      </p:sp>
    </p:spTree>
    <p:extLst>
      <p:ext uri="{BB962C8B-B14F-4D97-AF65-F5344CB8AC3E}">
        <p14:creationId xmlns:p14="http://schemas.microsoft.com/office/powerpoint/2010/main" val="3595360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IZELISTINDEX" val="14"/>
  <p:tag name="SAFEMARGIN" val="0"/>
  <p:tag name="VERTICALOFFSET" val="0"/>
  <p:tag name="HORIZONTALOFFSET" val="0"/>
  <p:tag name="CUSTOMNAME" val="%f_Resized"/>
  <p:tag name="NAMEOPTION" val="RESIZED_LAS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reePPT Triangles 31 Wide">
  <a:themeElements>
    <a:clrScheme name="FreePPT Triangles 31">
      <a:dk1>
        <a:sysClr val="windowText" lastClr="000000"/>
      </a:dk1>
      <a:lt1>
        <a:sysClr val="window" lastClr="FFFFFF"/>
      </a:lt1>
      <a:dk2>
        <a:srgbClr val="330000"/>
      </a:dk2>
      <a:lt2>
        <a:srgbClr val="FFDEDE"/>
      </a:lt2>
      <a:accent1>
        <a:srgbClr val="E65C5C"/>
      </a:accent1>
      <a:accent2>
        <a:srgbClr val="E67E39"/>
      </a:accent2>
      <a:accent3>
        <a:srgbClr val="E65CAE"/>
      </a:accent3>
      <a:accent4>
        <a:srgbClr val="C879F2"/>
      </a:accent4>
      <a:accent5>
        <a:srgbClr val="9985F2"/>
      </a:accent5>
      <a:accent6>
        <a:srgbClr val="619BF2"/>
      </a:accent6>
      <a:hlink>
        <a:srgbClr val="FFFF1D"/>
      </a:hlink>
      <a:folHlink>
        <a:srgbClr val="00EE06"/>
      </a:folHlink>
    </a:clrScheme>
    <a:fontScheme name="FreePPT Triangles 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FreePPT Triangles 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FreePPT Triangles 31">
        <a:dk1>
          <a:sysClr val="windowText" lastClr="000000"/>
        </a:dk1>
        <a:lt1>
          <a:sysClr val="window" lastClr="FFFFFF"/>
        </a:lt1>
        <a:dk2>
          <a:srgbClr val="330000"/>
        </a:dk2>
        <a:lt2>
          <a:srgbClr val="FFDEDE"/>
        </a:lt2>
        <a:accent1>
          <a:srgbClr val="E65C5C"/>
        </a:accent1>
        <a:accent2>
          <a:srgbClr val="E67E39"/>
        </a:accent2>
        <a:accent3>
          <a:srgbClr val="E65CAE"/>
        </a:accent3>
        <a:accent4>
          <a:srgbClr val="C879F2"/>
        </a:accent4>
        <a:accent5>
          <a:srgbClr val="9985F2"/>
        </a:accent5>
        <a:accent6>
          <a:srgbClr val="619BF2"/>
        </a:accent6>
        <a:hlink>
          <a:srgbClr val="FFFF1D"/>
        </a:hlink>
        <a:folHlink>
          <a:srgbClr val="00EE06"/>
        </a:folHlink>
      </a:clrScheme>
    </a:extraClrScheme>
  </a:extraClrSchemeLst>
  <a:extLst>
    <a:ext uri="{05A4C25C-085E-4340-85A3-A5531E510DB2}">
      <thm15:themeFamily xmlns:thm15="http://schemas.microsoft.com/office/thememl/2012/main" name="Presentation2" id="{29BB6D0D-1F83-4C24-9A98-52F843405F8D}" vid="{5BB03BED-BEF0-43D0-A967-CD82796511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red triangles wide</Template>
  <TotalTime>468</TotalTime>
  <Words>1654</Words>
  <Application>Microsoft Office PowerPoint</Application>
  <PresentationFormat>Widescreen</PresentationFormat>
  <Paragraphs>67</Paragraphs>
  <Slides>27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FreePPT Triangles 31 Wide</vt:lpstr>
      <vt:lpstr>Native Americans </vt:lpstr>
      <vt:lpstr>PowerPoint Presentation</vt:lpstr>
      <vt:lpstr>Few Generalizations Can Be Made</vt:lpstr>
      <vt:lpstr>      “Without your language or your land, you are not who you say you are.” Loretta Afraid of Bear, Oglala Lakota</vt:lpstr>
      <vt:lpstr>Totem Poles </vt:lpstr>
      <vt:lpstr>Native American Buffalo Ettiquette</vt:lpstr>
      <vt:lpstr>Porcupine Quill Uses</vt:lpstr>
      <vt:lpstr>Civilization </vt:lpstr>
      <vt:lpstr>Iroquois Confederacy Bald Eagle </vt:lpstr>
      <vt:lpstr>Five tribes of the Iroquois</vt:lpstr>
      <vt:lpstr>The Iroquois Impressed Benjamin Franklin</vt:lpstr>
      <vt:lpstr>Taking Them Out</vt:lpstr>
      <vt:lpstr>Reservations</vt:lpstr>
      <vt:lpstr>Big City Start</vt:lpstr>
      <vt:lpstr>Devoted Native Americans</vt:lpstr>
      <vt:lpstr>Diverse Languages</vt:lpstr>
      <vt:lpstr>The Hogan Shelter</vt:lpstr>
      <vt:lpstr>Some US States Are Named After Native Americans</vt:lpstr>
      <vt:lpstr>Navajo Language</vt:lpstr>
      <vt:lpstr>Cacao Chocolate Drink</vt:lpstr>
      <vt:lpstr>American Indian Removal </vt:lpstr>
      <vt:lpstr>Chief Ouray and Chipeta</vt:lpstr>
      <vt:lpstr>Native American Children on Reservations</vt:lpstr>
      <vt:lpstr>Native American Chiefs</vt:lpstr>
      <vt:lpstr>Native American Religions</vt:lpstr>
      <vt:lpstr> Trickster</vt:lpstr>
      <vt:lpstr>To learn more about Native American cultures: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Americans</dc:title>
  <dc:creator>Joseph Naumann</dc:creator>
  <cp:lastModifiedBy>Joseph Naumann</cp:lastModifiedBy>
  <cp:revision>15</cp:revision>
  <dcterms:created xsi:type="dcterms:W3CDTF">2016-11-05T13:39:35Z</dcterms:created>
  <dcterms:modified xsi:type="dcterms:W3CDTF">2016-11-05T21:27:45Z</dcterms:modified>
</cp:coreProperties>
</file>