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86" r:id="rId26"/>
    <p:sldId id="281" r:id="rId27"/>
    <p:sldId id="288" r:id="rId28"/>
    <p:sldId id="290" r:id="rId29"/>
    <p:sldId id="279" r:id="rId30"/>
    <p:sldId id="280" r:id="rId31"/>
    <p:sldId id="282" r:id="rId32"/>
    <p:sldId id="283" r:id="rId33"/>
    <p:sldId id="284" r:id="rId34"/>
    <p:sldId id="287" r:id="rId35"/>
    <p:sldId id="289" r:id="rId3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00"/>
  </p:normalViewPr>
  <p:slideViewPr>
    <p:cSldViewPr>
      <p:cViewPr varScale="1">
        <p:scale>
          <a:sx n="90" d="100"/>
          <a:sy n="90" d="100"/>
        </p:scale>
        <p:origin x="-132" y="-4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75F7EE0-BCFB-4CE5-98F9-49C18D35C511}" type="slidenum">
              <a:rPr lang="en-US"/>
              <a:pPr/>
              <a:t>‹#›</a:t>
            </a:fld>
            <a:endParaRPr lang="en-US"/>
          </a:p>
        </p:txBody>
      </p:sp>
    </p:spTree>
    <p:extLst>
      <p:ext uri="{BB962C8B-B14F-4D97-AF65-F5344CB8AC3E}">
        <p14:creationId xmlns:p14="http://schemas.microsoft.com/office/powerpoint/2010/main" val="15930001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EF442396-BB63-4A6B-A037-AA441DFFE32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9D0C02-A653-4C08-B575-B101E7400A36}" type="slidenum">
              <a:rPr lang="en-US"/>
              <a:pPr/>
              <a:t>‹#›</a:t>
            </a:fld>
            <a:endParaRPr lang="en-US"/>
          </a:p>
        </p:txBody>
      </p:sp>
    </p:spTree>
    <p:extLst>
      <p:ext uri="{BB962C8B-B14F-4D97-AF65-F5344CB8AC3E}">
        <p14:creationId xmlns:p14="http://schemas.microsoft.com/office/powerpoint/2010/main" val="216838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1F63B7-C53F-4866-A022-0A687F62E0E2}" type="slidenum">
              <a:rPr lang="en-US"/>
              <a:pPr/>
              <a:t>‹#›</a:t>
            </a:fld>
            <a:endParaRPr lang="en-US"/>
          </a:p>
        </p:txBody>
      </p:sp>
    </p:spTree>
    <p:extLst>
      <p:ext uri="{BB962C8B-B14F-4D97-AF65-F5344CB8AC3E}">
        <p14:creationId xmlns:p14="http://schemas.microsoft.com/office/powerpoint/2010/main" val="2733308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B5809C9B-CDAD-42D5-BC16-D62D94E8AB2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5B48B4-8258-410E-A470-0E38E1D40F9E}" type="slidenum">
              <a:rPr lang="en-US"/>
              <a:pPr/>
              <a:t>‹#›</a:t>
            </a:fld>
            <a:endParaRPr lang="en-US"/>
          </a:p>
        </p:txBody>
      </p:sp>
    </p:spTree>
    <p:extLst>
      <p:ext uri="{BB962C8B-B14F-4D97-AF65-F5344CB8AC3E}">
        <p14:creationId xmlns:p14="http://schemas.microsoft.com/office/powerpoint/2010/main" val="319580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04D2EBE-988A-4628-87A1-85459B14FA30}" type="slidenum">
              <a:rPr lang="en-US"/>
              <a:pPr/>
              <a:t>‹#›</a:t>
            </a:fld>
            <a:endParaRPr lang="en-US"/>
          </a:p>
        </p:txBody>
      </p:sp>
    </p:spTree>
    <p:extLst>
      <p:ext uri="{BB962C8B-B14F-4D97-AF65-F5344CB8AC3E}">
        <p14:creationId xmlns:p14="http://schemas.microsoft.com/office/powerpoint/2010/main" val="1362368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510717-0F0B-42CC-9BB5-ADAF45D3FC92}" type="slidenum">
              <a:rPr lang="en-US"/>
              <a:pPr/>
              <a:t>‹#›</a:t>
            </a:fld>
            <a:endParaRPr lang="en-US"/>
          </a:p>
        </p:txBody>
      </p:sp>
    </p:spTree>
    <p:extLst>
      <p:ext uri="{BB962C8B-B14F-4D97-AF65-F5344CB8AC3E}">
        <p14:creationId xmlns:p14="http://schemas.microsoft.com/office/powerpoint/2010/main" val="358584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7661888-FA92-4B33-85E5-0DBE9EBC6E3E}" type="slidenum">
              <a:rPr lang="en-US"/>
              <a:pPr/>
              <a:t>‹#›</a:t>
            </a:fld>
            <a:endParaRPr lang="en-US"/>
          </a:p>
        </p:txBody>
      </p:sp>
    </p:spTree>
    <p:extLst>
      <p:ext uri="{BB962C8B-B14F-4D97-AF65-F5344CB8AC3E}">
        <p14:creationId xmlns:p14="http://schemas.microsoft.com/office/powerpoint/2010/main" val="232166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6B39FC3-491E-42A0-ACE5-BFCF5D0C476E}" type="slidenum">
              <a:rPr lang="en-US"/>
              <a:pPr/>
              <a:t>‹#›</a:t>
            </a:fld>
            <a:endParaRPr lang="en-US"/>
          </a:p>
        </p:txBody>
      </p:sp>
    </p:spTree>
    <p:extLst>
      <p:ext uri="{BB962C8B-B14F-4D97-AF65-F5344CB8AC3E}">
        <p14:creationId xmlns:p14="http://schemas.microsoft.com/office/powerpoint/2010/main" val="2502983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F28C2B5-7016-4480-A250-0D306534CFB4}" type="slidenum">
              <a:rPr lang="en-US"/>
              <a:pPr/>
              <a:t>‹#›</a:t>
            </a:fld>
            <a:endParaRPr lang="en-US"/>
          </a:p>
        </p:txBody>
      </p:sp>
    </p:spTree>
    <p:extLst>
      <p:ext uri="{BB962C8B-B14F-4D97-AF65-F5344CB8AC3E}">
        <p14:creationId xmlns:p14="http://schemas.microsoft.com/office/powerpoint/2010/main" val="317802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EE3B97-BD88-47D1-9C67-C7C3B75D3491}" type="slidenum">
              <a:rPr lang="en-US"/>
              <a:pPr/>
              <a:t>‹#›</a:t>
            </a:fld>
            <a:endParaRPr lang="en-US"/>
          </a:p>
        </p:txBody>
      </p:sp>
    </p:spTree>
    <p:extLst>
      <p:ext uri="{BB962C8B-B14F-4D97-AF65-F5344CB8AC3E}">
        <p14:creationId xmlns:p14="http://schemas.microsoft.com/office/powerpoint/2010/main" val="323568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A24777-7512-4C24-A6C8-86CE8A1C0571}" type="slidenum">
              <a:rPr lang="en-US"/>
              <a:pPr/>
              <a:t>‹#›</a:t>
            </a:fld>
            <a:endParaRPr lang="en-US"/>
          </a:p>
        </p:txBody>
      </p:sp>
    </p:spTree>
    <p:extLst>
      <p:ext uri="{BB962C8B-B14F-4D97-AF65-F5344CB8AC3E}">
        <p14:creationId xmlns:p14="http://schemas.microsoft.com/office/powerpoint/2010/main" val="112183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920AB9-1DA9-43B0-9D81-FE09B41AADCD}" type="slidenum">
              <a:rPr lang="en-US"/>
              <a:pPr/>
              <a:t>‹#›</a:t>
            </a:fld>
            <a:endParaRPr lang="en-US"/>
          </a:p>
        </p:txBody>
      </p:sp>
    </p:spTree>
    <p:extLst>
      <p:ext uri="{BB962C8B-B14F-4D97-AF65-F5344CB8AC3E}">
        <p14:creationId xmlns:p14="http://schemas.microsoft.com/office/powerpoint/2010/main" val="317931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ED5398-E334-4DC7-8FE7-E0C8F5ED57B3}" type="slidenum">
              <a:rPr lang="en-US"/>
              <a:pPr/>
              <a:t>‹#›</a:t>
            </a:fld>
            <a:endParaRPr lang="en-US"/>
          </a:p>
        </p:txBody>
      </p:sp>
    </p:spTree>
    <p:extLst>
      <p:ext uri="{BB962C8B-B14F-4D97-AF65-F5344CB8AC3E}">
        <p14:creationId xmlns:p14="http://schemas.microsoft.com/office/powerpoint/2010/main" val="122371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FA3285-6284-435B-BCF4-DC081165E38A}" type="slidenum">
              <a:rPr lang="en-US"/>
              <a:pPr/>
              <a:t>‹#›</a:t>
            </a:fld>
            <a:endParaRPr lang="en-US"/>
          </a:p>
        </p:txBody>
      </p:sp>
    </p:spTree>
    <p:extLst>
      <p:ext uri="{BB962C8B-B14F-4D97-AF65-F5344CB8AC3E}">
        <p14:creationId xmlns:p14="http://schemas.microsoft.com/office/powerpoint/2010/main" val="115899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0C2CC3-4D4D-4CAC-9D83-C4B60FAD7808}" type="slidenum">
              <a:rPr lang="en-US"/>
              <a:pPr/>
              <a:t>‹#›</a:t>
            </a:fld>
            <a:endParaRPr lang="en-US"/>
          </a:p>
        </p:txBody>
      </p:sp>
    </p:spTree>
    <p:extLst>
      <p:ext uri="{BB962C8B-B14F-4D97-AF65-F5344CB8AC3E}">
        <p14:creationId xmlns:p14="http://schemas.microsoft.com/office/powerpoint/2010/main" val="21210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5997E9-AFF2-4C52-938E-C274DB26527A}" type="slidenum">
              <a:rPr lang="en-US"/>
              <a:pPr/>
              <a:t>‹#›</a:t>
            </a:fld>
            <a:endParaRPr lang="en-US"/>
          </a:p>
        </p:txBody>
      </p:sp>
    </p:spTree>
    <p:extLst>
      <p:ext uri="{BB962C8B-B14F-4D97-AF65-F5344CB8AC3E}">
        <p14:creationId xmlns:p14="http://schemas.microsoft.com/office/powerpoint/2010/main" val="426208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5EC3BEE-70D7-4E88-BD72-46950C8ADECF}" type="slidenum">
              <a:rPr lang="en-US"/>
              <a:pPr/>
              <a:t>‹#›</a:t>
            </a:fld>
            <a:endParaRPr lang="en-US"/>
          </a:p>
        </p:txBody>
      </p:sp>
    </p:spTree>
    <p:extLst>
      <p:ext uri="{BB962C8B-B14F-4D97-AF65-F5344CB8AC3E}">
        <p14:creationId xmlns:p14="http://schemas.microsoft.com/office/powerpoint/2010/main" val="389282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FC191B-9349-451F-B944-626E13611ECE}" type="slidenum">
              <a:rPr lang="en-US"/>
              <a:pPr/>
              <a:t>‹#›</a:t>
            </a:fld>
            <a:endParaRPr lang="en-US"/>
          </a:p>
        </p:txBody>
      </p:sp>
    </p:spTree>
    <p:extLst>
      <p:ext uri="{BB962C8B-B14F-4D97-AF65-F5344CB8AC3E}">
        <p14:creationId xmlns:p14="http://schemas.microsoft.com/office/powerpoint/2010/main" val="36294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3F4A1EB-511E-4D6D-A272-4A8742D353F0}" type="slidenum">
              <a:rPr lang="en-US"/>
              <a:pPr/>
              <a:t>‹#›</a:t>
            </a:fld>
            <a:endParaRPr lang="en-US"/>
          </a:p>
        </p:txBody>
      </p:sp>
    </p:spTree>
    <p:extLst>
      <p:ext uri="{BB962C8B-B14F-4D97-AF65-F5344CB8AC3E}">
        <p14:creationId xmlns:p14="http://schemas.microsoft.com/office/powerpoint/2010/main" val="150495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1B30680-4AC5-4E83-8830-602185ECBAEA}" type="slidenum">
              <a:rPr lang="en-US"/>
              <a:pPr/>
              <a:t>‹#›</a:t>
            </a:fld>
            <a:endParaRPr lang="en-US"/>
          </a:p>
        </p:txBody>
      </p:sp>
    </p:spTree>
    <p:extLst>
      <p:ext uri="{BB962C8B-B14F-4D97-AF65-F5344CB8AC3E}">
        <p14:creationId xmlns:p14="http://schemas.microsoft.com/office/powerpoint/2010/main" val="160306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871F30-4611-41E5-B88D-14445BC61B19}" type="slidenum">
              <a:rPr lang="en-US"/>
              <a:pPr/>
              <a:t>‹#›</a:t>
            </a:fld>
            <a:endParaRPr lang="en-US"/>
          </a:p>
        </p:txBody>
      </p:sp>
    </p:spTree>
    <p:extLst>
      <p:ext uri="{BB962C8B-B14F-4D97-AF65-F5344CB8AC3E}">
        <p14:creationId xmlns:p14="http://schemas.microsoft.com/office/powerpoint/2010/main" val="255333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2549597-9FF2-4835-BFEE-941DAA23E8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32CDB8F-DD3A-4B06-83D1-B28E9CFD6B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81000" y="1219200"/>
            <a:ext cx="10896599" cy="1470025"/>
          </a:xfrm>
        </p:spPr>
        <p:txBody>
          <a:bodyPr/>
          <a:lstStyle/>
          <a:p>
            <a:r>
              <a:rPr lang="en-US" sz="4000" b="1" dirty="0" smtClean="0"/>
              <a:t>Lions in Chinese Traditional Architecture</a:t>
            </a:r>
            <a:endParaRPr lang="en-US" sz="4000" b="1" dirty="0"/>
          </a:p>
        </p:txBody>
      </p:sp>
      <p:sp>
        <p:nvSpPr>
          <p:cNvPr id="52227" name="Rectangle 3"/>
          <p:cNvSpPr>
            <a:spLocks noGrp="1" noChangeArrowheads="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5" b="89905" l="20429" r="90000">
                        <a14:foregroundMark x1="23571" y1="87048" x2="23571" y2="87048"/>
                        <a14:foregroundMark x1="28714" y1="87238" x2="28714" y2="87238"/>
                        <a14:foregroundMark x1="36714" y1="85333" x2="36714" y2="85333"/>
                        <a14:foregroundMark x1="28714" y1="88762" x2="28714" y2="88762"/>
                        <a14:foregroundMark x1="51714" y1="88571" x2="51714" y2="88571"/>
                        <a14:foregroundMark x1="49000" y1="88952" x2="49000" y2="88952"/>
                        <a14:foregroundMark x1="61000" y1="87238" x2="61000" y2="87238"/>
                        <a14:backgroundMark x1="25571" y1="80762" x2="25571" y2="80762"/>
                        <a14:backgroundMark x1="46714" y1="79429" x2="46714" y2="79429"/>
                        <a14:backgroundMark x1="47857" y1="78476" x2="47857" y2="78476"/>
                        <a14:backgroundMark x1="46571" y1="73333" x2="46571" y2="73333"/>
                        <a14:backgroundMark x1="47429" y1="71238" x2="47429" y2="71238"/>
                        <a14:backgroundMark x1="24286" y1="63429" x2="24286" y2="63429"/>
                        <a14:backgroundMark x1="32857" y1="61143" x2="32857" y2="61143"/>
                        <a14:backgroundMark x1="72286" y1="51048" x2="72286" y2="51048"/>
                        <a14:backgroundMark x1="78714" y1="54095" x2="78714" y2="54095"/>
                        <a14:backgroundMark x1="72429" y1="45714" x2="72429" y2="45714"/>
                        <a14:backgroundMark x1="45000" y1="77143" x2="45000" y2="77143"/>
                        <a14:backgroundMark x1="75714" y1="64381" x2="75714" y2="64381"/>
                        <a14:backgroundMark x1="76429" y1="65333" x2="76429" y2="65333"/>
                      </a14:backgroundRemoval>
                    </a14:imgEffect>
                  </a14:imgLayer>
                </a14:imgProps>
              </a:ext>
              <a:ext uri="{28A0092B-C50C-407E-A947-70E740481C1C}">
                <a14:useLocalDpi xmlns:a14="http://schemas.microsoft.com/office/drawing/2010/main" val="0"/>
              </a:ext>
            </a:extLst>
          </a:blip>
          <a:srcRect l="17647" r="9476" b="9103"/>
          <a:stretch/>
        </p:blipFill>
        <p:spPr bwMode="auto">
          <a:xfrm>
            <a:off x="7348870" y="2312581"/>
            <a:ext cx="4859079" cy="454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00400" y="-29817"/>
            <a:ext cx="5979686" cy="6887817"/>
          </a:xfrm>
          <a:prstGeom prst="rect">
            <a:avLst/>
          </a:prstGeom>
        </p:spPr>
      </p:pic>
    </p:spTree>
    <p:extLst>
      <p:ext uri="{BB962C8B-B14F-4D97-AF65-F5344CB8AC3E}">
        <p14:creationId xmlns:p14="http://schemas.microsoft.com/office/powerpoint/2010/main" val="16984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95600" y="23191"/>
            <a:ext cx="5710617" cy="6834809"/>
          </a:xfrm>
          <a:prstGeom prst="rect">
            <a:avLst/>
          </a:prstGeom>
        </p:spPr>
      </p:pic>
    </p:spTree>
    <p:extLst>
      <p:ext uri="{BB962C8B-B14F-4D97-AF65-F5344CB8AC3E}">
        <p14:creationId xmlns:p14="http://schemas.microsoft.com/office/powerpoint/2010/main" val="274088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19400" y="13252"/>
            <a:ext cx="5769246" cy="6844748"/>
          </a:xfrm>
          <a:prstGeom prst="rect">
            <a:avLst/>
          </a:prstGeom>
        </p:spPr>
      </p:pic>
    </p:spTree>
    <p:extLst>
      <p:ext uri="{BB962C8B-B14F-4D97-AF65-F5344CB8AC3E}">
        <p14:creationId xmlns:p14="http://schemas.microsoft.com/office/powerpoint/2010/main" val="3019005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7000" y="13252"/>
            <a:ext cx="5699356" cy="6844748"/>
          </a:xfrm>
          <a:prstGeom prst="rect">
            <a:avLst/>
          </a:prstGeom>
        </p:spPr>
      </p:pic>
    </p:spTree>
    <p:extLst>
      <p:ext uri="{BB962C8B-B14F-4D97-AF65-F5344CB8AC3E}">
        <p14:creationId xmlns:p14="http://schemas.microsoft.com/office/powerpoint/2010/main" val="170270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0768"/>
          <a:stretch/>
        </p:blipFill>
        <p:spPr>
          <a:xfrm>
            <a:off x="1692781" y="0"/>
            <a:ext cx="10499219" cy="6867939"/>
          </a:xfrm>
          <a:prstGeom prst="rect">
            <a:avLst/>
          </a:prstGeom>
        </p:spPr>
      </p:pic>
    </p:spTree>
    <p:extLst>
      <p:ext uri="{BB962C8B-B14F-4D97-AF65-F5344CB8AC3E}">
        <p14:creationId xmlns:p14="http://schemas.microsoft.com/office/powerpoint/2010/main" val="376349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5305" y="-33130"/>
            <a:ext cx="10336695" cy="6891130"/>
          </a:xfrm>
          <a:prstGeom prst="rect">
            <a:avLst/>
          </a:prstGeom>
        </p:spPr>
      </p:pic>
    </p:spTree>
    <p:extLst>
      <p:ext uri="{BB962C8B-B14F-4D97-AF65-F5344CB8AC3E}">
        <p14:creationId xmlns:p14="http://schemas.microsoft.com/office/powerpoint/2010/main" val="178887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46692" y="0"/>
            <a:ext cx="9841076" cy="6858000"/>
          </a:xfrm>
          <a:prstGeom prst="rect">
            <a:avLst/>
          </a:prstGeom>
        </p:spPr>
      </p:pic>
    </p:spTree>
    <p:extLst>
      <p:ext uri="{BB962C8B-B14F-4D97-AF65-F5344CB8AC3E}">
        <p14:creationId xmlns:p14="http://schemas.microsoft.com/office/powerpoint/2010/main" val="3465258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902" y="0"/>
            <a:ext cx="10247098" cy="683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25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305" y="0"/>
            <a:ext cx="91557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60"/>
            <a:ext cx="5626079" cy="684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432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3607" y="12404"/>
            <a:ext cx="10268393" cy="684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02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0"/>
            <a:ext cx="10968567" cy="563562"/>
          </a:xfrm>
        </p:spPr>
        <p:txBody>
          <a:bodyPr/>
          <a:lstStyle/>
          <a:p>
            <a:r>
              <a:rPr lang="en-US" b="1" dirty="0" smtClean="0"/>
              <a:t>Chinese </a:t>
            </a:r>
            <a:r>
              <a:rPr lang="en-US" b="1" dirty="0"/>
              <a:t>guardian lions</a:t>
            </a:r>
            <a:r>
              <a:rPr lang="en-US" dirty="0"/>
              <a:t> or </a:t>
            </a:r>
            <a:r>
              <a:rPr lang="en-US" b="1" dirty="0"/>
              <a:t>Imperial guardian lions</a:t>
            </a:r>
            <a:endParaRPr lang="en-US" dirty="0"/>
          </a:p>
        </p:txBody>
      </p:sp>
      <p:sp>
        <p:nvSpPr>
          <p:cNvPr id="53251" name="Rectangle 3"/>
          <p:cNvSpPr>
            <a:spLocks noGrp="1" noChangeArrowheads="1"/>
          </p:cNvSpPr>
          <p:nvPr>
            <p:ph idx="1"/>
          </p:nvPr>
        </p:nvSpPr>
        <p:spPr>
          <a:xfrm>
            <a:off x="228600" y="685800"/>
            <a:ext cx="11734799" cy="4525963"/>
          </a:xfrm>
        </p:spPr>
        <p:txBody>
          <a:bodyPr/>
          <a:lstStyle/>
          <a:p>
            <a:r>
              <a:rPr lang="en-US" dirty="0" smtClean="0"/>
              <a:t>In </a:t>
            </a:r>
            <a:r>
              <a:rPr lang="en-US" dirty="0"/>
              <a:t>China since ancient times the lion was the symbol of well-being</a:t>
            </a:r>
            <a:r>
              <a:rPr lang="en-US" dirty="0" smtClean="0"/>
              <a:t>, value, </a:t>
            </a:r>
            <a:r>
              <a:rPr lang="en-US" dirty="0"/>
              <a:t>and credibility, so that in the construction of palaces</a:t>
            </a:r>
            <a:r>
              <a:rPr lang="en-US" dirty="0" smtClean="0"/>
              <a:t>, </a:t>
            </a:r>
            <a:r>
              <a:rPr lang="en-US" dirty="0"/>
              <a:t>houses of important officials and ordinary people, </a:t>
            </a:r>
            <a:r>
              <a:rPr lang="en-US" dirty="0" smtClean="0"/>
              <a:t>lions were incorporated. Lions were also thought to protect </a:t>
            </a:r>
            <a:r>
              <a:rPr lang="en-US" dirty="0"/>
              <a:t>from evil spirits </a:t>
            </a:r>
            <a:r>
              <a:rPr lang="en-US" dirty="0" smtClean="0"/>
              <a:t>and have </a:t>
            </a:r>
            <a:r>
              <a:rPr lang="en-US" dirty="0"/>
              <a:t>always </a:t>
            </a:r>
            <a:r>
              <a:rPr lang="en-US" dirty="0" smtClean="0"/>
              <a:t>been placed </a:t>
            </a:r>
            <a:r>
              <a:rPr lang="en-US" dirty="0"/>
              <a:t>about the Chinese </a:t>
            </a:r>
            <a:r>
              <a:rPr lang="en-US" dirty="0" smtClean="0"/>
              <a:t>mausoleums as well.</a:t>
            </a:r>
          </a:p>
          <a:p>
            <a:r>
              <a:rPr lang="en-US" dirty="0"/>
              <a:t>T</a:t>
            </a:r>
            <a:r>
              <a:rPr lang="en-US" dirty="0" smtClean="0"/>
              <a:t>raditionally </a:t>
            </a:r>
            <a:r>
              <a:rPr lang="en-US" dirty="0"/>
              <a:t>known in Chinese simply as </a:t>
            </a:r>
            <a:r>
              <a:rPr lang="en-US" b="1" i="1" dirty="0"/>
              <a:t>Shi</a:t>
            </a:r>
            <a:r>
              <a:rPr lang="en-US" dirty="0"/>
              <a:t> </a:t>
            </a:r>
            <a:r>
              <a:rPr lang="en-US" dirty="0" smtClean="0"/>
              <a:t>(literally</a:t>
            </a:r>
            <a:r>
              <a:rPr lang="en-US" dirty="0"/>
              <a:t>: "lion"), and often called "Foo Dogs" in the West, are a common representation of the lion in imperial China. The concept which originated and became popular in Chinese Buddhism, subsequently spread to other parts of Asia including, Japan, Korea, Tibet, Thailand, Burma, Vietnam, Sri Lanka, Nepal, Cambodia and Laos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123165"/>
            <a:ext cx="8839200" cy="2740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0143" y="0"/>
            <a:ext cx="1028185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47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2757" y="-44302"/>
            <a:ext cx="4619243"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78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22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2146" y="0"/>
            <a:ext cx="93322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2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44"/>
          <a:stretch/>
        </p:blipFill>
        <p:spPr bwMode="auto">
          <a:xfrm>
            <a:off x="0" y="-42530"/>
            <a:ext cx="4913290" cy="68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4" r="16357"/>
          <a:stretch/>
        </p:blipFill>
        <p:spPr bwMode="auto">
          <a:xfrm>
            <a:off x="4837814" y="3544"/>
            <a:ext cx="73470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130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1106" y="0"/>
            <a:ext cx="91708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95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1" y="1"/>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68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7800" y="0"/>
            <a:ext cx="9604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667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in modern building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1148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6581"/>
            <a:ext cx="10968567" cy="864781"/>
          </a:xfrm>
        </p:spPr>
        <p:txBody>
          <a:bodyPr/>
          <a:lstStyle/>
          <a:p>
            <a:r>
              <a:rPr lang="en-US" dirty="0" smtClean="0"/>
              <a:t>Skyscraper in Beijing, China</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812799"/>
            <a:ext cx="9067800" cy="604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81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p:txBody>
          <a:bodyPr/>
          <a:lstStyle/>
          <a:p>
            <a:endParaRPr lang="en-US"/>
          </a:p>
        </p:txBody>
      </p:sp>
      <p:sp>
        <p:nvSpPr>
          <p:cNvPr id="54277" name="Rectangle 5"/>
          <p:cNvSpPr>
            <a:spLocks noGrp="1" noChangeArrowheads="1"/>
          </p:cNvSpPr>
          <p:nvPr>
            <p:ph type="subTitle" idx="1"/>
          </p:nvPr>
        </p:nvSpPr>
        <p:spPr/>
        <p:txBody>
          <a:bodyPr/>
          <a:lstStyle/>
          <a:p>
            <a:endParaRPr lang="en-US"/>
          </a:p>
        </p:txBody>
      </p:sp>
      <p:pic>
        <p:nvPicPr>
          <p:cNvPr id="2" name="Picture 1"/>
          <p:cNvPicPr>
            <a:picLocks noChangeAspect="1"/>
          </p:cNvPicPr>
          <p:nvPr/>
        </p:nvPicPr>
        <p:blipFill>
          <a:blip r:embed="rId2"/>
          <a:stretch>
            <a:fillRect/>
          </a:stretch>
        </p:blipFill>
        <p:spPr>
          <a:xfrm>
            <a:off x="3095625" y="190500"/>
            <a:ext cx="6000750" cy="6477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968567" cy="685800"/>
          </a:xfrm>
        </p:spPr>
        <p:txBody>
          <a:bodyPr/>
          <a:lstStyle/>
          <a:p>
            <a:r>
              <a:rPr lang="en-US" dirty="0" smtClean="0"/>
              <a:t>Shanghai hotel</a:t>
            </a:r>
            <a:endParaRPr lang="en-US" dirty="0"/>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437"/>
          <a:stretch/>
        </p:blipFill>
        <p:spPr bwMode="auto">
          <a:xfrm>
            <a:off x="3048000" y="744507"/>
            <a:ext cx="9144000" cy="611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733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7" y="381000"/>
            <a:ext cx="3003698" cy="3352800"/>
          </a:xfrm>
        </p:spPr>
        <p:txBody>
          <a:bodyPr/>
          <a:lstStyle/>
          <a:p>
            <a:r>
              <a:rPr lang="en-US" dirty="0" smtClean="0"/>
              <a:t>Non-traditional style</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0912"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954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49"/>
            <a:ext cx="10968567" cy="777949"/>
          </a:xfrm>
        </p:spPr>
        <p:txBody>
          <a:bodyPr/>
          <a:lstStyle/>
          <a:p>
            <a:r>
              <a:rPr lang="en-US" dirty="0" smtClean="0"/>
              <a:t>Modern commercial establishment</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00" y="788219"/>
            <a:ext cx="8915400" cy="609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151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6401" y="-76199"/>
            <a:ext cx="924559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895600" y="-76200"/>
            <a:ext cx="9296400" cy="533400"/>
          </a:xfrm>
        </p:spPr>
        <p:txBody>
          <a:bodyPr/>
          <a:lstStyle/>
          <a:p>
            <a:r>
              <a:rPr lang="en-US" sz="2800" dirty="0"/>
              <a:t>Guardian lion at the National Palace Museum in Taipei</a:t>
            </a:r>
          </a:p>
        </p:txBody>
      </p:sp>
    </p:spTree>
    <p:extLst>
      <p:ext uri="{BB962C8B-B14F-4D97-AF65-F5344CB8AC3E}">
        <p14:creationId xmlns:p14="http://schemas.microsoft.com/office/powerpoint/2010/main" val="1798298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893" y="380999"/>
            <a:ext cx="4764107" cy="3048001"/>
          </a:xfrm>
        </p:spPr>
        <p:txBody>
          <a:bodyPr/>
          <a:lstStyle/>
          <a:p>
            <a:r>
              <a:rPr lang="en-US" dirty="0"/>
              <a:t>Imperial guardian lion outside Ngee Ann City in Singapore.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
            <a:ext cx="51418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6640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626" y="0"/>
            <a:ext cx="5914937" cy="6858000"/>
          </a:xfrm>
          <a:prstGeom prst="rect">
            <a:avLst/>
          </a:prstGeom>
        </p:spPr>
      </p:pic>
      <p:pic>
        <p:nvPicPr>
          <p:cNvPr id="6" name="Picture 5"/>
          <p:cNvPicPr>
            <a:picLocks noChangeAspect="1"/>
          </p:cNvPicPr>
          <p:nvPr/>
        </p:nvPicPr>
        <p:blipFill>
          <a:blip r:embed="rId3"/>
          <a:stretch>
            <a:fillRect/>
          </a:stretch>
        </p:blipFill>
        <p:spPr>
          <a:xfrm>
            <a:off x="7032392" y="0"/>
            <a:ext cx="5141205"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24200" y="-16565"/>
            <a:ext cx="5634888" cy="6874565"/>
          </a:xfrm>
          <a:prstGeom prst="rect">
            <a:avLst/>
          </a:prstGeom>
        </p:spPr>
      </p:pic>
    </p:spTree>
    <p:extLst>
      <p:ext uri="{BB962C8B-B14F-4D97-AF65-F5344CB8AC3E}">
        <p14:creationId xmlns:p14="http://schemas.microsoft.com/office/powerpoint/2010/main" val="312406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7296" y="0"/>
            <a:ext cx="5143500" cy="6858000"/>
          </a:xfrm>
          <a:prstGeom prst="rect">
            <a:avLst/>
          </a:prstGeom>
        </p:spPr>
      </p:pic>
    </p:spTree>
    <p:extLst>
      <p:ext uri="{BB962C8B-B14F-4D97-AF65-F5344CB8AC3E}">
        <p14:creationId xmlns:p14="http://schemas.microsoft.com/office/powerpoint/2010/main" val="147292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76599" y="3313"/>
            <a:ext cx="5918063" cy="6854687"/>
          </a:xfrm>
          <a:prstGeom prst="rect">
            <a:avLst/>
          </a:prstGeom>
        </p:spPr>
      </p:pic>
    </p:spTree>
    <p:extLst>
      <p:ext uri="{BB962C8B-B14F-4D97-AF65-F5344CB8AC3E}">
        <p14:creationId xmlns:p14="http://schemas.microsoft.com/office/powerpoint/2010/main" val="255159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71799" y="0"/>
            <a:ext cx="5677243" cy="6858000"/>
          </a:xfrm>
          <a:prstGeom prst="rect">
            <a:avLst/>
          </a:prstGeom>
        </p:spPr>
      </p:pic>
    </p:spTree>
    <p:extLst>
      <p:ext uri="{BB962C8B-B14F-4D97-AF65-F5344CB8AC3E}">
        <p14:creationId xmlns:p14="http://schemas.microsoft.com/office/powerpoint/2010/main" val="1347607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14599" y="-6626"/>
            <a:ext cx="5845333" cy="6864626"/>
          </a:xfrm>
          <a:prstGeom prst="rect">
            <a:avLst/>
          </a:prstGeom>
        </p:spPr>
      </p:pic>
    </p:spTree>
    <p:extLst>
      <p:ext uri="{BB962C8B-B14F-4D97-AF65-F5344CB8AC3E}">
        <p14:creationId xmlns:p14="http://schemas.microsoft.com/office/powerpoint/2010/main" val="281377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650_slide">
  <a:themeElements>
    <a:clrScheme name="Office Theme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9966"/>
        </a:lt1>
        <a:dk2>
          <a:srgbClr val="000000"/>
        </a:dk2>
        <a:lt2>
          <a:srgbClr val="666666"/>
        </a:lt2>
        <a:accent1>
          <a:srgbClr val="AD5803"/>
        </a:accent1>
        <a:accent2>
          <a:srgbClr val="704C28"/>
        </a:accent2>
        <a:accent3>
          <a:srgbClr val="E2CAB8"/>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9966"/>
        </a:lt1>
        <a:dk2>
          <a:srgbClr val="000000"/>
        </a:dk2>
        <a:lt2>
          <a:srgbClr val="666666"/>
        </a:lt2>
        <a:accent1>
          <a:srgbClr val="13402E"/>
        </a:accent1>
        <a:accent2>
          <a:srgbClr val="662933"/>
        </a:accent2>
        <a:accent3>
          <a:srgbClr val="E2CAB8"/>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9966"/>
        </a:lt1>
        <a:dk2>
          <a:srgbClr val="000000"/>
        </a:dk2>
        <a:lt2>
          <a:srgbClr val="666666"/>
        </a:lt2>
        <a:accent1>
          <a:srgbClr val="663D14"/>
        </a:accent1>
        <a:accent2>
          <a:srgbClr val="464C0F"/>
        </a:accent2>
        <a:accent3>
          <a:srgbClr val="E2CAB8"/>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D5803"/>
        </a:accent1>
        <a:accent2>
          <a:srgbClr val="704C28"/>
        </a:accent2>
        <a:accent3>
          <a:srgbClr val="FFFFFF"/>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64E14"/>
        </a:accent1>
        <a:accent2>
          <a:srgbClr val="803826"/>
        </a:accent2>
        <a:accent3>
          <a:srgbClr val="FFFFFF"/>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3402E"/>
        </a:accent1>
        <a:accent2>
          <a:srgbClr val="662933"/>
        </a:accent2>
        <a:accent3>
          <a:srgbClr val="FFFFFF"/>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663D14"/>
        </a:accent1>
        <a:accent2>
          <a:srgbClr val="464C0F"/>
        </a:accent2>
        <a:accent3>
          <a:srgbClr val="FFFFFF"/>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9966"/>
        </a:lt1>
        <a:dk2>
          <a:srgbClr val="000000"/>
        </a:dk2>
        <a:lt2>
          <a:srgbClr val="666666"/>
        </a:lt2>
        <a:accent1>
          <a:srgbClr val="AD5803"/>
        </a:accent1>
        <a:accent2>
          <a:srgbClr val="704C28"/>
        </a:accent2>
        <a:accent3>
          <a:srgbClr val="E2CAB8"/>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9966"/>
        </a:lt1>
        <a:dk2>
          <a:srgbClr val="000000"/>
        </a:dk2>
        <a:lt2>
          <a:srgbClr val="666666"/>
        </a:lt2>
        <a:accent1>
          <a:srgbClr val="13402E"/>
        </a:accent1>
        <a:accent2>
          <a:srgbClr val="662933"/>
        </a:accent2>
        <a:accent3>
          <a:srgbClr val="E2CAB8"/>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9966"/>
        </a:lt1>
        <a:dk2>
          <a:srgbClr val="000000"/>
        </a:dk2>
        <a:lt2>
          <a:srgbClr val="666666"/>
        </a:lt2>
        <a:accent1>
          <a:srgbClr val="663D14"/>
        </a:accent1>
        <a:accent2>
          <a:srgbClr val="464C0F"/>
        </a:accent2>
        <a:accent3>
          <a:srgbClr val="E2CAB8"/>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D5803"/>
        </a:accent1>
        <a:accent2>
          <a:srgbClr val="704C28"/>
        </a:accent2>
        <a:accent3>
          <a:srgbClr val="FFFFFF"/>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64E14"/>
        </a:accent1>
        <a:accent2>
          <a:srgbClr val="803826"/>
        </a:accent2>
        <a:accent3>
          <a:srgbClr val="FFFFFF"/>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3402E"/>
        </a:accent1>
        <a:accent2>
          <a:srgbClr val="662933"/>
        </a:accent2>
        <a:accent3>
          <a:srgbClr val="FFFFFF"/>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663D14"/>
        </a:accent1>
        <a:accent2>
          <a:srgbClr val="464C0F"/>
        </a:accent2>
        <a:accent3>
          <a:srgbClr val="FFFFFF"/>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china building</Template>
  <TotalTime>95</TotalTime>
  <Words>181</Words>
  <Application>Microsoft Office PowerPoint</Application>
  <PresentationFormat>Custom</PresentationFormat>
  <Paragraphs>11</Paragraphs>
  <Slides>34</Slides>
  <Notes>0</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ind_0650_slide</vt:lpstr>
      <vt:lpstr>1_Default Design</vt:lpstr>
      <vt:lpstr>Lions in Chinese Traditional Architecture</vt:lpstr>
      <vt:lpstr>Chinese guardian lions or Imperial guardian lions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Continued in modern building</vt:lpstr>
      <vt:lpstr>Skyscraper in Beijing, China</vt:lpstr>
      <vt:lpstr>Shanghai hotel</vt:lpstr>
      <vt:lpstr>Non-traditional style</vt:lpstr>
      <vt:lpstr>Modern commercial establishment</vt:lpstr>
      <vt:lpstr>Guardian lion at the National Palace Museum in Taipei</vt:lpstr>
      <vt:lpstr>Imperial guardian lion outside Ngee Ann City in Singapore.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dc:title>
  <dc:creator>Joseph Naumann</dc:creator>
  <cp:lastModifiedBy>Naumann, Joseph A.</cp:lastModifiedBy>
  <cp:revision>8</cp:revision>
  <dcterms:created xsi:type="dcterms:W3CDTF">2017-06-08T00:08:02Z</dcterms:created>
  <dcterms:modified xsi:type="dcterms:W3CDTF">2017-06-08T15:36:18Z</dcterms:modified>
</cp:coreProperties>
</file>