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00"/>
  </p:normalViewPr>
  <p:slideViewPr>
    <p:cSldViewPr>
      <p:cViewPr varScale="1">
        <p:scale>
          <a:sx n="71" d="100"/>
          <a:sy n="71" d="100"/>
        </p:scale>
        <p:origin x="60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99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994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99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99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B584D91C-C030-4A48-897F-11B6BFE4CB23}" type="slidenum">
              <a:rPr lang="en-US"/>
              <a:pPr/>
              <a:t>‹#›</a:t>
            </a:fld>
            <a:endParaRPr lang="en-US"/>
          </a:p>
        </p:txBody>
      </p:sp>
    </p:spTree>
    <p:extLst>
      <p:ext uri="{BB962C8B-B14F-4D97-AF65-F5344CB8AC3E}">
        <p14:creationId xmlns:p14="http://schemas.microsoft.com/office/powerpoint/2010/main" val="370429874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ctrTitle"/>
            <p:custDataLst>
              <p:tags r:id="rId1"/>
            </p:custDataLst>
          </p:nvPr>
        </p:nvSpPr>
        <p:spPr>
          <a:xfrm>
            <a:off x="3602567" y="2130426"/>
            <a:ext cx="64008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3555" name="Rectangle 3"/>
          <p:cNvSpPr>
            <a:spLocks noGrp="1" noChangeArrowheads="1"/>
          </p:cNvSpPr>
          <p:nvPr>
            <p:ph type="subTitle" idx="1"/>
            <p:custDataLst>
              <p:tags r:id="rId2"/>
            </p:custDataLst>
          </p:nvPr>
        </p:nvSpPr>
        <p:spPr>
          <a:xfrm>
            <a:off x="3602567" y="3886200"/>
            <a:ext cx="54864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3556" name="Rectangle 4"/>
          <p:cNvSpPr>
            <a:spLocks noGrp="1" noChangeArrowheads="1"/>
          </p:cNvSpPr>
          <p:nvPr>
            <p:ph type="dt" sz="half" idx="2"/>
          </p:nvPr>
        </p:nvSpPr>
        <p:spPr/>
        <p:txBody>
          <a:bodyPr/>
          <a:lstStyle>
            <a:lvl1pPr>
              <a:defRPr/>
            </a:lvl1pPr>
          </a:lstStyle>
          <a:p>
            <a:endParaRPr lang="en-US"/>
          </a:p>
        </p:txBody>
      </p:sp>
      <p:sp>
        <p:nvSpPr>
          <p:cNvPr id="23557" name="Rectangle 5"/>
          <p:cNvSpPr>
            <a:spLocks noGrp="1" noChangeArrowheads="1"/>
          </p:cNvSpPr>
          <p:nvPr>
            <p:ph type="ftr" sz="quarter" idx="3"/>
          </p:nvPr>
        </p:nvSpPr>
        <p:spPr/>
        <p:txBody>
          <a:bodyPr/>
          <a:lstStyle>
            <a:lvl1pPr>
              <a:defRPr/>
            </a:lvl1pPr>
          </a:lstStyle>
          <a:p>
            <a:endParaRPr lang="en-US"/>
          </a:p>
        </p:txBody>
      </p:sp>
      <p:sp>
        <p:nvSpPr>
          <p:cNvPr id="23558" name="Rectangle 6"/>
          <p:cNvSpPr>
            <a:spLocks noGrp="1" noChangeArrowheads="1"/>
          </p:cNvSpPr>
          <p:nvPr>
            <p:ph type="sldNum" sz="quarter" idx="4"/>
          </p:nvPr>
        </p:nvSpPr>
        <p:spPr/>
        <p:txBody>
          <a:bodyPr/>
          <a:lstStyle>
            <a:lvl1pPr>
              <a:defRPr/>
            </a:lvl1pPr>
          </a:lstStyle>
          <a:p>
            <a:fld id="{FDA6DDD4-955A-4668-AAF8-DA56D0092A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A2D9075-D186-46D6-AEF7-BAF5FFE44418}" type="slidenum">
              <a:rPr lang="en-US"/>
              <a:pPr/>
              <a:t>‹#›</a:t>
            </a:fld>
            <a:endParaRPr lang="en-US"/>
          </a:p>
        </p:txBody>
      </p:sp>
    </p:spTree>
    <p:extLst>
      <p:ext uri="{BB962C8B-B14F-4D97-AF65-F5344CB8AC3E}">
        <p14:creationId xmlns:p14="http://schemas.microsoft.com/office/powerpoint/2010/main" val="1453569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18700" y="274639"/>
            <a:ext cx="2108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91985" y="274639"/>
            <a:ext cx="6123516"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4F1C2FB-234A-47B9-879C-EB60FC359B7D}" type="slidenum">
              <a:rPr lang="en-US"/>
              <a:pPr/>
              <a:t>‹#›</a:t>
            </a:fld>
            <a:endParaRPr lang="en-US"/>
          </a:p>
        </p:txBody>
      </p:sp>
    </p:spTree>
    <p:extLst>
      <p:ext uri="{BB962C8B-B14F-4D97-AF65-F5344CB8AC3E}">
        <p14:creationId xmlns:p14="http://schemas.microsoft.com/office/powerpoint/2010/main" val="1164861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23" name="Rectangle 3"/>
          <p:cNvSpPr>
            <a:spLocks noGrp="1" noChangeArrowheads="1"/>
          </p:cNvSpPr>
          <p:nvPr>
            <p:ph type="ctrTitle"/>
            <p:custDataLst>
              <p:tags r:id="rId1"/>
            </p:custDataLst>
          </p:nvPr>
        </p:nvSpPr>
        <p:spPr>
          <a:xfrm>
            <a:off x="607484" y="2130426"/>
            <a:ext cx="9751483" cy="1470025"/>
          </a:xfrm>
        </p:spPr>
        <p:txBody>
          <a:bodyPr/>
          <a:lstStyle>
            <a:lvl1pPr>
              <a:defRPr/>
            </a:lvl1pPr>
          </a:lstStyle>
          <a:p>
            <a:pPr lvl="0"/>
            <a:r>
              <a:rPr lang="en-US" noProof="0" smtClean="0"/>
              <a:t>Click to edit Master title style</a:t>
            </a:r>
          </a:p>
        </p:txBody>
      </p:sp>
      <p:sp>
        <p:nvSpPr>
          <p:cNvPr id="30724" name="Rectangle 4"/>
          <p:cNvSpPr>
            <a:spLocks noGrp="1" noChangeArrowheads="1"/>
          </p:cNvSpPr>
          <p:nvPr>
            <p:ph type="subTitle" idx="1"/>
            <p:custDataLst>
              <p:tags r:id="rId2"/>
            </p:custDataLst>
          </p:nvPr>
        </p:nvSpPr>
        <p:spPr>
          <a:xfrm>
            <a:off x="607484" y="3886200"/>
            <a:ext cx="9751483" cy="1752600"/>
          </a:xfrm>
        </p:spPr>
        <p:txBody>
          <a:bodyPr/>
          <a:lstStyle>
            <a:lvl1pPr marL="0" indent="0">
              <a:buClr>
                <a:srgbClr val="FFFFFF"/>
              </a:buClr>
              <a:buFontTx/>
              <a:buNone/>
              <a:defRPr/>
            </a:lvl1pPr>
          </a:lstStyle>
          <a:p>
            <a:pPr lvl="0"/>
            <a:r>
              <a:rPr lang="en-US" noProof="0" smtClean="0"/>
              <a:t>Click to edit Master subtitle style</a:t>
            </a:r>
          </a:p>
        </p:txBody>
      </p:sp>
      <p:sp>
        <p:nvSpPr>
          <p:cNvPr id="30725" name="Rectangle 5"/>
          <p:cNvSpPr>
            <a:spLocks noGrp="1" noChangeArrowheads="1"/>
          </p:cNvSpPr>
          <p:nvPr>
            <p:ph type="dt" sz="half" idx="2"/>
          </p:nvPr>
        </p:nvSpPr>
        <p:spPr/>
        <p:txBody>
          <a:bodyPr/>
          <a:lstStyle>
            <a:lvl1pPr>
              <a:defRPr/>
            </a:lvl1pPr>
          </a:lstStyle>
          <a:p>
            <a:endParaRPr lang="en-US"/>
          </a:p>
        </p:txBody>
      </p:sp>
      <p:sp>
        <p:nvSpPr>
          <p:cNvPr id="30726" name="Rectangle 6"/>
          <p:cNvSpPr>
            <a:spLocks noGrp="1" noChangeArrowheads="1"/>
          </p:cNvSpPr>
          <p:nvPr>
            <p:ph type="ftr" sz="quarter" idx="3"/>
          </p:nvPr>
        </p:nvSpPr>
        <p:spPr/>
        <p:txBody>
          <a:bodyPr/>
          <a:lstStyle>
            <a:lvl1pPr>
              <a:defRPr/>
            </a:lvl1pPr>
          </a:lstStyle>
          <a:p>
            <a:endParaRPr lang="en-US"/>
          </a:p>
        </p:txBody>
      </p:sp>
      <p:sp>
        <p:nvSpPr>
          <p:cNvPr id="30727" name="Rectangle 7"/>
          <p:cNvSpPr>
            <a:spLocks noGrp="1" noChangeArrowheads="1"/>
          </p:cNvSpPr>
          <p:nvPr>
            <p:ph type="sldNum" sz="quarter" idx="4"/>
          </p:nvPr>
        </p:nvSpPr>
        <p:spPr/>
        <p:txBody>
          <a:bodyPr/>
          <a:lstStyle>
            <a:lvl1pPr>
              <a:defRPr/>
            </a:lvl1pPr>
          </a:lstStyle>
          <a:p>
            <a:fld id="{318988CB-2185-4191-BB81-63A19EC9F03C}"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C011ADB-F3E7-44DD-AEE9-BE2C04FF044A}" type="slidenum">
              <a:rPr lang="en-US"/>
              <a:pPr/>
              <a:t>‹#›</a:t>
            </a:fld>
            <a:endParaRPr lang="en-US"/>
          </a:p>
        </p:txBody>
      </p:sp>
    </p:spTree>
    <p:extLst>
      <p:ext uri="{BB962C8B-B14F-4D97-AF65-F5344CB8AC3E}">
        <p14:creationId xmlns:p14="http://schemas.microsoft.com/office/powerpoint/2010/main" val="1947079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89649ED-BE64-4A55-B548-0A9309D0AD7B}" type="slidenum">
              <a:rPr lang="en-US"/>
              <a:pPr/>
              <a:t>‹#›</a:t>
            </a:fld>
            <a:endParaRPr lang="en-US"/>
          </a:p>
        </p:txBody>
      </p:sp>
    </p:spTree>
    <p:extLst>
      <p:ext uri="{BB962C8B-B14F-4D97-AF65-F5344CB8AC3E}">
        <p14:creationId xmlns:p14="http://schemas.microsoft.com/office/powerpoint/2010/main" val="1121611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4" y="1600201"/>
            <a:ext cx="538268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3367" y="1600201"/>
            <a:ext cx="53826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00940D1-11B8-416E-8A97-1BC659C95BFA}" type="slidenum">
              <a:rPr lang="en-US"/>
              <a:pPr/>
              <a:t>‹#›</a:t>
            </a:fld>
            <a:endParaRPr lang="en-US"/>
          </a:p>
        </p:txBody>
      </p:sp>
    </p:spTree>
    <p:extLst>
      <p:ext uri="{BB962C8B-B14F-4D97-AF65-F5344CB8AC3E}">
        <p14:creationId xmlns:p14="http://schemas.microsoft.com/office/powerpoint/2010/main" val="2400645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CD9DAD0-55BD-4D9B-A3E9-C4855E4D84B7}" type="slidenum">
              <a:rPr lang="en-US"/>
              <a:pPr/>
              <a:t>‹#›</a:t>
            </a:fld>
            <a:endParaRPr lang="en-US"/>
          </a:p>
        </p:txBody>
      </p:sp>
    </p:spTree>
    <p:extLst>
      <p:ext uri="{BB962C8B-B14F-4D97-AF65-F5344CB8AC3E}">
        <p14:creationId xmlns:p14="http://schemas.microsoft.com/office/powerpoint/2010/main" val="20813888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77A98F0-EACB-4997-A3F5-A9CEBF4B7F8B}" type="slidenum">
              <a:rPr lang="en-US"/>
              <a:pPr/>
              <a:t>‹#›</a:t>
            </a:fld>
            <a:endParaRPr lang="en-US"/>
          </a:p>
        </p:txBody>
      </p:sp>
    </p:spTree>
    <p:extLst>
      <p:ext uri="{BB962C8B-B14F-4D97-AF65-F5344CB8AC3E}">
        <p14:creationId xmlns:p14="http://schemas.microsoft.com/office/powerpoint/2010/main" val="1183329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673FDB66-09EF-4BBF-B509-71698F9100FE}" type="slidenum">
              <a:rPr lang="en-US"/>
              <a:pPr/>
              <a:t>‹#›</a:t>
            </a:fld>
            <a:endParaRPr lang="en-US"/>
          </a:p>
        </p:txBody>
      </p:sp>
    </p:spTree>
    <p:extLst>
      <p:ext uri="{BB962C8B-B14F-4D97-AF65-F5344CB8AC3E}">
        <p14:creationId xmlns:p14="http://schemas.microsoft.com/office/powerpoint/2010/main" val="29211277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0C78FE7-8172-4951-8195-EAFB211FD09E}" type="slidenum">
              <a:rPr lang="en-US"/>
              <a:pPr/>
              <a:t>‹#›</a:t>
            </a:fld>
            <a:endParaRPr lang="en-US"/>
          </a:p>
        </p:txBody>
      </p:sp>
    </p:spTree>
    <p:extLst>
      <p:ext uri="{BB962C8B-B14F-4D97-AF65-F5344CB8AC3E}">
        <p14:creationId xmlns:p14="http://schemas.microsoft.com/office/powerpoint/2010/main" val="2839115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64408A-B51F-45A1-B70D-12D8695E8A25}" type="slidenum">
              <a:rPr lang="en-US"/>
              <a:pPr/>
              <a:t>‹#›</a:t>
            </a:fld>
            <a:endParaRPr lang="en-US"/>
          </a:p>
        </p:txBody>
      </p:sp>
    </p:spTree>
    <p:extLst>
      <p:ext uri="{BB962C8B-B14F-4D97-AF65-F5344CB8AC3E}">
        <p14:creationId xmlns:p14="http://schemas.microsoft.com/office/powerpoint/2010/main" val="3483721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F0B7BB5-8B2C-429D-900D-4D3A0998E995}" type="slidenum">
              <a:rPr lang="en-US"/>
              <a:pPr/>
              <a:t>‹#›</a:t>
            </a:fld>
            <a:endParaRPr lang="en-US"/>
          </a:p>
        </p:txBody>
      </p:sp>
    </p:spTree>
    <p:extLst>
      <p:ext uri="{BB962C8B-B14F-4D97-AF65-F5344CB8AC3E}">
        <p14:creationId xmlns:p14="http://schemas.microsoft.com/office/powerpoint/2010/main" val="2850915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ACEBDB6-9939-4932-A4F1-78BE3D5F980E}" type="slidenum">
              <a:rPr lang="en-US"/>
              <a:pPr/>
              <a:t>‹#›</a:t>
            </a:fld>
            <a:endParaRPr lang="en-US"/>
          </a:p>
        </p:txBody>
      </p:sp>
    </p:spTree>
    <p:extLst>
      <p:ext uri="{BB962C8B-B14F-4D97-AF65-F5344CB8AC3E}">
        <p14:creationId xmlns:p14="http://schemas.microsoft.com/office/powerpoint/2010/main" val="1512676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4639"/>
            <a:ext cx="274108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7484" y="274639"/>
            <a:ext cx="802428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FCAC379-B0CE-4DC5-B397-0B10EE4A7712}" type="slidenum">
              <a:rPr lang="en-US"/>
              <a:pPr/>
              <a:t>‹#›</a:t>
            </a:fld>
            <a:endParaRPr lang="en-US"/>
          </a:p>
        </p:txBody>
      </p:sp>
    </p:spTree>
    <p:extLst>
      <p:ext uri="{BB962C8B-B14F-4D97-AF65-F5344CB8AC3E}">
        <p14:creationId xmlns:p14="http://schemas.microsoft.com/office/powerpoint/2010/main" val="999820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B01C48C-BA7D-483A-8205-A51A20BF8BA5}" type="slidenum">
              <a:rPr lang="en-US"/>
              <a:pPr/>
              <a:t>‹#›</a:t>
            </a:fld>
            <a:endParaRPr lang="en-US"/>
          </a:p>
        </p:txBody>
      </p:sp>
    </p:spTree>
    <p:extLst>
      <p:ext uri="{BB962C8B-B14F-4D97-AF65-F5344CB8AC3E}">
        <p14:creationId xmlns:p14="http://schemas.microsoft.com/office/powerpoint/2010/main" val="301348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91984" y="1600201"/>
            <a:ext cx="411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9985" y="1600201"/>
            <a:ext cx="41169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AB0530F-8562-4724-B893-7ED8F68B965F}" type="slidenum">
              <a:rPr lang="en-US"/>
              <a:pPr/>
              <a:t>‹#›</a:t>
            </a:fld>
            <a:endParaRPr lang="en-US"/>
          </a:p>
        </p:txBody>
      </p:sp>
    </p:spTree>
    <p:extLst>
      <p:ext uri="{BB962C8B-B14F-4D97-AF65-F5344CB8AC3E}">
        <p14:creationId xmlns:p14="http://schemas.microsoft.com/office/powerpoint/2010/main" val="1328739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4E10026C-0B37-4EB8-811A-C39037B40CEE}" type="slidenum">
              <a:rPr lang="en-US"/>
              <a:pPr/>
              <a:t>‹#›</a:t>
            </a:fld>
            <a:endParaRPr lang="en-US"/>
          </a:p>
        </p:txBody>
      </p:sp>
    </p:spTree>
    <p:extLst>
      <p:ext uri="{BB962C8B-B14F-4D97-AF65-F5344CB8AC3E}">
        <p14:creationId xmlns:p14="http://schemas.microsoft.com/office/powerpoint/2010/main" val="2152775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DA5C9F02-3B51-4AC3-8608-239B011573FB}" type="slidenum">
              <a:rPr lang="en-US"/>
              <a:pPr/>
              <a:t>‹#›</a:t>
            </a:fld>
            <a:endParaRPr lang="en-US"/>
          </a:p>
        </p:txBody>
      </p:sp>
    </p:spTree>
    <p:extLst>
      <p:ext uri="{BB962C8B-B14F-4D97-AF65-F5344CB8AC3E}">
        <p14:creationId xmlns:p14="http://schemas.microsoft.com/office/powerpoint/2010/main" val="259580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8BD422E-9BFA-4717-8481-91AC1C803DE8}" type="slidenum">
              <a:rPr lang="en-US"/>
              <a:pPr/>
              <a:t>‹#›</a:t>
            </a:fld>
            <a:endParaRPr lang="en-US"/>
          </a:p>
        </p:txBody>
      </p:sp>
    </p:spTree>
    <p:extLst>
      <p:ext uri="{BB962C8B-B14F-4D97-AF65-F5344CB8AC3E}">
        <p14:creationId xmlns:p14="http://schemas.microsoft.com/office/powerpoint/2010/main" val="145818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C8F0006-FDF9-45B0-9CD9-356D6C72C6A7}" type="slidenum">
              <a:rPr lang="en-US"/>
              <a:pPr/>
              <a:t>‹#›</a:t>
            </a:fld>
            <a:endParaRPr lang="en-US"/>
          </a:p>
        </p:txBody>
      </p:sp>
    </p:spTree>
    <p:extLst>
      <p:ext uri="{BB962C8B-B14F-4D97-AF65-F5344CB8AC3E}">
        <p14:creationId xmlns:p14="http://schemas.microsoft.com/office/powerpoint/2010/main" val="3925725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43C9ADB-A1EF-408A-BD88-A90D12448E1B}" type="slidenum">
              <a:rPr lang="en-US"/>
              <a:pPr/>
              <a:t>‹#›</a:t>
            </a:fld>
            <a:endParaRPr lang="en-US"/>
          </a:p>
        </p:txBody>
      </p:sp>
    </p:spTree>
    <p:extLst>
      <p:ext uri="{BB962C8B-B14F-4D97-AF65-F5344CB8AC3E}">
        <p14:creationId xmlns:p14="http://schemas.microsoft.com/office/powerpoint/2010/main" val="3938989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3604684" y="274638"/>
            <a:ext cx="8422216"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3591985" y="1600201"/>
            <a:ext cx="8434916"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688D831-9A4C-4DBC-B1C8-9A8EB7D07B6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82033" y="136526"/>
            <a:ext cx="11821584"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title"/>
            <p:custDataLst>
              <p:tags r:id="rId13"/>
            </p:custDataLst>
          </p:nvPr>
        </p:nvSpPr>
        <p:spPr bwMode="auto">
          <a:xfrm>
            <a:off x="607485" y="274638"/>
            <a:ext cx="10968567"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9700" name="Rectangle 4"/>
          <p:cNvSpPr>
            <a:spLocks noGrp="1" noChangeArrowheads="1"/>
          </p:cNvSpPr>
          <p:nvPr>
            <p:ph type="body" idx="1"/>
            <p:custDataLst>
              <p:tags r:id="rId14"/>
            </p:custDataLst>
          </p:nvPr>
        </p:nvSpPr>
        <p:spPr bwMode="auto">
          <a:xfrm>
            <a:off x="607485" y="1600201"/>
            <a:ext cx="1096856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01" name="Rectangle 5"/>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9702" name="Rectangle 6"/>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9703" name="Rectangle 7"/>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F540E80-0A6E-497F-9DD2-15DBB42133F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ctrTitle"/>
          </p:nvPr>
        </p:nvSpPr>
        <p:spPr>
          <a:xfrm>
            <a:off x="3602566" y="2130426"/>
            <a:ext cx="7751233" cy="1470025"/>
          </a:xfrm>
        </p:spPr>
        <p:txBody>
          <a:bodyPr/>
          <a:lstStyle/>
          <a:p>
            <a:r>
              <a:rPr lang="en-US" sz="3600" b="1" dirty="0"/>
              <a:t>Interesting Facts You May Have Not Known About Easter Island</a:t>
            </a:r>
            <a:endParaRPr lang="en-US" sz="3600" b="1" dirty="0"/>
          </a:p>
        </p:txBody>
      </p:sp>
      <p:sp>
        <p:nvSpPr>
          <p:cNvPr id="53251" name="Rectangle 3"/>
          <p:cNvSpPr>
            <a:spLocks noGrp="1" noChangeArrowheads="1"/>
          </p:cNvSpPr>
          <p:nvPr>
            <p:ph type="subTitle" idx="1"/>
          </p:nvPr>
        </p:nvSpPr>
        <p:spPr>
          <a:xfrm>
            <a:off x="3602566" y="3886200"/>
            <a:ext cx="6074833" cy="1752600"/>
          </a:xfrm>
        </p:spPr>
        <p:txBody>
          <a:bodyPr/>
          <a:lstStyle/>
          <a:p>
            <a:r>
              <a:rPr lang="en-US" dirty="0"/>
              <a:t>By JJ Foster, Published on Jun 5, 2017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A Team Effort</a:t>
            </a:r>
          </a:p>
        </p:txBody>
      </p:sp>
      <p:sp>
        <p:nvSpPr>
          <p:cNvPr id="3" name="Content Placeholder 2"/>
          <p:cNvSpPr>
            <a:spLocks noGrp="1"/>
          </p:cNvSpPr>
          <p:nvPr>
            <p:ph idx="1"/>
          </p:nvPr>
        </p:nvSpPr>
        <p:spPr>
          <a:xfrm>
            <a:off x="607485" y="1600201"/>
            <a:ext cx="6326715" cy="4525963"/>
          </a:xfrm>
        </p:spPr>
        <p:txBody>
          <a:bodyPr/>
          <a:lstStyle/>
          <a:p>
            <a:r>
              <a:rPr lang="en-US" dirty="0"/>
              <a:t>Officially known as the Easter Island Statue Project, this team of archeologists put an incredible amount of effort in order to excavate a number of Rapa Nui’s statues. As you can see, the excavation made some stunning revelations about the </a:t>
            </a:r>
            <a:r>
              <a:rPr lang="en-US" dirty="0" err="1"/>
              <a:t>Moai</a:t>
            </a:r>
            <a:r>
              <a:rPr lang="en-US" dirty="0"/>
              <a:t>, giving researchers clues about the structures’ history and who may have built them. Within the structures was found large portions of red pigment. There is a strong chance that this substance may have been used to paint the </a:t>
            </a:r>
            <a:r>
              <a:rPr lang="en-US" dirty="0" err="1"/>
              <a:t>Moai</a:t>
            </a:r>
            <a:r>
              <a:rPr lang="en-US" dirty="0"/>
              <a:t>.</a:t>
            </a:r>
          </a:p>
        </p:txBody>
      </p:sp>
      <p:pic>
        <p:nvPicPr>
          <p:cNvPr id="4" name="Picture 3"/>
          <p:cNvPicPr>
            <a:picLocks noChangeAspect="1"/>
          </p:cNvPicPr>
          <p:nvPr/>
        </p:nvPicPr>
        <p:blipFill>
          <a:blip r:embed="rId2"/>
          <a:stretch>
            <a:fillRect/>
          </a:stretch>
        </p:blipFill>
        <p:spPr>
          <a:xfrm>
            <a:off x="7064321" y="26504"/>
            <a:ext cx="5127679" cy="6831496"/>
          </a:xfrm>
          <a:prstGeom prst="rect">
            <a:avLst/>
          </a:prstGeom>
        </p:spPr>
      </p:pic>
    </p:spTree>
    <p:extLst>
      <p:ext uri="{BB962C8B-B14F-4D97-AF65-F5344CB8AC3E}">
        <p14:creationId xmlns:p14="http://schemas.microsoft.com/office/powerpoint/2010/main" val="3358508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715962"/>
          </a:xfrm>
        </p:spPr>
        <p:txBody>
          <a:bodyPr/>
          <a:lstStyle/>
          <a:p>
            <a:r>
              <a:rPr lang="en-US" dirty="0"/>
              <a:t>The Director</a:t>
            </a:r>
          </a:p>
        </p:txBody>
      </p:sp>
      <p:sp>
        <p:nvSpPr>
          <p:cNvPr id="3" name="Content Placeholder 2"/>
          <p:cNvSpPr>
            <a:spLocks noGrp="1"/>
          </p:cNvSpPr>
          <p:nvPr>
            <p:ph idx="1"/>
          </p:nvPr>
        </p:nvSpPr>
        <p:spPr>
          <a:xfrm>
            <a:off x="7302934" y="0"/>
            <a:ext cx="4808633" cy="6858000"/>
          </a:xfrm>
        </p:spPr>
        <p:txBody>
          <a:bodyPr/>
          <a:lstStyle/>
          <a:p>
            <a:pPr marL="0" indent="0">
              <a:buNone/>
            </a:pPr>
            <a:r>
              <a:rPr lang="en-US" dirty="0"/>
              <a:t>Jo Anne Van Tilburg is the director of the Easter Island Statue Project (EISP). After her team’s hardworking endeavors to unveil the mysteries of the </a:t>
            </a:r>
            <a:r>
              <a:rPr lang="en-US" dirty="0" err="1"/>
              <a:t>Moai</a:t>
            </a:r>
            <a:r>
              <a:rPr lang="en-US" dirty="0"/>
              <a:t>, she released a statement on the company’s website. She said, “Our EISP excavations recently exposed the torsos of two 7m tall statues. Hundreds, perhaps thousands, of visitors to the island have been astonished to see that, indeed, Easter Island statues have bodies! More important, however, we discovered a great deal about the Rapa Nui techniques of ancient engineering.”</a:t>
            </a:r>
          </a:p>
        </p:txBody>
      </p:sp>
      <p:pic>
        <p:nvPicPr>
          <p:cNvPr id="5" name="Picture 4"/>
          <p:cNvPicPr>
            <a:picLocks noChangeAspect="1"/>
          </p:cNvPicPr>
          <p:nvPr/>
        </p:nvPicPr>
        <p:blipFill>
          <a:blip r:embed="rId2"/>
          <a:stretch>
            <a:fillRect/>
          </a:stretch>
        </p:blipFill>
        <p:spPr>
          <a:xfrm>
            <a:off x="0" y="1219200"/>
            <a:ext cx="7302934" cy="5638800"/>
          </a:xfrm>
          <a:prstGeom prst="rect">
            <a:avLst/>
          </a:prstGeom>
        </p:spPr>
      </p:pic>
    </p:spTree>
    <p:extLst>
      <p:ext uri="{BB962C8B-B14F-4D97-AF65-F5344CB8AC3E}">
        <p14:creationId xmlns:p14="http://schemas.microsoft.com/office/powerpoint/2010/main" val="3360919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0968567" cy="579438"/>
          </a:xfrm>
        </p:spPr>
        <p:txBody>
          <a:bodyPr/>
          <a:lstStyle/>
          <a:p>
            <a:r>
              <a:rPr lang="en-US" dirty="0"/>
              <a:t>Addressing Misconceptions</a:t>
            </a:r>
          </a:p>
        </p:txBody>
      </p:sp>
      <p:sp>
        <p:nvSpPr>
          <p:cNvPr id="3" name="Content Placeholder 2"/>
          <p:cNvSpPr>
            <a:spLocks noGrp="1"/>
          </p:cNvSpPr>
          <p:nvPr>
            <p:ph idx="1"/>
          </p:nvPr>
        </p:nvSpPr>
        <p:spPr>
          <a:xfrm>
            <a:off x="7634716" y="0"/>
            <a:ext cx="4557284" cy="6858000"/>
          </a:xfrm>
        </p:spPr>
        <p:txBody>
          <a:bodyPr/>
          <a:lstStyle/>
          <a:p>
            <a:r>
              <a:rPr lang="en-US" dirty="0"/>
              <a:t>Van Tilburg felt that it was important to squash the misconceptions surrounding the </a:t>
            </a:r>
            <a:r>
              <a:rPr lang="en-US" dirty="0" err="1"/>
              <a:t>Moai</a:t>
            </a:r>
            <a:r>
              <a:rPr lang="en-US" dirty="0"/>
              <a:t>. She made this clear by saying that “the reason people think they are [only] heads is there are about 150 statues buried up to the shoulders on the slope of a volcano, and these are the most famous, most beautiful and most photographed of all the Easter Island statues. This suggested to people who had not seen photos of [other unearthed statues] that they are heads only.”</a:t>
            </a:r>
          </a:p>
        </p:txBody>
      </p:sp>
      <p:pic>
        <p:nvPicPr>
          <p:cNvPr id="4" name="Picture 3"/>
          <p:cNvPicPr>
            <a:picLocks noChangeAspect="1"/>
          </p:cNvPicPr>
          <p:nvPr/>
        </p:nvPicPr>
        <p:blipFill>
          <a:blip r:embed="rId2"/>
          <a:stretch>
            <a:fillRect/>
          </a:stretch>
        </p:blipFill>
        <p:spPr>
          <a:xfrm>
            <a:off x="0" y="745090"/>
            <a:ext cx="7634716" cy="5731910"/>
          </a:xfrm>
          <a:prstGeom prst="rect">
            <a:avLst/>
          </a:prstGeom>
        </p:spPr>
      </p:pic>
    </p:spTree>
    <p:extLst>
      <p:ext uri="{BB962C8B-B14F-4D97-AF65-F5344CB8AC3E}">
        <p14:creationId xmlns:p14="http://schemas.microsoft.com/office/powerpoint/2010/main" val="3534208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487362"/>
          </a:xfrm>
        </p:spPr>
        <p:txBody>
          <a:bodyPr/>
          <a:lstStyle/>
          <a:p>
            <a:r>
              <a:rPr lang="en-US" dirty="0"/>
              <a:t>The Original Settlers</a:t>
            </a:r>
          </a:p>
        </p:txBody>
      </p:sp>
      <p:sp>
        <p:nvSpPr>
          <p:cNvPr id="3" name="Content Placeholder 2"/>
          <p:cNvSpPr>
            <a:spLocks noGrp="1"/>
          </p:cNvSpPr>
          <p:nvPr>
            <p:ph idx="1"/>
          </p:nvPr>
        </p:nvSpPr>
        <p:spPr>
          <a:xfrm>
            <a:off x="7550426" y="0"/>
            <a:ext cx="4608444" cy="6858000"/>
          </a:xfrm>
        </p:spPr>
        <p:txBody>
          <a:bodyPr/>
          <a:lstStyle/>
          <a:p>
            <a:r>
              <a:rPr lang="en-US" dirty="0"/>
              <a:t>In the 20th Century, a popular theory surrounding Easter Island was that Indians from the South American coast were the original settlers of the island. However, after detailed research from archeologists and linguists, this theory has since been unanimously debunked. Nowadays, the general consensus is that the first people to discover the island were of Polynesian descent. These people most likely hailed from the Marquesas or the Society islands, arriving as early as 318 AD.</a:t>
            </a:r>
          </a:p>
        </p:txBody>
      </p:sp>
      <p:pic>
        <p:nvPicPr>
          <p:cNvPr id="4" name="Picture 3"/>
          <p:cNvPicPr>
            <a:picLocks noChangeAspect="1"/>
          </p:cNvPicPr>
          <p:nvPr/>
        </p:nvPicPr>
        <p:blipFill>
          <a:blip r:embed="rId2"/>
          <a:stretch>
            <a:fillRect/>
          </a:stretch>
        </p:blipFill>
        <p:spPr>
          <a:xfrm>
            <a:off x="6626" y="990600"/>
            <a:ext cx="7543800" cy="5517877"/>
          </a:xfrm>
          <a:prstGeom prst="rect">
            <a:avLst/>
          </a:prstGeom>
        </p:spPr>
      </p:pic>
    </p:spTree>
    <p:extLst>
      <p:ext uri="{BB962C8B-B14F-4D97-AF65-F5344CB8AC3E}">
        <p14:creationId xmlns:p14="http://schemas.microsoft.com/office/powerpoint/2010/main" val="1413004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Mysterious Markings</a:t>
            </a:r>
          </a:p>
        </p:txBody>
      </p:sp>
      <p:sp>
        <p:nvSpPr>
          <p:cNvPr id="3" name="Content Placeholder 2"/>
          <p:cNvSpPr>
            <a:spLocks noGrp="1"/>
          </p:cNvSpPr>
          <p:nvPr>
            <p:ph idx="1"/>
          </p:nvPr>
        </p:nvSpPr>
        <p:spPr>
          <a:xfrm>
            <a:off x="7500938" y="0"/>
            <a:ext cx="4671184" cy="6858000"/>
          </a:xfrm>
        </p:spPr>
        <p:txBody>
          <a:bodyPr/>
          <a:lstStyle/>
          <a:p>
            <a:pPr marL="0" indent="0">
              <a:buNone/>
            </a:pPr>
            <a:r>
              <a:rPr lang="en-US" dirty="0"/>
              <a:t>Some of the discoveries that the EISP are absolutely jaw-dropping. Under one of the statues, Van Tilburg’s team found a particularly interesting relic. The stone had a crescent shape carved into its surfaces. According to researchers, it was believed to symbolize a canoe, or a </a:t>
            </a:r>
            <a:r>
              <a:rPr lang="en-US" dirty="0" err="1"/>
              <a:t>vaka</a:t>
            </a:r>
            <a:r>
              <a:rPr lang="en-US" dirty="0"/>
              <a:t>. The statues that this stone was found within have petroglyphs written on its sides. The team made the conclusion that the designs, together with the petroglyphs strongly hinted at the people responsible for the statue’s construction.</a:t>
            </a:r>
          </a:p>
        </p:txBody>
      </p:sp>
      <p:pic>
        <p:nvPicPr>
          <p:cNvPr id="5" name="Picture 4"/>
          <p:cNvPicPr>
            <a:picLocks noChangeAspect="1"/>
          </p:cNvPicPr>
          <p:nvPr/>
        </p:nvPicPr>
        <p:blipFill>
          <a:blip r:embed="rId2"/>
          <a:stretch>
            <a:fillRect/>
          </a:stretch>
        </p:blipFill>
        <p:spPr>
          <a:xfrm>
            <a:off x="0" y="1066800"/>
            <a:ext cx="7500938" cy="4800600"/>
          </a:xfrm>
          <a:prstGeom prst="rect">
            <a:avLst/>
          </a:prstGeom>
        </p:spPr>
      </p:pic>
    </p:spTree>
    <p:extLst>
      <p:ext uri="{BB962C8B-B14F-4D97-AF65-F5344CB8AC3E}">
        <p14:creationId xmlns:p14="http://schemas.microsoft.com/office/powerpoint/2010/main" val="34249640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4" y="76200"/>
            <a:ext cx="10968567" cy="685800"/>
          </a:xfrm>
        </p:spPr>
        <p:txBody>
          <a:bodyPr/>
          <a:lstStyle/>
          <a:p>
            <a:r>
              <a:rPr lang="en-US" dirty="0"/>
              <a:t>Similar, For The Most Part</a:t>
            </a:r>
          </a:p>
        </p:txBody>
      </p:sp>
      <p:sp>
        <p:nvSpPr>
          <p:cNvPr id="3" name="Content Placeholder 2"/>
          <p:cNvSpPr>
            <a:spLocks noGrp="1"/>
          </p:cNvSpPr>
          <p:nvPr>
            <p:ph idx="1"/>
          </p:nvPr>
        </p:nvSpPr>
        <p:spPr>
          <a:xfrm>
            <a:off x="8153399" y="0"/>
            <a:ext cx="4186767" cy="6858000"/>
          </a:xfrm>
        </p:spPr>
        <p:txBody>
          <a:bodyPr/>
          <a:lstStyle/>
          <a:p>
            <a:r>
              <a:rPr lang="en-US" dirty="0"/>
              <a:t>So what are the definitive features that all </a:t>
            </a:r>
            <a:r>
              <a:rPr lang="en-US" dirty="0" err="1"/>
              <a:t>Moai</a:t>
            </a:r>
            <a:r>
              <a:rPr lang="en-US" dirty="0"/>
              <a:t> have in common? Well one thing is certain, they are monolithic structures, meaning that each statue was carved out of one large stone. But not all of them are identical, some of them are very unique in deed. The tallest </a:t>
            </a:r>
            <a:r>
              <a:rPr lang="en-US" dirty="0" err="1"/>
              <a:t>Moai</a:t>
            </a:r>
            <a:r>
              <a:rPr lang="en-US" dirty="0"/>
              <a:t> statue is 33-feet tall and weighs a staggering 82-tons. From a historical standpoint, the </a:t>
            </a:r>
            <a:r>
              <a:rPr lang="en-US" dirty="0" err="1"/>
              <a:t>Moai</a:t>
            </a:r>
            <a:r>
              <a:rPr lang="en-US" dirty="0"/>
              <a:t> have been fixed on the Chilean Polynesian island since 1250 C.E.</a:t>
            </a:r>
          </a:p>
        </p:txBody>
      </p:sp>
      <p:pic>
        <p:nvPicPr>
          <p:cNvPr id="4" name="Picture 3"/>
          <p:cNvPicPr>
            <a:picLocks noChangeAspect="1"/>
          </p:cNvPicPr>
          <p:nvPr/>
        </p:nvPicPr>
        <p:blipFill>
          <a:blip r:embed="rId2"/>
          <a:stretch>
            <a:fillRect/>
          </a:stretch>
        </p:blipFill>
        <p:spPr>
          <a:xfrm>
            <a:off x="0" y="914400"/>
            <a:ext cx="8290430" cy="5943600"/>
          </a:xfrm>
          <a:prstGeom prst="rect">
            <a:avLst/>
          </a:prstGeom>
        </p:spPr>
      </p:pic>
    </p:spTree>
    <p:extLst>
      <p:ext uri="{BB962C8B-B14F-4D97-AF65-F5344CB8AC3E}">
        <p14:creationId xmlns:p14="http://schemas.microsoft.com/office/powerpoint/2010/main" val="2835204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Let’s Get Spiritual</a:t>
            </a:r>
          </a:p>
        </p:txBody>
      </p:sp>
      <p:sp>
        <p:nvSpPr>
          <p:cNvPr id="3" name="Content Placeholder 2"/>
          <p:cNvSpPr>
            <a:spLocks noGrp="1"/>
          </p:cNvSpPr>
          <p:nvPr>
            <p:ph idx="1"/>
          </p:nvPr>
        </p:nvSpPr>
        <p:spPr>
          <a:xfrm>
            <a:off x="607485" y="1600201"/>
            <a:ext cx="6860115" cy="4525963"/>
          </a:xfrm>
        </p:spPr>
        <p:txBody>
          <a:bodyPr/>
          <a:lstStyle/>
          <a:p>
            <a:r>
              <a:rPr lang="en-US" dirty="0"/>
              <a:t>During Jacob </a:t>
            </a:r>
            <a:r>
              <a:rPr lang="en-US" dirty="0" err="1"/>
              <a:t>Roggeveen’s</a:t>
            </a:r>
            <a:r>
              <a:rPr lang="en-US" dirty="0"/>
              <a:t> expedition to Easter Island in 1722, he commented on the spiritual tendencies of the Rapa Nui people. He said that “they relied in case of need on their gods or idols which stand erected all along the sea shore in great numbers, before which they fall down and invoke them.” He continued, commenting how he noticed priests, who displayed much more reverence to the </a:t>
            </a:r>
            <a:r>
              <a:rPr lang="en-US" dirty="0" err="1"/>
              <a:t>Moai</a:t>
            </a:r>
            <a:r>
              <a:rPr lang="en-US" dirty="0"/>
              <a:t> than others, and appeared to be much more devout than the average islander.</a:t>
            </a:r>
          </a:p>
        </p:txBody>
      </p:sp>
      <p:pic>
        <p:nvPicPr>
          <p:cNvPr id="4" name="Picture 3"/>
          <p:cNvPicPr>
            <a:picLocks noChangeAspect="1"/>
          </p:cNvPicPr>
          <p:nvPr/>
        </p:nvPicPr>
        <p:blipFill>
          <a:blip r:embed="rId2"/>
          <a:stretch>
            <a:fillRect/>
          </a:stretch>
        </p:blipFill>
        <p:spPr>
          <a:xfrm>
            <a:off x="7620000" y="13252"/>
            <a:ext cx="4572000" cy="6858000"/>
          </a:xfrm>
          <a:prstGeom prst="rect">
            <a:avLst/>
          </a:prstGeom>
        </p:spPr>
      </p:pic>
    </p:spTree>
    <p:extLst>
      <p:ext uri="{BB962C8B-B14F-4D97-AF65-F5344CB8AC3E}">
        <p14:creationId xmlns:p14="http://schemas.microsoft.com/office/powerpoint/2010/main" val="4202273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639762"/>
          </a:xfrm>
        </p:spPr>
        <p:txBody>
          <a:bodyPr/>
          <a:lstStyle/>
          <a:p>
            <a:r>
              <a:rPr lang="en-US" dirty="0"/>
              <a:t>More Than Just A Pretty Face</a:t>
            </a:r>
          </a:p>
        </p:txBody>
      </p:sp>
      <p:sp>
        <p:nvSpPr>
          <p:cNvPr id="3" name="Content Placeholder 2"/>
          <p:cNvSpPr>
            <a:spLocks noGrp="1"/>
          </p:cNvSpPr>
          <p:nvPr>
            <p:ph idx="1"/>
          </p:nvPr>
        </p:nvSpPr>
        <p:spPr>
          <a:xfrm>
            <a:off x="7630130" y="0"/>
            <a:ext cx="4786237" cy="6858000"/>
          </a:xfrm>
        </p:spPr>
        <p:txBody>
          <a:bodyPr/>
          <a:lstStyle/>
          <a:p>
            <a:r>
              <a:rPr lang="en-US" dirty="0"/>
              <a:t>There are many theories surrounding the symbolism of the </a:t>
            </a:r>
            <a:r>
              <a:rPr lang="en-US" dirty="0" err="1"/>
              <a:t>Moai</a:t>
            </a:r>
            <a:r>
              <a:rPr lang="en-US" dirty="0"/>
              <a:t> and the deeper meaning that they represent. Many archeologists believe that they were constructed to be symbols of authority and power. But to the island’s inhabitants, they were more than just symbols. The </a:t>
            </a:r>
            <a:r>
              <a:rPr lang="en-US" dirty="0" err="1"/>
              <a:t>Moai</a:t>
            </a:r>
            <a:r>
              <a:rPr lang="en-US" dirty="0"/>
              <a:t> were considered to be physical manifestations of sacred spirits. Another theory is that the </a:t>
            </a:r>
            <a:r>
              <a:rPr lang="en-US" dirty="0" err="1"/>
              <a:t>Moai</a:t>
            </a:r>
            <a:r>
              <a:rPr lang="en-US" dirty="0"/>
              <a:t> represent the ancient ancestors, who faced away from sea and towards the villages, watching over the island’s people.</a:t>
            </a:r>
          </a:p>
        </p:txBody>
      </p:sp>
      <p:pic>
        <p:nvPicPr>
          <p:cNvPr id="4" name="Picture 3"/>
          <p:cNvPicPr>
            <a:picLocks noChangeAspect="1"/>
          </p:cNvPicPr>
          <p:nvPr/>
        </p:nvPicPr>
        <p:blipFill>
          <a:blip r:embed="rId2"/>
          <a:stretch>
            <a:fillRect/>
          </a:stretch>
        </p:blipFill>
        <p:spPr>
          <a:xfrm>
            <a:off x="-1" y="1066800"/>
            <a:ext cx="7630131" cy="5059364"/>
          </a:xfrm>
          <a:prstGeom prst="rect">
            <a:avLst/>
          </a:prstGeom>
        </p:spPr>
      </p:pic>
    </p:spTree>
    <p:extLst>
      <p:ext uri="{BB962C8B-B14F-4D97-AF65-F5344CB8AC3E}">
        <p14:creationId xmlns:p14="http://schemas.microsoft.com/office/powerpoint/2010/main" val="2918347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2435087" cy="1371600"/>
          </a:xfrm>
        </p:spPr>
        <p:txBody>
          <a:bodyPr/>
          <a:lstStyle/>
          <a:p>
            <a:r>
              <a:rPr lang="en-US" dirty="0"/>
              <a:t>It’s Actually A Volcano</a:t>
            </a:r>
          </a:p>
        </p:txBody>
      </p:sp>
      <p:sp>
        <p:nvSpPr>
          <p:cNvPr id="3" name="Content Placeholder 2"/>
          <p:cNvSpPr>
            <a:spLocks noGrp="1"/>
          </p:cNvSpPr>
          <p:nvPr>
            <p:ph idx="1"/>
          </p:nvPr>
        </p:nvSpPr>
        <p:spPr>
          <a:xfrm>
            <a:off x="-3313" y="4191000"/>
            <a:ext cx="12192000" cy="2667000"/>
          </a:xfrm>
        </p:spPr>
        <p:txBody>
          <a:bodyPr/>
          <a:lstStyle/>
          <a:p>
            <a:pPr marL="0" indent="0">
              <a:buNone/>
            </a:pPr>
            <a:r>
              <a:rPr lang="en-US" dirty="0" smtClean="0"/>
              <a:t>Easter </a:t>
            </a:r>
            <a:r>
              <a:rPr lang="en-US" dirty="0"/>
              <a:t>Island is also home to three extinct volcanoes, the tallest standing at a staggering 1674 feet. But to be precise, Easter Island is technically one large volcano. The main volcano goes by the name of </a:t>
            </a:r>
            <a:r>
              <a:rPr lang="en-US" dirty="0" err="1"/>
              <a:t>Rano</a:t>
            </a:r>
            <a:r>
              <a:rPr lang="en-US" dirty="0"/>
              <a:t> </a:t>
            </a:r>
            <a:r>
              <a:rPr lang="en-US" dirty="0" err="1"/>
              <a:t>Kau</a:t>
            </a:r>
            <a:r>
              <a:rPr lang="en-US" dirty="0"/>
              <a:t> and is located within the UNESCO World Heritage Site of Rapa Nui National Park. And the volcano itself is actually home to the ruins of </a:t>
            </a:r>
            <a:r>
              <a:rPr lang="en-US" dirty="0" err="1"/>
              <a:t>Orongo</a:t>
            </a:r>
            <a:r>
              <a:rPr lang="en-US" dirty="0"/>
              <a:t>, the ceremonial village that ancient islanders travelled to and performed acts of worship.</a:t>
            </a:r>
          </a:p>
        </p:txBody>
      </p:sp>
      <p:pic>
        <p:nvPicPr>
          <p:cNvPr id="4" name="Picture 3"/>
          <p:cNvPicPr>
            <a:picLocks noChangeAspect="1"/>
          </p:cNvPicPr>
          <p:nvPr/>
        </p:nvPicPr>
        <p:blipFill>
          <a:blip r:embed="rId2"/>
          <a:stretch>
            <a:fillRect/>
          </a:stretch>
        </p:blipFill>
        <p:spPr>
          <a:xfrm>
            <a:off x="2438400" y="0"/>
            <a:ext cx="9753600" cy="3933825"/>
          </a:xfrm>
          <a:prstGeom prst="rect">
            <a:avLst/>
          </a:prstGeom>
        </p:spPr>
      </p:pic>
    </p:spTree>
    <p:extLst>
      <p:ext uri="{BB962C8B-B14F-4D97-AF65-F5344CB8AC3E}">
        <p14:creationId xmlns:p14="http://schemas.microsoft.com/office/powerpoint/2010/main" val="3929846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4" y="76200"/>
            <a:ext cx="10968567" cy="579438"/>
          </a:xfrm>
        </p:spPr>
        <p:txBody>
          <a:bodyPr/>
          <a:lstStyle/>
          <a:p>
            <a:r>
              <a:rPr lang="en-US" dirty="0"/>
              <a:t>Who Were The Architects?</a:t>
            </a:r>
          </a:p>
        </p:txBody>
      </p:sp>
      <p:sp>
        <p:nvSpPr>
          <p:cNvPr id="3" name="Content Placeholder 2"/>
          <p:cNvSpPr>
            <a:spLocks noGrp="1"/>
          </p:cNvSpPr>
          <p:nvPr>
            <p:ph idx="1"/>
          </p:nvPr>
        </p:nvSpPr>
        <p:spPr>
          <a:xfrm>
            <a:off x="7772400" y="0"/>
            <a:ext cx="4419600" cy="6858000"/>
          </a:xfrm>
        </p:spPr>
        <p:txBody>
          <a:bodyPr/>
          <a:lstStyle/>
          <a:p>
            <a:r>
              <a:rPr lang="en-US" dirty="0"/>
              <a:t>Despite its rich history and a myriad of theories, there is still no definitive answer as to who exactly constructed the </a:t>
            </a:r>
            <a:r>
              <a:rPr lang="en-US" dirty="0" err="1"/>
              <a:t>Moai</a:t>
            </a:r>
            <a:r>
              <a:rPr lang="en-US" dirty="0"/>
              <a:t> statues. One popular theory suggests that the statues were carved by the most professional carvers of the ancient Polynesians’ craft guilds. Another suggestion is that members of each clan came together to create the </a:t>
            </a:r>
            <a:r>
              <a:rPr lang="en-US" dirty="0" err="1"/>
              <a:t>Moai</a:t>
            </a:r>
            <a:r>
              <a:rPr lang="en-US" dirty="0"/>
              <a:t>. This would make sense because the </a:t>
            </a:r>
            <a:r>
              <a:rPr lang="en-US" dirty="0" err="1"/>
              <a:t>Rano</a:t>
            </a:r>
            <a:r>
              <a:rPr lang="en-US" dirty="0"/>
              <a:t> </a:t>
            </a:r>
            <a:r>
              <a:rPr lang="en-US" dirty="0" err="1"/>
              <a:t>Raraku</a:t>
            </a:r>
            <a:r>
              <a:rPr lang="en-US" dirty="0"/>
              <a:t> quarry was broken down into different areas for each respective clan.</a:t>
            </a:r>
          </a:p>
        </p:txBody>
      </p:sp>
      <p:pic>
        <p:nvPicPr>
          <p:cNvPr id="4" name="Picture 3"/>
          <p:cNvPicPr>
            <a:picLocks noChangeAspect="1"/>
          </p:cNvPicPr>
          <p:nvPr/>
        </p:nvPicPr>
        <p:blipFill>
          <a:blip r:embed="rId2"/>
          <a:stretch>
            <a:fillRect/>
          </a:stretch>
        </p:blipFill>
        <p:spPr>
          <a:xfrm>
            <a:off x="0" y="838200"/>
            <a:ext cx="7924800" cy="5681472"/>
          </a:xfrm>
          <a:prstGeom prst="rect">
            <a:avLst/>
          </a:prstGeom>
        </p:spPr>
      </p:pic>
    </p:spTree>
    <p:extLst>
      <p:ext uri="{BB962C8B-B14F-4D97-AF65-F5344CB8AC3E}">
        <p14:creationId xmlns:p14="http://schemas.microsoft.com/office/powerpoint/2010/main" val="1696529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sz="4000" b="1" dirty="0"/>
              <a:t>Let’s Start With The Heads</a:t>
            </a:r>
            <a:endParaRPr lang="en-US" sz="4000" b="1" dirty="0"/>
          </a:p>
        </p:txBody>
      </p:sp>
      <p:sp>
        <p:nvSpPr>
          <p:cNvPr id="54275" name="Rectangle 3"/>
          <p:cNvSpPr>
            <a:spLocks noGrp="1" noChangeArrowheads="1"/>
          </p:cNvSpPr>
          <p:nvPr>
            <p:ph type="body" idx="1"/>
          </p:nvPr>
        </p:nvSpPr>
        <p:spPr>
          <a:xfrm>
            <a:off x="533400" y="1600201"/>
            <a:ext cx="11493501" cy="4525963"/>
          </a:xfrm>
        </p:spPr>
        <p:txBody>
          <a:bodyPr/>
          <a:lstStyle/>
          <a:p>
            <a:r>
              <a:rPr lang="en-US" sz="2800" dirty="0"/>
              <a:t>It’s “the island with a peculiar name,” or “the island with the heads.” But there is so much more to this mystical pacific gem. Here are some things you may have not known about Easter Island</a:t>
            </a:r>
            <a:r>
              <a:rPr lang="en-US" sz="2800" dirty="0" smtClean="0"/>
              <a:t>. The </a:t>
            </a:r>
            <a:r>
              <a:rPr lang="en-US" sz="2800" dirty="0"/>
              <a:t>ancient stone heads, known as </a:t>
            </a:r>
            <a:r>
              <a:rPr lang="en-US" sz="2800" dirty="0" err="1"/>
              <a:t>Moai</a:t>
            </a:r>
            <a:r>
              <a:rPr lang="en-US" sz="2800" dirty="0"/>
              <a:t>, have baffled people for centuries. Archeologists have struggled to work out their origins and why exactly their construction stalled. A phenomenon shrouded in mystery, what’s even more perplexing is the location of the island…</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487362"/>
          </a:xfrm>
        </p:spPr>
        <p:txBody>
          <a:bodyPr/>
          <a:lstStyle/>
          <a:p>
            <a:r>
              <a:rPr lang="en-US" dirty="0"/>
              <a:t>Another Breed Of Statue</a:t>
            </a:r>
          </a:p>
        </p:txBody>
      </p:sp>
      <p:sp>
        <p:nvSpPr>
          <p:cNvPr id="3" name="Content Placeholder 2"/>
          <p:cNvSpPr>
            <a:spLocks noGrp="1"/>
          </p:cNvSpPr>
          <p:nvPr>
            <p:ph idx="1"/>
          </p:nvPr>
        </p:nvSpPr>
        <p:spPr>
          <a:xfrm>
            <a:off x="7391400" y="0"/>
            <a:ext cx="4872567" cy="6858000"/>
          </a:xfrm>
        </p:spPr>
        <p:txBody>
          <a:bodyPr/>
          <a:lstStyle/>
          <a:p>
            <a:r>
              <a:rPr lang="en-US" dirty="0"/>
              <a:t>A structure that is often overlooked because of the grandiose </a:t>
            </a:r>
            <a:r>
              <a:rPr lang="en-US" dirty="0" err="1"/>
              <a:t>Moai</a:t>
            </a:r>
            <a:r>
              <a:rPr lang="en-US" dirty="0"/>
              <a:t> is the </a:t>
            </a:r>
            <a:r>
              <a:rPr lang="en-US" dirty="0" err="1"/>
              <a:t>Mo’ai</a:t>
            </a:r>
            <a:r>
              <a:rPr lang="en-US" dirty="0"/>
              <a:t> </a:t>
            </a:r>
            <a:r>
              <a:rPr lang="en-US" dirty="0" err="1"/>
              <a:t>Kavakava</a:t>
            </a:r>
            <a:r>
              <a:rPr lang="en-US" dirty="0"/>
              <a:t>. These small wooden figures also originated from Easter Island, portraying lanky men. The word </a:t>
            </a:r>
            <a:r>
              <a:rPr lang="en-US" dirty="0" err="1"/>
              <a:t>kavakava</a:t>
            </a:r>
            <a:r>
              <a:rPr lang="en-US" dirty="0"/>
              <a:t> literally translates to “ribs,” which makes sense because of the gaunt appearance of the man. They are generally considered to represent starving demons, and were believed to be worn by religious men during ritual dances. They would wear the ornaments around their necks during community events.</a:t>
            </a:r>
          </a:p>
        </p:txBody>
      </p:sp>
      <p:pic>
        <p:nvPicPr>
          <p:cNvPr id="4" name="Picture 3"/>
          <p:cNvPicPr>
            <a:picLocks noChangeAspect="1"/>
          </p:cNvPicPr>
          <p:nvPr/>
        </p:nvPicPr>
        <p:blipFill rotWithShape="1">
          <a:blip r:embed="rId2"/>
          <a:srcRect l="6980" r="5276"/>
          <a:stretch/>
        </p:blipFill>
        <p:spPr>
          <a:xfrm>
            <a:off x="13446" y="861218"/>
            <a:ext cx="7332629" cy="5615782"/>
          </a:xfrm>
          <a:prstGeom prst="rect">
            <a:avLst/>
          </a:prstGeom>
        </p:spPr>
      </p:pic>
    </p:spTree>
    <p:extLst>
      <p:ext uri="{BB962C8B-B14F-4D97-AF65-F5344CB8AC3E}">
        <p14:creationId xmlns:p14="http://schemas.microsoft.com/office/powerpoint/2010/main" val="3452349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3003" y="0"/>
            <a:ext cx="10968037" cy="4272050"/>
          </a:xfrm>
          <a:prstGeom prst="rect">
            <a:avLst/>
          </a:prstGeom>
        </p:spPr>
      </p:pic>
      <p:sp>
        <p:nvSpPr>
          <p:cNvPr id="2" name="Title 1"/>
          <p:cNvSpPr>
            <a:spLocks noGrp="1"/>
          </p:cNvSpPr>
          <p:nvPr>
            <p:ph type="title"/>
          </p:nvPr>
        </p:nvSpPr>
        <p:spPr>
          <a:xfrm>
            <a:off x="607485" y="274638"/>
            <a:ext cx="10670115" cy="487362"/>
          </a:xfrm>
        </p:spPr>
        <p:txBody>
          <a:bodyPr/>
          <a:lstStyle/>
          <a:p>
            <a:pPr algn="r"/>
            <a:r>
              <a:rPr lang="en-US" dirty="0"/>
              <a:t>World Heritage Status</a:t>
            </a:r>
          </a:p>
        </p:txBody>
      </p:sp>
      <p:sp>
        <p:nvSpPr>
          <p:cNvPr id="5" name="Rectangle 4"/>
          <p:cNvSpPr/>
          <p:nvPr/>
        </p:nvSpPr>
        <p:spPr>
          <a:xfrm>
            <a:off x="26894" y="4272677"/>
            <a:ext cx="12165106" cy="2308324"/>
          </a:xfrm>
          <a:prstGeom prst="rect">
            <a:avLst/>
          </a:prstGeom>
        </p:spPr>
        <p:txBody>
          <a:bodyPr wrap="square">
            <a:spAutoFit/>
          </a:bodyPr>
          <a:lstStyle/>
          <a:p>
            <a:r>
              <a:rPr lang="en-US" sz="2400" dirty="0"/>
              <a:t>Easter Island is home to the Rapa Nui National Park, which was added to UNESCO’s list of World Heritage Sites over twenty years ago. The island World Heritage status was secured due to its fame around the world and the iconic </a:t>
            </a:r>
            <a:r>
              <a:rPr lang="en-US" sz="2400" dirty="0" err="1"/>
              <a:t>Moai</a:t>
            </a:r>
            <a:r>
              <a:rPr lang="en-US" sz="2400" dirty="0"/>
              <a:t> that grace the island. A vast majority of Easter Island has been declared as part of the Rapa Nui National Park. On March 22, 1996, UNESCO finally granted the park World Heritage status under its cultural criteria.</a:t>
            </a:r>
          </a:p>
        </p:txBody>
      </p:sp>
    </p:spTree>
    <p:extLst>
      <p:ext uri="{BB962C8B-B14F-4D97-AF65-F5344CB8AC3E}">
        <p14:creationId xmlns:p14="http://schemas.microsoft.com/office/powerpoint/2010/main" val="1983537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27751" y="0"/>
            <a:ext cx="8728034" cy="4525963"/>
          </a:xfrm>
          <a:prstGeom prst="rect">
            <a:avLst/>
          </a:prstGeom>
        </p:spPr>
      </p:pic>
      <p:sp>
        <p:nvSpPr>
          <p:cNvPr id="2" name="Title 1"/>
          <p:cNvSpPr>
            <a:spLocks noGrp="1"/>
          </p:cNvSpPr>
          <p:nvPr>
            <p:ph type="title"/>
          </p:nvPr>
        </p:nvSpPr>
        <p:spPr>
          <a:xfrm>
            <a:off x="607485" y="274638"/>
            <a:ext cx="10968567" cy="639762"/>
          </a:xfrm>
        </p:spPr>
        <p:txBody>
          <a:bodyPr/>
          <a:lstStyle/>
          <a:p>
            <a:pPr algn="ctr"/>
            <a:r>
              <a:rPr lang="en-US" dirty="0">
                <a:solidFill>
                  <a:schemeClr val="bg1"/>
                </a:solidFill>
              </a:rPr>
              <a:t>Moving Structures</a:t>
            </a:r>
          </a:p>
        </p:txBody>
      </p:sp>
      <p:sp>
        <p:nvSpPr>
          <p:cNvPr id="5" name="Rectangle 4"/>
          <p:cNvSpPr/>
          <p:nvPr/>
        </p:nvSpPr>
        <p:spPr>
          <a:xfrm>
            <a:off x="35858" y="4525962"/>
            <a:ext cx="12156141" cy="2308324"/>
          </a:xfrm>
          <a:prstGeom prst="rect">
            <a:avLst/>
          </a:prstGeom>
        </p:spPr>
        <p:txBody>
          <a:bodyPr wrap="square">
            <a:spAutoFit/>
          </a:bodyPr>
          <a:lstStyle/>
          <a:p>
            <a:r>
              <a:rPr lang="en-US" sz="2400" dirty="0"/>
              <a:t>Ever since the statues’ discovery, it has been a mystery as to exactly how the </a:t>
            </a:r>
            <a:r>
              <a:rPr lang="en-US" sz="2400" dirty="0" err="1"/>
              <a:t>Moai</a:t>
            </a:r>
            <a:r>
              <a:rPr lang="en-US" sz="2400" dirty="0"/>
              <a:t> would have been moved across Easter Island. There have been many theories how this could have been achieved. One suggested that the statues would most likely have required human labor, ropes and possibly other equipment. Other theories suggest that people may have used logs to roll the </a:t>
            </a:r>
            <a:r>
              <a:rPr lang="en-US" sz="2400" dirty="0" err="1"/>
              <a:t>Moai</a:t>
            </a:r>
            <a:r>
              <a:rPr lang="en-US" sz="2400" dirty="0"/>
              <a:t> to their aimed destinations. This would have meant that it would’ve taken between 50-100 people to move the structures.</a:t>
            </a:r>
          </a:p>
        </p:txBody>
      </p:sp>
    </p:spTree>
    <p:extLst>
      <p:ext uri="{BB962C8B-B14F-4D97-AF65-F5344CB8AC3E}">
        <p14:creationId xmlns:p14="http://schemas.microsoft.com/office/powerpoint/2010/main" val="1522959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6667"/>
          <a:stretch/>
        </p:blipFill>
        <p:spPr>
          <a:xfrm>
            <a:off x="1143000" y="0"/>
            <a:ext cx="9753600" cy="4572000"/>
          </a:xfrm>
          <a:prstGeom prst="rect">
            <a:avLst/>
          </a:prstGeom>
        </p:spPr>
      </p:pic>
      <p:sp>
        <p:nvSpPr>
          <p:cNvPr id="2" name="Title 1"/>
          <p:cNvSpPr>
            <a:spLocks noGrp="1"/>
          </p:cNvSpPr>
          <p:nvPr>
            <p:ph type="title"/>
          </p:nvPr>
        </p:nvSpPr>
        <p:spPr>
          <a:xfrm>
            <a:off x="1143000" y="274638"/>
            <a:ext cx="10433052" cy="639762"/>
          </a:xfrm>
        </p:spPr>
        <p:txBody>
          <a:bodyPr/>
          <a:lstStyle/>
          <a:p>
            <a:r>
              <a:rPr lang="en-US" dirty="0">
                <a:solidFill>
                  <a:schemeClr val="bg1"/>
                </a:solidFill>
              </a:rPr>
              <a:t>A Reconstruction</a:t>
            </a:r>
          </a:p>
        </p:txBody>
      </p:sp>
      <p:sp>
        <p:nvSpPr>
          <p:cNvPr id="3" name="Content Placeholder 2"/>
          <p:cNvSpPr>
            <a:spLocks noGrp="1"/>
          </p:cNvSpPr>
          <p:nvPr>
            <p:ph idx="1"/>
          </p:nvPr>
        </p:nvSpPr>
        <p:spPr>
          <a:xfrm>
            <a:off x="0" y="4572000"/>
            <a:ext cx="12192000" cy="2262981"/>
          </a:xfrm>
        </p:spPr>
        <p:txBody>
          <a:bodyPr/>
          <a:lstStyle/>
          <a:p>
            <a:r>
              <a:rPr lang="en-US" dirty="0"/>
              <a:t>Czech engineer Pavel </a:t>
            </a:r>
            <a:r>
              <a:rPr lang="en-US" dirty="0" err="1"/>
              <a:t>Pavel</a:t>
            </a:r>
            <a:r>
              <a:rPr lang="en-US" dirty="0"/>
              <a:t> collaborated with Norwegian adventurer Thor Heyerdahl in order to construct their own life-size </a:t>
            </a:r>
            <a:r>
              <a:rPr lang="en-US" dirty="0" err="1"/>
              <a:t>Moai</a:t>
            </a:r>
            <a:r>
              <a:rPr lang="en-US" dirty="0"/>
              <a:t> statue. They took one rope, tied it around the head and then wrapped another around the base of the statue. In a team effort with 16 other people, they slowly moved the statue. However, because they were causing it slight damage, they decided to end the exercise prematurely. They predicted though that they could move the statue 330 </a:t>
            </a:r>
            <a:r>
              <a:rPr lang="en-US" dirty="0" err="1"/>
              <a:t>ft</a:t>
            </a:r>
            <a:r>
              <a:rPr lang="en-US" dirty="0"/>
              <a:t> per day.</a:t>
            </a:r>
          </a:p>
        </p:txBody>
      </p:sp>
    </p:spTree>
    <p:extLst>
      <p:ext uri="{BB962C8B-B14F-4D97-AF65-F5344CB8AC3E}">
        <p14:creationId xmlns:p14="http://schemas.microsoft.com/office/powerpoint/2010/main" val="4023567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639762"/>
          </a:xfrm>
        </p:spPr>
        <p:txBody>
          <a:bodyPr/>
          <a:lstStyle/>
          <a:p>
            <a:r>
              <a:rPr lang="en-US" dirty="0"/>
              <a:t>What Happened To The People?</a:t>
            </a:r>
          </a:p>
        </p:txBody>
      </p:sp>
      <p:sp>
        <p:nvSpPr>
          <p:cNvPr id="3" name="Content Placeholder 2"/>
          <p:cNvSpPr>
            <a:spLocks noGrp="1"/>
          </p:cNvSpPr>
          <p:nvPr>
            <p:ph idx="1"/>
          </p:nvPr>
        </p:nvSpPr>
        <p:spPr>
          <a:xfrm>
            <a:off x="7924800" y="0"/>
            <a:ext cx="4267200" cy="6858000"/>
          </a:xfrm>
        </p:spPr>
        <p:txBody>
          <a:bodyPr/>
          <a:lstStyle/>
          <a:p>
            <a:r>
              <a:rPr lang="en-US" dirty="0"/>
              <a:t>Despite a variety of theories, it is generally agreed that the former inhabitants of Easter Island were the architects of their own destruction, at least as far as living on the island was concerned. One theory suggests inhabitants cleared the forests on the island, wrongly believing that the trees would grow back quickly. Also, the growing population on the island was a massive problem, rendering the place too small for the number of inhabitants on it.</a:t>
            </a:r>
          </a:p>
        </p:txBody>
      </p:sp>
      <p:pic>
        <p:nvPicPr>
          <p:cNvPr id="4" name="Picture 3"/>
          <p:cNvPicPr>
            <a:picLocks noChangeAspect="1"/>
          </p:cNvPicPr>
          <p:nvPr/>
        </p:nvPicPr>
        <p:blipFill>
          <a:blip r:embed="rId2"/>
          <a:stretch>
            <a:fillRect/>
          </a:stretch>
        </p:blipFill>
        <p:spPr>
          <a:xfrm>
            <a:off x="31375" y="1066800"/>
            <a:ext cx="8007059" cy="5257800"/>
          </a:xfrm>
          <a:prstGeom prst="rect">
            <a:avLst/>
          </a:prstGeom>
        </p:spPr>
      </p:pic>
    </p:spTree>
    <p:extLst>
      <p:ext uri="{BB962C8B-B14F-4D97-AF65-F5344CB8AC3E}">
        <p14:creationId xmlns:p14="http://schemas.microsoft.com/office/powerpoint/2010/main" val="29717030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932" y="228600"/>
            <a:ext cx="10968567" cy="762000"/>
          </a:xfrm>
        </p:spPr>
        <p:txBody>
          <a:bodyPr/>
          <a:lstStyle/>
          <a:p>
            <a:r>
              <a:rPr lang="en-US" dirty="0"/>
              <a:t>Or Could It Be…</a:t>
            </a:r>
          </a:p>
        </p:txBody>
      </p:sp>
      <p:sp>
        <p:nvSpPr>
          <p:cNvPr id="3" name="Content Placeholder 2"/>
          <p:cNvSpPr>
            <a:spLocks noGrp="1"/>
          </p:cNvSpPr>
          <p:nvPr>
            <p:ph idx="1"/>
          </p:nvPr>
        </p:nvSpPr>
        <p:spPr>
          <a:xfrm>
            <a:off x="7239000" y="0"/>
            <a:ext cx="4953000" cy="6858000"/>
          </a:xfrm>
        </p:spPr>
        <p:txBody>
          <a:bodyPr/>
          <a:lstStyle/>
          <a:p>
            <a:r>
              <a:rPr lang="en-US" dirty="0"/>
              <a:t>Another theory that could explain the inhabitants’ disappearance was an infestation of rats. Some historians believe that an overflow of food could have attracted an influx of rodents that may have hid in the canoes of the people who first settled on the island. It was potentially rats that would incessantly munch away at vegetation, preventing sufficient regrowth. But despite the damage they were causing, rats became a staple of the local diet. This can be backed up by the archeological discovery of rat bones.</a:t>
            </a:r>
          </a:p>
        </p:txBody>
      </p:sp>
      <p:pic>
        <p:nvPicPr>
          <p:cNvPr id="4" name="Picture 3"/>
          <p:cNvPicPr>
            <a:picLocks noChangeAspect="1"/>
          </p:cNvPicPr>
          <p:nvPr/>
        </p:nvPicPr>
        <p:blipFill>
          <a:blip r:embed="rId2"/>
          <a:stretch>
            <a:fillRect/>
          </a:stretch>
        </p:blipFill>
        <p:spPr>
          <a:xfrm>
            <a:off x="0" y="1143000"/>
            <a:ext cx="7426838" cy="4876800"/>
          </a:xfrm>
          <a:prstGeom prst="rect">
            <a:avLst/>
          </a:prstGeom>
        </p:spPr>
      </p:pic>
    </p:spTree>
    <p:extLst>
      <p:ext uri="{BB962C8B-B14F-4D97-AF65-F5344CB8AC3E}">
        <p14:creationId xmlns:p14="http://schemas.microsoft.com/office/powerpoint/2010/main" val="1310694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Mass Destruction</a:t>
            </a:r>
          </a:p>
        </p:txBody>
      </p:sp>
      <p:sp>
        <p:nvSpPr>
          <p:cNvPr id="3" name="Content Placeholder 2"/>
          <p:cNvSpPr>
            <a:spLocks noGrp="1"/>
          </p:cNvSpPr>
          <p:nvPr>
            <p:ph idx="1"/>
          </p:nvPr>
        </p:nvSpPr>
        <p:spPr>
          <a:xfrm>
            <a:off x="7315200" y="13448"/>
            <a:ext cx="4845424" cy="6844552"/>
          </a:xfrm>
        </p:spPr>
        <p:txBody>
          <a:bodyPr/>
          <a:lstStyle/>
          <a:p>
            <a:r>
              <a:rPr lang="en-US" dirty="0"/>
              <a:t>Although there are many conflicting theories surrounding the peoples’ disappearance, most anthropologists share the same opinion on one particular fact. At some point in the 18th Century, the islanders started a riot, rebelling against its leaders. As resources began to diminish, tensions rose between communities, and battles started to ensue. As a result, many </a:t>
            </a:r>
            <a:r>
              <a:rPr lang="en-US" dirty="0" err="1"/>
              <a:t>Moai</a:t>
            </a:r>
            <a:r>
              <a:rPr lang="en-US" dirty="0"/>
              <a:t> statues were torn down. Apparently, most of the statues lay on the ground. But of course, they have all since been re-erected.</a:t>
            </a:r>
          </a:p>
        </p:txBody>
      </p:sp>
      <p:pic>
        <p:nvPicPr>
          <p:cNvPr id="4" name="Picture 3"/>
          <p:cNvPicPr>
            <a:picLocks noChangeAspect="1"/>
          </p:cNvPicPr>
          <p:nvPr/>
        </p:nvPicPr>
        <p:blipFill>
          <a:blip r:embed="rId2"/>
          <a:stretch>
            <a:fillRect/>
          </a:stretch>
        </p:blipFill>
        <p:spPr>
          <a:xfrm>
            <a:off x="0" y="1066800"/>
            <a:ext cx="7416800" cy="5562600"/>
          </a:xfrm>
          <a:prstGeom prst="rect">
            <a:avLst/>
          </a:prstGeom>
        </p:spPr>
      </p:pic>
    </p:spTree>
    <p:extLst>
      <p:ext uri="{BB962C8B-B14F-4D97-AF65-F5344CB8AC3E}">
        <p14:creationId xmlns:p14="http://schemas.microsoft.com/office/powerpoint/2010/main" val="3663393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639762"/>
          </a:xfrm>
        </p:spPr>
        <p:txBody>
          <a:bodyPr/>
          <a:lstStyle/>
          <a:p>
            <a:r>
              <a:rPr lang="en-US" dirty="0"/>
              <a:t>Maybe It Was The Aliens</a:t>
            </a:r>
          </a:p>
        </p:txBody>
      </p:sp>
      <p:sp>
        <p:nvSpPr>
          <p:cNvPr id="3" name="Content Placeholder 2"/>
          <p:cNvSpPr>
            <a:spLocks noGrp="1"/>
          </p:cNvSpPr>
          <p:nvPr>
            <p:ph idx="1"/>
          </p:nvPr>
        </p:nvSpPr>
        <p:spPr>
          <a:xfrm>
            <a:off x="7696200" y="13447"/>
            <a:ext cx="4468906" cy="6844553"/>
          </a:xfrm>
        </p:spPr>
        <p:txBody>
          <a:bodyPr/>
          <a:lstStyle/>
          <a:p>
            <a:r>
              <a:rPr lang="en-US" dirty="0"/>
              <a:t>A completely left-field theory suggests that the </a:t>
            </a:r>
            <a:r>
              <a:rPr lang="en-US" dirty="0" err="1"/>
              <a:t>Moai</a:t>
            </a:r>
            <a:r>
              <a:rPr lang="en-US" dirty="0"/>
              <a:t> could have been created by aliens. The idea was proposed by Erich von </a:t>
            </a:r>
            <a:r>
              <a:rPr lang="en-US" dirty="0" err="1"/>
              <a:t>Daniken</a:t>
            </a:r>
            <a:r>
              <a:rPr lang="en-US" dirty="0"/>
              <a:t> in his book, Chariots of the Gods?: Unsolved Mysteries of the Past. As well as his theories about the </a:t>
            </a:r>
            <a:r>
              <a:rPr lang="en-US" dirty="0" err="1"/>
              <a:t>Moai</a:t>
            </a:r>
            <a:r>
              <a:rPr lang="en-US" dirty="0"/>
              <a:t>, von </a:t>
            </a:r>
            <a:r>
              <a:rPr lang="en-US" dirty="0" err="1"/>
              <a:t>Daniken</a:t>
            </a:r>
            <a:r>
              <a:rPr lang="en-US" dirty="0"/>
              <a:t> also attributes extraterrestrial influence to the construction of the Egyptian Pyramids, as well as the Nazca line drawings. But the fact remains that the stone used to construct the statues was from the actual island.</a:t>
            </a:r>
          </a:p>
        </p:txBody>
      </p:sp>
      <p:pic>
        <p:nvPicPr>
          <p:cNvPr id="4" name="Picture 3"/>
          <p:cNvPicPr>
            <a:picLocks noChangeAspect="1"/>
          </p:cNvPicPr>
          <p:nvPr/>
        </p:nvPicPr>
        <p:blipFill>
          <a:blip r:embed="rId2"/>
          <a:stretch>
            <a:fillRect/>
          </a:stretch>
        </p:blipFill>
        <p:spPr>
          <a:xfrm>
            <a:off x="-1" y="990600"/>
            <a:ext cx="7722973" cy="5715000"/>
          </a:xfrm>
          <a:prstGeom prst="rect">
            <a:avLst/>
          </a:prstGeom>
        </p:spPr>
      </p:pic>
    </p:spTree>
    <p:extLst>
      <p:ext uri="{BB962C8B-B14F-4D97-AF65-F5344CB8AC3E}">
        <p14:creationId xmlns:p14="http://schemas.microsoft.com/office/powerpoint/2010/main" val="2537610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487362"/>
          </a:xfrm>
        </p:spPr>
        <p:txBody>
          <a:bodyPr/>
          <a:lstStyle/>
          <a:p>
            <a:r>
              <a:rPr lang="en-US" dirty="0"/>
              <a:t>The </a:t>
            </a:r>
            <a:r>
              <a:rPr lang="en-US" dirty="0" err="1"/>
              <a:t>Moai</a:t>
            </a:r>
            <a:r>
              <a:rPr lang="en-US" dirty="0"/>
              <a:t> Roads</a:t>
            </a:r>
          </a:p>
        </p:txBody>
      </p:sp>
      <p:sp>
        <p:nvSpPr>
          <p:cNvPr id="3" name="Content Placeholder 2"/>
          <p:cNvSpPr>
            <a:spLocks noGrp="1"/>
          </p:cNvSpPr>
          <p:nvPr>
            <p:ph idx="1"/>
          </p:nvPr>
        </p:nvSpPr>
        <p:spPr>
          <a:xfrm>
            <a:off x="7783935" y="40342"/>
            <a:ext cx="4556232" cy="6817658"/>
          </a:xfrm>
        </p:spPr>
        <p:txBody>
          <a:bodyPr/>
          <a:lstStyle/>
          <a:p>
            <a:pPr marL="0" indent="0">
              <a:buNone/>
            </a:pPr>
            <a:r>
              <a:rPr lang="en-US" dirty="0"/>
              <a:t>According to Thor Heyerdahl, Rapa Nui had ancient roads that were used as the main mode of transport. They were discovered along with many statues that were toppled over alongside them. Heyerdahl opposed British archeologist Katherine Routledge’s theory that the roads were actually intended for ritualistic reasons. However, there is much validity to Routledge’s theory. All the roads lead to the extinct </a:t>
            </a:r>
            <a:r>
              <a:rPr lang="en-US" dirty="0" err="1"/>
              <a:t>Rano</a:t>
            </a:r>
            <a:r>
              <a:rPr lang="en-US" dirty="0"/>
              <a:t> </a:t>
            </a:r>
            <a:r>
              <a:rPr lang="en-US" dirty="0" err="1"/>
              <a:t>Raraku</a:t>
            </a:r>
            <a:r>
              <a:rPr lang="en-US" dirty="0"/>
              <a:t> volcano, suggesting that it was a focal point of worship for the islanders.</a:t>
            </a:r>
          </a:p>
        </p:txBody>
      </p:sp>
      <p:pic>
        <p:nvPicPr>
          <p:cNvPr id="4" name="Picture 3"/>
          <p:cNvPicPr>
            <a:picLocks noChangeAspect="1"/>
          </p:cNvPicPr>
          <p:nvPr/>
        </p:nvPicPr>
        <p:blipFill>
          <a:blip r:embed="rId2"/>
          <a:stretch>
            <a:fillRect/>
          </a:stretch>
        </p:blipFill>
        <p:spPr>
          <a:xfrm>
            <a:off x="8964" y="914400"/>
            <a:ext cx="7774971" cy="5105400"/>
          </a:xfrm>
          <a:prstGeom prst="rect">
            <a:avLst/>
          </a:prstGeom>
        </p:spPr>
      </p:pic>
    </p:spTree>
    <p:extLst>
      <p:ext uri="{BB962C8B-B14F-4D97-AF65-F5344CB8AC3E}">
        <p14:creationId xmlns:p14="http://schemas.microsoft.com/office/powerpoint/2010/main" val="2048045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Connections Elsewhere</a:t>
            </a:r>
          </a:p>
        </p:txBody>
      </p:sp>
      <p:sp>
        <p:nvSpPr>
          <p:cNvPr id="3" name="Content Placeholder 2"/>
          <p:cNvSpPr>
            <a:spLocks noGrp="1"/>
          </p:cNvSpPr>
          <p:nvPr>
            <p:ph idx="1"/>
          </p:nvPr>
        </p:nvSpPr>
        <p:spPr>
          <a:xfrm>
            <a:off x="7848599" y="26894"/>
            <a:ext cx="4356847" cy="6831106"/>
          </a:xfrm>
        </p:spPr>
        <p:txBody>
          <a:bodyPr/>
          <a:lstStyle/>
          <a:p>
            <a:pPr marL="0" indent="0">
              <a:buNone/>
            </a:pPr>
            <a:r>
              <a:rPr lang="en-US" dirty="0"/>
              <a:t>There has also been a mystery surrounding the writing system used on Easter Island during its inhabitance. Robert M. </a:t>
            </a:r>
            <a:r>
              <a:rPr lang="en-US" dirty="0" err="1"/>
              <a:t>Schoch</a:t>
            </a:r>
            <a:r>
              <a:rPr lang="en-US" dirty="0"/>
              <a:t> believed that the tablets with calligraphy could date back 10,000 years older than previously expected. And this would also make the island older. </a:t>
            </a:r>
            <a:r>
              <a:rPr lang="en-US" dirty="0" err="1"/>
              <a:t>Schoch’s</a:t>
            </a:r>
            <a:r>
              <a:rPr lang="en-US" dirty="0"/>
              <a:t> epiphany came after exploring the ancient Turkish ruins of </a:t>
            </a:r>
            <a:r>
              <a:rPr lang="en-US" dirty="0" err="1"/>
              <a:t>Gobekli</a:t>
            </a:r>
            <a:r>
              <a:rPr lang="en-US" dirty="0"/>
              <a:t> </a:t>
            </a:r>
            <a:r>
              <a:rPr lang="en-US" dirty="0" err="1"/>
              <a:t>Tepe</a:t>
            </a:r>
            <a:r>
              <a:rPr lang="en-US" dirty="0"/>
              <a:t>, due to seemingly feeling out of place in terms of where it is located. </a:t>
            </a:r>
            <a:r>
              <a:rPr lang="en-US" dirty="0" err="1"/>
              <a:t>Schoch</a:t>
            </a:r>
            <a:r>
              <a:rPr lang="en-US" dirty="0"/>
              <a:t> sees many similarities between the </a:t>
            </a:r>
            <a:r>
              <a:rPr lang="en-US" dirty="0" err="1"/>
              <a:t>Moai</a:t>
            </a:r>
            <a:r>
              <a:rPr lang="en-US" dirty="0"/>
              <a:t> and the pillars of </a:t>
            </a:r>
            <a:r>
              <a:rPr lang="en-US" dirty="0" err="1"/>
              <a:t>Gobekli</a:t>
            </a:r>
            <a:r>
              <a:rPr lang="en-US" dirty="0"/>
              <a:t> </a:t>
            </a:r>
            <a:r>
              <a:rPr lang="en-US" dirty="0" err="1"/>
              <a:t>Tepe</a:t>
            </a:r>
            <a:r>
              <a:rPr lang="en-US" dirty="0"/>
              <a:t>.</a:t>
            </a:r>
          </a:p>
        </p:txBody>
      </p:sp>
      <p:pic>
        <p:nvPicPr>
          <p:cNvPr id="4" name="Picture 3"/>
          <p:cNvPicPr>
            <a:picLocks noChangeAspect="1"/>
          </p:cNvPicPr>
          <p:nvPr/>
        </p:nvPicPr>
        <p:blipFill>
          <a:blip r:embed="rId2"/>
          <a:stretch>
            <a:fillRect/>
          </a:stretch>
        </p:blipFill>
        <p:spPr>
          <a:xfrm>
            <a:off x="8964" y="990600"/>
            <a:ext cx="7774971" cy="5105400"/>
          </a:xfrm>
          <a:prstGeom prst="rect">
            <a:avLst/>
          </a:prstGeom>
        </p:spPr>
      </p:pic>
    </p:spTree>
    <p:extLst>
      <p:ext uri="{BB962C8B-B14F-4D97-AF65-F5344CB8AC3E}">
        <p14:creationId xmlns:p14="http://schemas.microsoft.com/office/powerpoint/2010/main" val="420342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224456" y="-29817"/>
            <a:ext cx="8984109" cy="688781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626" y="152400"/>
            <a:ext cx="10968567" cy="655638"/>
          </a:xfrm>
        </p:spPr>
        <p:txBody>
          <a:bodyPr/>
          <a:lstStyle/>
          <a:p>
            <a:r>
              <a:rPr lang="en-US" dirty="0"/>
              <a:t>Playing The Theory By Ear</a:t>
            </a:r>
          </a:p>
        </p:txBody>
      </p:sp>
      <p:sp>
        <p:nvSpPr>
          <p:cNvPr id="3" name="Content Placeholder 2"/>
          <p:cNvSpPr>
            <a:spLocks noGrp="1"/>
          </p:cNvSpPr>
          <p:nvPr>
            <p:ph idx="1"/>
          </p:nvPr>
        </p:nvSpPr>
        <p:spPr>
          <a:xfrm>
            <a:off x="7696200" y="13447"/>
            <a:ext cx="4473388" cy="6768353"/>
          </a:xfrm>
        </p:spPr>
        <p:txBody>
          <a:bodyPr/>
          <a:lstStyle/>
          <a:p>
            <a:pPr marL="0" indent="0">
              <a:buNone/>
            </a:pPr>
            <a:r>
              <a:rPr lang="en-US" dirty="0"/>
              <a:t>Easter Island has provided intriguing insight into the skeletal structures of the people who once lived there. Skulls that were discovered on the island appear to be long and narrow, with an indication that the Rapa Nui people may have had longer ears than the average human being. There is even documentations about supposed battles fought between short-eared and long-eared tribes. The long-ears apparently were ancient Peruvians, while the short-eared people were of Polynesian descent.</a:t>
            </a:r>
          </a:p>
        </p:txBody>
      </p:sp>
      <p:pic>
        <p:nvPicPr>
          <p:cNvPr id="4" name="Picture 3"/>
          <p:cNvPicPr>
            <a:picLocks noChangeAspect="1"/>
          </p:cNvPicPr>
          <p:nvPr/>
        </p:nvPicPr>
        <p:blipFill>
          <a:blip r:embed="rId2"/>
          <a:stretch>
            <a:fillRect/>
          </a:stretch>
        </p:blipFill>
        <p:spPr>
          <a:xfrm>
            <a:off x="4482" y="1143000"/>
            <a:ext cx="7658927" cy="5029200"/>
          </a:xfrm>
          <a:prstGeom prst="rect">
            <a:avLst/>
          </a:prstGeom>
        </p:spPr>
      </p:pic>
    </p:spTree>
    <p:extLst>
      <p:ext uri="{BB962C8B-B14F-4D97-AF65-F5344CB8AC3E}">
        <p14:creationId xmlns:p14="http://schemas.microsoft.com/office/powerpoint/2010/main" val="2243382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591" y="152400"/>
            <a:ext cx="10968567" cy="579438"/>
          </a:xfrm>
        </p:spPr>
        <p:txBody>
          <a:bodyPr/>
          <a:lstStyle/>
          <a:p>
            <a:r>
              <a:rPr lang="en-US" dirty="0"/>
              <a:t>Who Will Be The Birdman?</a:t>
            </a:r>
          </a:p>
        </p:txBody>
      </p:sp>
      <p:sp>
        <p:nvSpPr>
          <p:cNvPr id="3" name="Content Placeholder 2"/>
          <p:cNvSpPr>
            <a:spLocks noGrp="1"/>
          </p:cNvSpPr>
          <p:nvPr>
            <p:ph idx="1"/>
          </p:nvPr>
        </p:nvSpPr>
        <p:spPr>
          <a:xfrm>
            <a:off x="7772400" y="26894"/>
            <a:ext cx="4419600" cy="6831106"/>
          </a:xfrm>
        </p:spPr>
        <p:txBody>
          <a:bodyPr/>
          <a:lstStyle/>
          <a:p>
            <a:r>
              <a:rPr lang="en-US" dirty="0"/>
              <a:t>These illustrations are taken from the “Cannibal Cave,” displaying what is widely regarded as the </a:t>
            </a:r>
            <a:r>
              <a:rPr lang="en-US" dirty="0" err="1"/>
              <a:t>Tangata</a:t>
            </a:r>
            <a:r>
              <a:rPr lang="en-US" dirty="0"/>
              <a:t> </a:t>
            </a:r>
            <a:r>
              <a:rPr lang="en-US" dirty="0" err="1"/>
              <a:t>manu</a:t>
            </a:r>
            <a:r>
              <a:rPr lang="en-US" dirty="0"/>
              <a:t>, or in English, “Birdman.” This was the winner of an annual competition on the island. Inhabitants would compete against one another to collect the first egg of the season. They would have to swim to an island close by, collect the egg and the first one to return to Rapa Nui would be hailed the Birdman, and the leader of the community for a year.</a:t>
            </a:r>
          </a:p>
        </p:txBody>
      </p:sp>
      <p:pic>
        <p:nvPicPr>
          <p:cNvPr id="4" name="Picture 3"/>
          <p:cNvPicPr>
            <a:picLocks noChangeAspect="1"/>
          </p:cNvPicPr>
          <p:nvPr/>
        </p:nvPicPr>
        <p:blipFill>
          <a:blip r:embed="rId2"/>
          <a:stretch>
            <a:fillRect/>
          </a:stretch>
        </p:blipFill>
        <p:spPr>
          <a:xfrm>
            <a:off x="4482" y="1082676"/>
            <a:ext cx="7791440" cy="5622924"/>
          </a:xfrm>
          <a:prstGeom prst="rect">
            <a:avLst/>
          </a:prstGeom>
        </p:spPr>
      </p:pic>
    </p:spTree>
    <p:extLst>
      <p:ext uri="{BB962C8B-B14F-4D97-AF65-F5344CB8AC3E}">
        <p14:creationId xmlns:p14="http://schemas.microsoft.com/office/powerpoint/2010/main" val="1173907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Stands Out Like A Sore Thumb</a:t>
            </a:r>
          </a:p>
        </p:txBody>
      </p:sp>
      <p:sp>
        <p:nvSpPr>
          <p:cNvPr id="3" name="Content Placeholder 2"/>
          <p:cNvSpPr>
            <a:spLocks noGrp="1"/>
          </p:cNvSpPr>
          <p:nvPr>
            <p:ph idx="1"/>
          </p:nvPr>
        </p:nvSpPr>
        <p:spPr>
          <a:xfrm>
            <a:off x="7543800" y="0"/>
            <a:ext cx="4648200" cy="6781800"/>
          </a:xfrm>
        </p:spPr>
        <p:txBody>
          <a:bodyPr/>
          <a:lstStyle/>
          <a:p>
            <a:r>
              <a:rPr lang="en-US" dirty="0"/>
              <a:t>One of the most unique looking </a:t>
            </a:r>
            <a:r>
              <a:rPr lang="en-US" dirty="0" err="1"/>
              <a:t>Moai</a:t>
            </a:r>
            <a:r>
              <a:rPr lang="en-US" dirty="0"/>
              <a:t> statues is the </a:t>
            </a:r>
            <a:r>
              <a:rPr lang="en-US" dirty="0" err="1"/>
              <a:t>Tukuturi</a:t>
            </a:r>
            <a:r>
              <a:rPr lang="en-US" dirty="0"/>
              <a:t>. Believed to have been a physical manifestation of an ancient singer, the figure was found in a kneeling position, resembling the celebratory stance during the festival of </a:t>
            </a:r>
            <a:r>
              <a:rPr lang="en-US" dirty="0" err="1"/>
              <a:t>rui</a:t>
            </a:r>
            <a:r>
              <a:rPr lang="en-US" dirty="0"/>
              <a:t>. Sporting a beard, </a:t>
            </a:r>
            <a:r>
              <a:rPr lang="en-US" dirty="0" err="1"/>
              <a:t>Tukuturi</a:t>
            </a:r>
            <a:r>
              <a:rPr lang="en-US" dirty="0"/>
              <a:t> is much a smaller structure than usual </a:t>
            </a:r>
            <a:r>
              <a:rPr lang="en-US" dirty="0" err="1"/>
              <a:t>Moai</a:t>
            </a:r>
            <a:r>
              <a:rPr lang="en-US" dirty="0"/>
              <a:t> statues. It also was made from a different material compared to the majority of the island’s other statues. Instead, red </a:t>
            </a:r>
            <a:r>
              <a:rPr lang="en-US" dirty="0" err="1"/>
              <a:t>Puna</a:t>
            </a:r>
            <a:r>
              <a:rPr lang="en-US" dirty="0"/>
              <a:t> </a:t>
            </a:r>
            <a:r>
              <a:rPr lang="en-US" dirty="0" err="1"/>
              <a:t>Pua</a:t>
            </a:r>
            <a:r>
              <a:rPr lang="en-US" dirty="0"/>
              <a:t> stone was used to construct the statue.</a:t>
            </a:r>
          </a:p>
        </p:txBody>
      </p:sp>
      <p:pic>
        <p:nvPicPr>
          <p:cNvPr id="4" name="Picture 3"/>
          <p:cNvPicPr>
            <a:picLocks noChangeAspect="1"/>
          </p:cNvPicPr>
          <p:nvPr/>
        </p:nvPicPr>
        <p:blipFill>
          <a:blip r:embed="rId2"/>
          <a:stretch>
            <a:fillRect/>
          </a:stretch>
        </p:blipFill>
        <p:spPr>
          <a:xfrm>
            <a:off x="-1" y="990600"/>
            <a:ext cx="7774971" cy="5105400"/>
          </a:xfrm>
          <a:prstGeom prst="rect">
            <a:avLst/>
          </a:prstGeom>
        </p:spPr>
      </p:pic>
    </p:spTree>
    <p:extLst>
      <p:ext uri="{BB962C8B-B14F-4D97-AF65-F5344CB8AC3E}">
        <p14:creationId xmlns:p14="http://schemas.microsoft.com/office/powerpoint/2010/main" val="1418157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715962"/>
          </a:xfrm>
        </p:spPr>
        <p:txBody>
          <a:bodyPr/>
          <a:lstStyle/>
          <a:p>
            <a:r>
              <a:rPr lang="en-US" dirty="0"/>
              <a:t>Easter Tools</a:t>
            </a:r>
          </a:p>
        </p:txBody>
      </p:sp>
      <p:sp>
        <p:nvSpPr>
          <p:cNvPr id="3" name="Content Placeholder 2"/>
          <p:cNvSpPr>
            <a:spLocks noGrp="1"/>
          </p:cNvSpPr>
          <p:nvPr>
            <p:ph idx="1"/>
          </p:nvPr>
        </p:nvSpPr>
        <p:spPr>
          <a:xfrm>
            <a:off x="7848600" y="0"/>
            <a:ext cx="4343400" cy="6858000"/>
          </a:xfrm>
        </p:spPr>
        <p:txBody>
          <a:bodyPr/>
          <a:lstStyle/>
          <a:p>
            <a:r>
              <a:rPr lang="en-US" dirty="0"/>
              <a:t>One of the most distinctive archeological features that can be traced back to the Rapa Nui were the tools that the people used. Known as Mata, these tools were constructed out of volcanic glass, which the people made into a variety of shapes and sizes. Most of the tools were deliberately sharp, in order to cut fibers, carve wood and even to use for weaponry. These tools are a popular feature of many Rapa Nui exhibitions in museums around the world.</a:t>
            </a:r>
          </a:p>
        </p:txBody>
      </p:sp>
      <p:pic>
        <p:nvPicPr>
          <p:cNvPr id="4" name="Picture 3"/>
          <p:cNvPicPr>
            <a:picLocks noChangeAspect="1"/>
          </p:cNvPicPr>
          <p:nvPr/>
        </p:nvPicPr>
        <p:blipFill>
          <a:blip r:embed="rId2"/>
          <a:stretch>
            <a:fillRect/>
          </a:stretch>
        </p:blipFill>
        <p:spPr>
          <a:xfrm>
            <a:off x="-13447" y="990600"/>
            <a:ext cx="7823200" cy="5867400"/>
          </a:xfrm>
          <a:prstGeom prst="rect">
            <a:avLst/>
          </a:prstGeom>
        </p:spPr>
      </p:pic>
    </p:spTree>
    <p:extLst>
      <p:ext uri="{BB962C8B-B14F-4D97-AF65-F5344CB8AC3E}">
        <p14:creationId xmlns:p14="http://schemas.microsoft.com/office/powerpoint/2010/main" val="35755085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715962"/>
          </a:xfrm>
        </p:spPr>
        <p:txBody>
          <a:bodyPr/>
          <a:lstStyle/>
          <a:p>
            <a:r>
              <a:rPr lang="en-US" dirty="0"/>
              <a:t>Grand Theft </a:t>
            </a:r>
            <a:r>
              <a:rPr lang="en-US" dirty="0" err="1"/>
              <a:t>Moai</a:t>
            </a:r>
            <a:endParaRPr lang="en-US" dirty="0"/>
          </a:p>
        </p:txBody>
      </p:sp>
      <p:sp>
        <p:nvSpPr>
          <p:cNvPr id="3" name="Content Placeholder 2"/>
          <p:cNvSpPr>
            <a:spLocks noGrp="1"/>
          </p:cNvSpPr>
          <p:nvPr>
            <p:ph idx="1"/>
          </p:nvPr>
        </p:nvSpPr>
        <p:spPr>
          <a:xfrm>
            <a:off x="7772400" y="0"/>
            <a:ext cx="4446494" cy="6781800"/>
          </a:xfrm>
        </p:spPr>
        <p:txBody>
          <a:bodyPr/>
          <a:lstStyle/>
          <a:p>
            <a:r>
              <a:rPr lang="en-US" dirty="0"/>
              <a:t>In an act of sheer audacity, a Finnish tourist went to </a:t>
            </a:r>
            <a:r>
              <a:rPr lang="en-US" dirty="0" err="1"/>
              <a:t>Anakena</a:t>
            </a:r>
            <a:r>
              <a:rPr lang="en-US" dirty="0"/>
              <a:t> beach and hacked an ear off one of the statues. Someone witnessed Marko </a:t>
            </a:r>
            <a:r>
              <a:rPr lang="en-US" dirty="0" err="1"/>
              <a:t>Kulju</a:t>
            </a:r>
            <a:r>
              <a:rPr lang="en-US" dirty="0"/>
              <a:t> run away with the </a:t>
            </a:r>
            <a:r>
              <a:rPr lang="en-US" dirty="0" err="1"/>
              <a:t>Moai’s</a:t>
            </a:r>
            <a:r>
              <a:rPr lang="en-US" dirty="0"/>
              <a:t> ear and reported him to the police. As a result, </a:t>
            </a:r>
            <a:r>
              <a:rPr lang="en-US" dirty="0" err="1"/>
              <a:t>Kulju</a:t>
            </a:r>
            <a:r>
              <a:rPr lang="en-US" dirty="0"/>
              <a:t> was arrested and for his crime, fined $17,000 USD. In the end, the punishment was a slap on the wrist as he could have spent seven years locked up. The incident ensured stricter security procedures for tourists at the national park.</a:t>
            </a:r>
          </a:p>
        </p:txBody>
      </p:sp>
      <p:pic>
        <p:nvPicPr>
          <p:cNvPr id="4" name="Picture 3"/>
          <p:cNvPicPr>
            <a:picLocks noChangeAspect="1"/>
          </p:cNvPicPr>
          <p:nvPr/>
        </p:nvPicPr>
        <p:blipFill>
          <a:blip r:embed="rId2"/>
          <a:stretch>
            <a:fillRect/>
          </a:stretch>
        </p:blipFill>
        <p:spPr>
          <a:xfrm>
            <a:off x="-1" y="1219200"/>
            <a:ext cx="7949852" cy="5181600"/>
          </a:xfrm>
          <a:prstGeom prst="rect">
            <a:avLst/>
          </a:prstGeom>
        </p:spPr>
      </p:pic>
    </p:spTree>
    <p:extLst>
      <p:ext uri="{BB962C8B-B14F-4D97-AF65-F5344CB8AC3E}">
        <p14:creationId xmlns:p14="http://schemas.microsoft.com/office/powerpoint/2010/main" val="233966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95" y="304800"/>
            <a:ext cx="2329366" cy="1447800"/>
          </a:xfrm>
        </p:spPr>
        <p:txBody>
          <a:bodyPr/>
          <a:lstStyle/>
          <a:p>
            <a:r>
              <a:rPr lang="en-US" sz="2800" dirty="0"/>
              <a:t>A Masterpiece</a:t>
            </a:r>
          </a:p>
        </p:txBody>
      </p:sp>
      <p:pic>
        <p:nvPicPr>
          <p:cNvPr id="4" name="Content Placeholder 3"/>
          <p:cNvPicPr>
            <a:picLocks noGrp="1" noChangeAspect="1"/>
          </p:cNvPicPr>
          <p:nvPr>
            <p:ph idx="1"/>
          </p:nvPr>
        </p:nvPicPr>
        <p:blipFill>
          <a:blip r:embed="rId2"/>
          <a:stretch>
            <a:fillRect/>
          </a:stretch>
        </p:blipFill>
        <p:spPr>
          <a:xfrm>
            <a:off x="2356261" y="0"/>
            <a:ext cx="9853668" cy="4525963"/>
          </a:xfrm>
          <a:prstGeom prst="rect">
            <a:avLst/>
          </a:prstGeom>
        </p:spPr>
      </p:pic>
      <p:sp>
        <p:nvSpPr>
          <p:cNvPr id="5" name="Rectangle 4"/>
          <p:cNvSpPr/>
          <p:nvPr/>
        </p:nvSpPr>
        <p:spPr>
          <a:xfrm>
            <a:off x="0" y="4525963"/>
            <a:ext cx="12192000" cy="2308324"/>
          </a:xfrm>
          <a:prstGeom prst="rect">
            <a:avLst/>
          </a:prstGeom>
        </p:spPr>
        <p:txBody>
          <a:bodyPr wrap="square">
            <a:spAutoFit/>
          </a:bodyPr>
          <a:lstStyle/>
          <a:p>
            <a:r>
              <a:rPr lang="en-US" sz="2400" dirty="0"/>
              <a:t>One of the most iconic of the </a:t>
            </a:r>
            <a:r>
              <a:rPr lang="en-US" sz="2400" dirty="0" err="1"/>
              <a:t>Moai</a:t>
            </a:r>
            <a:r>
              <a:rPr lang="en-US" sz="2400" dirty="0"/>
              <a:t> isn’t even on the island anymore. Known as </a:t>
            </a:r>
            <a:r>
              <a:rPr lang="en-US" sz="2400" dirty="0" err="1"/>
              <a:t>Hoa</a:t>
            </a:r>
            <a:r>
              <a:rPr lang="en-US" sz="2400" dirty="0"/>
              <a:t> </a:t>
            </a:r>
            <a:r>
              <a:rPr lang="en-US" sz="2400" dirty="0" err="1"/>
              <a:t>Hakananai’a</a:t>
            </a:r>
            <a:r>
              <a:rPr lang="en-US" sz="2400" dirty="0"/>
              <a:t>, this statue is on display at London’s British Museum. In November, 1868, a crew from the British ship HMS </a:t>
            </a:r>
            <a:r>
              <a:rPr lang="en-US" sz="2400" dirty="0" err="1"/>
              <a:t>Topaze</a:t>
            </a:r>
            <a:r>
              <a:rPr lang="en-US" sz="2400" dirty="0"/>
              <a:t> retrieved the statue from ‘</a:t>
            </a:r>
            <a:r>
              <a:rPr lang="en-US" sz="2400" dirty="0" err="1"/>
              <a:t>Orongo</a:t>
            </a:r>
            <a:r>
              <a:rPr lang="en-US" sz="2400" dirty="0"/>
              <a:t>, Easter Island. After a long trip, the statue finally landed in England in August, 1969. Despite being smaller than the average </a:t>
            </a:r>
            <a:r>
              <a:rPr lang="en-US" sz="2400" dirty="0" err="1"/>
              <a:t>Moai</a:t>
            </a:r>
            <a:r>
              <a:rPr lang="en-US" sz="2400" dirty="0"/>
              <a:t>, it is often regarded as the archetype for the </a:t>
            </a:r>
            <a:r>
              <a:rPr lang="en-US" sz="2400" dirty="0" err="1"/>
              <a:t>Moai</a:t>
            </a:r>
            <a:r>
              <a:rPr lang="en-US" sz="2400" dirty="0"/>
              <a:t> design and universally regarded as a masterpiece.</a:t>
            </a:r>
          </a:p>
        </p:txBody>
      </p:sp>
    </p:spTree>
    <p:extLst>
      <p:ext uri="{BB962C8B-B14F-4D97-AF65-F5344CB8AC3E}">
        <p14:creationId xmlns:p14="http://schemas.microsoft.com/office/powerpoint/2010/main" val="1167268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715962"/>
          </a:xfrm>
        </p:spPr>
        <p:txBody>
          <a:bodyPr/>
          <a:lstStyle/>
          <a:p>
            <a:r>
              <a:rPr lang="en-US" dirty="0"/>
              <a:t>An Unexpected Cure</a:t>
            </a:r>
          </a:p>
        </p:txBody>
      </p:sp>
      <p:sp>
        <p:nvSpPr>
          <p:cNvPr id="3" name="Content Placeholder 2"/>
          <p:cNvSpPr>
            <a:spLocks noGrp="1"/>
          </p:cNvSpPr>
          <p:nvPr>
            <p:ph idx="1"/>
          </p:nvPr>
        </p:nvSpPr>
        <p:spPr>
          <a:xfrm>
            <a:off x="7689469" y="0"/>
            <a:ext cx="4502531" cy="6781800"/>
          </a:xfrm>
        </p:spPr>
        <p:txBody>
          <a:bodyPr/>
          <a:lstStyle/>
          <a:p>
            <a:r>
              <a:rPr lang="en-US" dirty="0"/>
              <a:t>Another peculiar theory surrounding the </a:t>
            </a:r>
            <a:r>
              <a:rPr lang="en-US" dirty="0" err="1"/>
              <a:t>Moai</a:t>
            </a:r>
            <a:r>
              <a:rPr lang="en-US" dirty="0"/>
              <a:t> was developed by Dr. Anneliese Pontius. The psychiatry professor from Harvard Medical School speculated that the reason that islanders created the statues in the first place was in order to cure leprosy. Upon seeing the deformities of bodily features such as the face, hands, fingers and arms, the islanders felt compelled to create the perfect specimens in their eyes. This would help undo the damage inflicted on those struck with leprosy.</a:t>
            </a:r>
          </a:p>
        </p:txBody>
      </p:sp>
      <p:pic>
        <p:nvPicPr>
          <p:cNvPr id="4" name="Picture 3"/>
          <p:cNvPicPr>
            <a:picLocks noChangeAspect="1"/>
          </p:cNvPicPr>
          <p:nvPr/>
        </p:nvPicPr>
        <p:blipFill>
          <a:blip r:embed="rId2"/>
          <a:stretch>
            <a:fillRect/>
          </a:stretch>
        </p:blipFill>
        <p:spPr>
          <a:xfrm>
            <a:off x="0" y="1442711"/>
            <a:ext cx="7689469" cy="4840941"/>
          </a:xfrm>
          <a:prstGeom prst="rect">
            <a:avLst/>
          </a:prstGeom>
        </p:spPr>
      </p:pic>
    </p:spTree>
    <p:extLst>
      <p:ext uri="{BB962C8B-B14F-4D97-AF65-F5344CB8AC3E}">
        <p14:creationId xmlns:p14="http://schemas.microsoft.com/office/powerpoint/2010/main" val="3048680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0"/>
            <a:ext cx="3050115" cy="1524000"/>
          </a:xfrm>
        </p:spPr>
        <p:txBody>
          <a:bodyPr/>
          <a:lstStyle/>
          <a:p>
            <a:r>
              <a:rPr lang="en-US" dirty="0"/>
              <a:t>From The Old To The New</a:t>
            </a:r>
          </a:p>
        </p:txBody>
      </p:sp>
      <p:sp>
        <p:nvSpPr>
          <p:cNvPr id="3" name="Content Placeholder 2"/>
          <p:cNvSpPr>
            <a:spLocks noGrp="1"/>
          </p:cNvSpPr>
          <p:nvPr>
            <p:ph idx="1"/>
          </p:nvPr>
        </p:nvSpPr>
        <p:spPr>
          <a:xfrm>
            <a:off x="0" y="4576202"/>
            <a:ext cx="12205447" cy="2281797"/>
          </a:xfrm>
        </p:spPr>
        <p:txBody>
          <a:bodyPr/>
          <a:lstStyle/>
          <a:p>
            <a:pPr marL="0" indent="0">
              <a:buNone/>
            </a:pPr>
            <a:r>
              <a:rPr lang="en-US" dirty="0"/>
              <a:t>Easter Island should not be credited purely for its rich history, which spanned over thousands of years. It also has a bustling contemporary society that has seen drastic changes in just one lifetime. One tour guide commented on how his 87-year-old great-grandmother spent her childhood years growing up in a cave. For many islanders, the first time that they saw a plane fly over the island was a baffling experience to say the least.</a:t>
            </a:r>
          </a:p>
        </p:txBody>
      </p:sp>
      <p:pic>
        <p:nvPicPr>
          <p:cNvPr id="4" name="Picture 3"/>
          <p:cNvPicPr>
            <a:picLocks noChangeAspect="1"/>
          </p:cNvPicPr>
          <p:nvPr/>
        </p:nvPicPr>
        <p:blipFill>
          <a:blip r:embed="rId2"/>
          <a:stretch>
            <a:fillRect/>
          </a:stretch>
        </p:blipFill>
        <p:spPr>
          <a:xfrm>
            <a:off x="4038600" y="1"/>
            <a:ext cx="8135471" cy="4576202"/>
          </a:xfrm>
          <a:prstGeom prst="rect">
            <a:avLst/>
          </a:prstGeom>
        </p:spPr>
      </p:pic>
    </p:spTree>
    <p:extLst>
      <p:ext uri="{BB962C8B-B14F-4D97-AF65-F5344CB8AC3E}">
        <p14:creationId xmlns:p14="http://schemas.microsoft.com/office/powerpoint/2010/main" val="3082065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487362"/>
          </a:xfrm>
        </p:spPr>
        <p:txBody>
          <a:bodyPr/>
          <a:lstStyle/>
          <a:p>
            <a:r>
              <a:rPr lang="en-US" dirty="0"/>
              <a:t>Tourism At Its Finest</a:t>
            </a:r>
          </a:p>
        </p:txBody>
      </p:sp>
      <p:sp>
        <p:nvSpPr>
          <p:cNvPr id="3" name="Content Placeholder 2"/>
          <p:cNvSpPr>
            <a:spLocks noGrp="1"/>
          </p:cNvSpPr>
          <p:nvPr>
            <p:ph idx="1"/>
          </p:nvPr>
        </p:nvSpPr>
        <p:spPr>
          <a:xfrm>
            <a:off x="1" y="1063533"/>
            <a:ext cx="5867400" cy="5870667"/>
          </a:xfrm>
        </p:spPr>
        <p:txBody>
          <a:bodyPr/>
          <a:lstStyle/>
          <a:p>
            <a:r>
              <a:rPr lang="en-US" dirty="0"/>
              <a:t>There are many who provide tourists with unique insights into Rapa Nui life. Take this man for example. </a:t>
            </a:r>
            <a:r>
              <a:rPr lang="en-US" dirty="0" err="1"/>
              <a:t>Moi</a:t>
            </a:r>
            <a:r>
              <a:rPr lang="en-US" dirty="0"/>
              <a:t> works for a company called Ancestral Tours who show tourists how the Rapa Nui live their lives, both through water and the land. In his water-based tours, </a:t>
            </a:r>
            <a:r>
              <a:rPr lang="en-US" dirty="0" err="1"/>
              <a:t>Moi</a:t>
            </a:r>
            <a:r>
              <a:rPr lang="en-US" dirty="0"/>
              <a:t> takes </a:t>
            </a:r>
            <a:r>
              <a:rPr lang="en-US" dirty="0" err="1"/>
              <a:t>travellers</a:t>
            </a:r>
            <a:r>
              <a:rPr lang="en-US" dirty="0"/>
              <a:t> to snorkel in </a:t>
            </a:r>
            <a:r>
              <a:rPr lang="en-US" dirty="0" err="1"/>
              <a:t>Ovahe</a:t>
            </a:r>
            <a:r>
              <a:rPr lang="en-US" dirty="0"/>
              <a:t> Beach. After working together to retrieve fish swept up by the waves, he cooks for the tourists, while statues watch over the proceedings, like a bunch of bodyguards.</a:t>
            </a:r>
          </a:p>
        </p:txBody>
      </p:sp>
      <p:pic>
        <p:nvPicPr>
          <p:cNvPr id="4" name="Picture 3"/>
          <p:cNvPicPr>
            <a:picLocks noChangeAspect="1"/>
          </p:cNvPicPr>
          <p:nvPr/>
        </p:nvPicPr>
        <p:blipFill>
          <a:blip r:embed="rId2"/>
          <a:stretch>
            <a:fillRect/>
          </a:stretch>
        </p:blipFill>
        <p:spPr>
          <a:xfrm>
            <a:off x="5932714" y="0"/>
            <a:ext cx="6259286" cy="6858000"/>
          </a:xfrm>
          <a:prstGeom prst="rect">
            <a:avLst/>
          </a:prstGeom>
        </p:spPr>
      </p:pic>
    </p:spTree>
    <p:extLst>
      <p:ext uri="{BB962C8B-B14F-4D97-AF65-F5344CB8AC3E}">
        <p14:creationId xmlns:p14="http://schemas.microsoft.com/office/powerpoint/2010/main" val="1920453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487362"/>
          </a:xfrm>
        </p:spPr>
        <p:txBody>
          <a:bodyPr/>
          <a:lstStyle/>
          <a:p>
            <a:r>
              <a:rPr lang="en-US" dirty="0"/>
              <a:t>The Capital</a:t>
            </a:r>
          </a:p>
        </p:txBody>
      </p:sp>
      <p:sp>
        <p:nvSpPr>
          <p:cNvPr id="3" name="Content Placeholder 2"/>
          <p:cNvSpPr>
            <a:spLocks noGrp="1"/>
          </p:cNvSpPr>
          <p:nvPr>
            <p:ph idx="1"/>
          </p:nvPr>
        </p:nvSpPr>
        <p:spPr>
          <a:xfrm>
            <a:off x="7696200" y="26895"/>
            <a:ext cx="4495800" cy="6831105"/>
          </a:xfrm>
        </p:spPr>
        <p:txBody>
          <a:bodyPr/>
          <a:lstStyle/>
          <a:p>
            <a:r>
              <a:rPr lang="en-US" dirty="0"/>
              <a:t>Nowadays, Easter Island has its fair share of inhabitants who may not necessarily be originally from such parts. 90% of the population lives in the capital, </a:t>
            </a:r>
            <a:r>
              <a:rPr lang="en-US" dirty="0" err="1"/>
              <a:t>Hanga</a:t>
            </a:r>
            <a:r>
              <a:rPr lang="en-US" dirty="0"/>
              <a:t> </a:t>
            </a:r>
            <a:r>
              <a:rPr lang="en-US" dirty="0" err="1"/>
              <a:t>Roa</a:t>
            </a:r>
            <a:r>
              <a:rPr lang="en-US" dirty="0"/>
              <a:t>, which in all honesty is not the most exciting location in Rapa Nui. The town has a very basic infrastructure, having only one bank and a few private businesses. Construction laws are particularly strict, due to the tourism focused nature of the island. But there are plenty of places for tourists to stay.</a:t>
            </a:r>
          </a:p>
        </p:txBody>
      </p:sp>
      <p:pic>
        <p:nvPicPr>
          <p:cNvPr id="4" name="Picture 3"/>
          <p:cNvPicPr>
            <a:picLocks noChangeAspect="1"/>
          </p:cNvPicPr>
          <p:nvPr/>
        </p:nvPicPr>
        <p:blipFill>
          <a:blip r:embed="rId2"/>
          <a:stretch>
            <a:fillRect/>
          </a:stretch>
        </p:blipFill>
        <p:spPr>
          <a:xfrm>
            <a:off x="0" y="990600"/>
            <a:ext cx="7945644" cy="5257800"/>
          </a:xfrm>
          <a:prstGeom prst="rect">
            <a:avLst/>
          </a:prstGeom>
        </p:spPr>
      </p:pic>
    </p:spTree>
    <p:extLst>
      <p:ext uri="{BB962C8B-B14F-4D97-AF65-F5344CB8AC3E}">
        <p14:creationId xmlns:p14="http://schemas.microsoft.com/office/powerpoint/2010/main" val="229263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6504"/>
            <a:ext cx="10968567" cy="487362"/>
          </a:xfrm>
        </p:spPr>
        <p:txBody>
          <a:bodyPr/>
          <a:lstStyle/>
          <a:p>
            <a:r>
              <a:rPr lang="en-US" dirty="0"/>
              <a:t>Location, Location, Location</a:t>
            </a:r>
          </a:p>
        </p:txBody>
      </p:sp>
      <p:sp>
        <p:nvSpPr>
          <p:cNvPr id="3" name="Content Placeholder 2"/>
          <p:cNvSpPr>
            <a:spLocks noGrp="1"/>
          </p:cNvSpPr>
          <p:nvPr>
            <p:ph idx="1"/>
          </p:nvPr>
        </p:nvSpPr>
        <p:spPr>
          <a:xfrm>
            <a:off x="7984344" y="228600"/>
            <a:ext cx="4194404" cy="6629400"/>
          </a:xfrm>
        </p:spPr>
        <p:txBody>
          <a:bodyPr/>
          <a:lstStyle/>
          <a:p>
            <a:pPr marL="0" indent="0">
              <a:buNone/>
            </a:pPr>
            <a:r>
              <a:rPr lang="en-US" dirty="0"/>
              <a:t>Unsurprisingly, Easter Island is one of the most remote locations on the planet. Pitcairn, which is 1,200 miles to the west of the island, is its nearest inhabited neighbor. Its closest mainland is Chile, which is 2,300 miles away to the east. So the question remains: is Easter Island worth search a strenuous journey? Well it depends on how much you want to the visit the </a:t>
            </a:r>
            <a:r>
              <a:rPr lang="en-US" dirty="0" err="1"/>
              <a:t>Moai</a:t>
            </a:r>
            <a:r>
              <a:rPr lang="en-US" dirty="0"/>
              <a:t>. It is also a place of incredible natural beauty and a rich history.</a:t>
            </a:r>
          </a:p>
        </p:txBody>
      </p:sp>
      <p:pic>
        <p:nvPicPr>
          <p:cNvPr id="4" name="Picture 3"/>
          <p:cNvPicPr>
            <a:picLocks noChangeAspect="1"/>
          </p:cNvPicPr>
          <p:nvPr/>
        </p:nvPicPr>
        <p:blipFill>
          <a:blip r:embed="rId2"/>
          <a:stretch>
            <a:fillRect/>
          </a:stretch>
        </p:blipFill>
        <p:spPr>
          <a:xfrm>
            <a:off x="0" y="1143000"/>
            <a:ext cx="7984344" cy="4495800"/>
          </a:xfrm>
          <a:prstGeom prst="rect">
            <a:avLst/>
          </a:prstGeom>
        </p:spPr>
      </p:pic>
      <p:sp>
        <p:nvSpPr>
          <p:cNvPr id="5" name="Oval 4"/>
          <p:cNvSpPr/>
          <p:nvPr/>
        </p:nvSpPr>
        <p:spPr>
          <a:xfrm>
            <a:off x="5257800" y="3505200"/>
            <a:ext cx="533400" cy="609600"/>
          </a:xfrm>
          <a:prstGeom prst="ellipse">
            <a:avLst/>
          </a:prstGeom>
          <a:noFill/>
          <a:ln w="603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487362"/>
          </a:xfrm>
        </p:spPr>
        <p:txBody>
          <a:bodyPr/>
          <a:lstStyle/>
          <a:p>
            <a:r>
              <a:rPr lang="en-US" dirty="0"/>
              <a:t>Fantastic Hospitality</a:t>
            </a:r>
          </a:p>
        </p:txBody>
      </p:sp>
      <p:sp>
        <p:nvSpPr>
          <p:cNvPr id="3" name="Content Placeholder 2"/>
          <p:cNvSpPr>
            <a:spLocks noGrp="1"/>
          </p:cNvSpPr>
          <p:nvPr>
            <p:ph idx="1"/>
          </p:nvPr>
        </p:nvSpPr>
        <p:spPr>
          <a:xfrm>
            <a:off x="8001000" y="0"/>
            <a:ext cx="4168588" cy="6858000"/>
          </a:xfrm>
        </p:spPr>
        <p:txBody>
          <a:bodyPr/>
          <a:lstStyle/>
          <a:p>
            <a:pPr marL="0" indent="0">
              <a:buNone/>
            </a:pPr>
            <a:r>
              <a:rPr lang="en-US" dirty="0"/>
              <a:t>One prime example of the capitalization of Easter Island’s recent boom in tourism is the </a:t>
            </a:r>
            <a:r>
              <a:rPr lang="en-US" dirty="0" err="1"/>
              <a:t>Hangaroa</a:t>
            </a:r>
            <a:r>
              <a:rPr lang="en-US" dirty="0"/>
              <a:t> Eco Village and Spa. It is the first high-end hotel in the island’s capital and the 75-room hotel is inspired by the original accommodations that people of Rapa Nui lived in. The hotel has solar panels and wind turbines, helping to generate energy for each room. Other unique features of the hotel include beautiful clay baths as well as furnishings made out of volcanic rock.</a:t>
            </a:r>
          </a:p>
        </p:txBody>
      </p:sp>
      <p:pic>
        <p:nvPicPr>
          <p:cNvPr id="4" name="Picture 3"/>
          <p:cNvPicPr>
            <a:picLocks noChangeAspect="1"/>
          </p:cNvPicPr>
          <p:nvPr/>
        </p:nvPicPr>
        <p:blipFill>
          <a:blip r:embed="rId2"/>
          <a:stretch>
            <a:fillRect/>
          </a:stretch>
        </p:blipFill>
        <p:spPr>
          <a:xfrm>
            <a:off x="26894" y="990600"/>
            <a:ext cx="7747000" cy="4648200"/>
          </a:xfrm>
          <a:prstGeom prst="rect">
            <a:avLst/>
          </a:prstGeom>
        </p:spPr>
      </p:pic>
    </p:spTree>
    <p:extLst>
      <p:ext uri="{BB962C8B-B14F-4D97-AF65-F5344CB8AC3E}">
        <p14:creationId xmlns:p14="http://schemas.microsoft.com/office/powerpoint/2010/main" val="4022059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Things Have Changed</a:t>
            </a:r>
          </a:p>
        </p:txBody>
      </p:sp>
      <p:sp>
        <p:nvSpPr>
          <p:cNvPr id="3" name="Content Placeholder 2"/>
          <p:cNvSpPr>
            <a:spLocks noGrp="1"/>
          </p:cNvSpPr>
          <p:nvPr>
            <p:ph idx="1"/>
          </p:nvPr>
        </p:nvSpPr>
        <p:spPr>
          <a:xfrm>
            <a:off x="7315200" y="-26894"/>
            <a:ext cx="4796367" cy="6808694"/>
          </a:xfrm>
        </p:spPr>
        <p:txBody>
          <a:bodyPr/>
          <a:lstStyle/>
          <a:p>
            <a:r>
              <a:rPr lang="en-US" dirty="0"/>
              <a:t>Despite the many mysteries surrounding Easter Island’s history, there is one fact that historians unanimously agree on. At one point in history, Easter Island faced extreme deforestation. It has been suggested that islanders burned most of the trees in order to make way for clear land and also to make canoes out of the wood. It’s also speculated that the people created tools to transport the </a:t>
            </a:r>
            <a:r>
              <a:rPr lang="en-US" dirty="0" err="1"/>
              <a:t>Moai</a:t>
            </a:r>
            <a:r>
              <a:rPr lang="en-US" dirty="0"/>
              <a:t>. At any rate, the landscape of the island is very different to how it used to be when it was inhabited.</a:t>
            </a:r>
          </a:p>
        </p:txBody>
      </p:sp>
      <p:pic>
        <p:nvPicPr>
          <p:cNvPr id="4" name="Picture 3"/>
          <p:cNvPicPr>
            <a:picLocks noChangeAspect="1"/>
          </p:cNvPicPr>
          <p:nvPr/>
        </p:nvPicPr>
        <p:blipFill>
          <a:blip r:embed="rId2"/>
          <a:stretch>
            <a:fillRect/>
          </a:stretch>
        </p:blipFill>
        <p:spPr>
          <a:xfrm>
            <a:off x="0" y="990600"/>
            <a:ext cx="7315200" cy="4879181"/>
          </a:xfrm>
          <a:prstGeom prst="rect">
            <a:avLst/>
          </a:prstGeom>
        </p:spPr>
      </p:pic>
    </p:spTree>
    <p:extLst>
      <p:ext uri="{BB962C8B-B14F-4D97-AF65-F5344CB8AC3E}">
        <p14:creationId xmlns:p14="http://schemas.microsoft.com/office/powerpoint/2010/main" val="18730256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The Legend Of Ahu </a:t>
            </a:r>
            <a:r>
              <a:rPr lang="en-US" dirty="0" err="1"/>
              <a:t>Akivi</a:t>
            </a:r>
            <a:endParaRPr lang="en-US" dirty="0"/>
          </a:p>
        </p:txBody>
      </p:sp>
      <p:sp>
        <p:nvSpPr>
          <p:cNvPr id="3" name="Content Placeholder 2"/>
          <p:cNvSpPr>
            <a:spLocks noGrp="1"/>
          </p:cNvSpPr>
          <p:nvPr>
            <p:ph idx="1"/>
          </p:nvPr>
        </p:nvSpPr>
        <p:spPr>
          <a:xfrm>
            <a:off x="8077200" y="13447"/>
            <a:ext cx="4141694" cy="6844553"/>
          </a:xfrm>
        </p:spPr>
        <p:txBody>
          <a:bodyPr/>
          <a:lstStyle/>
          <a:p>
            <a:r>
              <a:rPr lang="en-US" dirty="0"/>
              <a:t>The site of Ahu </a:t>
            </a:r>
            <a:r>
              <a:rPr lang="en-US" dirty="0" err="1"/>
              <a:t>Akivi</a:t>
            </a:r>
            <a:r>
              <a:rPr lang="en-US" dirty="0"/>
              <a:t> has a particularly special part to play in the history of Easter Island. Seven equal size </a:t>
            </a:r>
            <a:r>
              <a:rPr lang="en-US" dirty="0" err="1"/>
              <a:t>Moai</a:t>
            </a:r>
            <a:r>
              <a:rPr lang="en-US" dirty="0"/>
              <a:t> stand inland and face the sunset during the Spring Equinox. Then, during the Autumn Equinox, they face away from the sunrise. The seven statues represent seven protectors who in a dream, were ordered by the King’s spirit to wait for him and his other scouts to return from a trip across the Pacific Ocean.</a:t>
            </a:r>
          </a:p>
        </p:txBody>
      </p:sp>
      <p:pic>
        <p:nvPicPr>
          <p:cNvPr id="4" name="Picture 3"/>
          <p:cNvPicPr>
            <a:picLocks noChangeAspect="1"/>
          </p:cNvPicPr>
          <p:nvPr/>
        </p:nvPicPr>
        <p:blipFill>
          <a:blip r:embed="rId2"/>
          <a:stretch>
            <a:fillRect/>
          </a:stretch>
        </p:blipFill>
        <p:spPr>
          <a:xfrm>
            <a:off x="17928" y="838200"/>
            <a:ext cx="8018177" cy="6019800"/>
          </a:xfrm>
          <a:prstGeom prst="rect">
            <a:avLst/>
          </a:prstGeom>
        </p:spPr>
      </p:pic>
    </p:spTree>
    <p:extLst>
      <p:ext uri="{BB962C8B-B14F-4D97-AF65-F5344CB8AC3E}">
        <p14:creationId xmlns:p14="http://schemas.microsoft.com/office/powerpoint/2010/main" val="21722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68567" cy="639762"/>
          </a:xfrm>
        </p:spPr>
        <p:txBody>
          <a:bodyPr/>
          <a:lstStyle/>
          <a:p>
            <a:r>
              <a:rPr lang="en-US" dirty="0"/>
              <a:t>So Why Is It Called Easter Island?</a:t>
            </a:r>
          </a:p>
        </p:txBody>
      </p:sp>
      <p:sp>
        <p:nvSpPr>
          <p:cNvPr id="3" name="Content Placeholder 2"/>
          <p:cNvSpPr>
            <a:spLocks noGrp="1"/>
          </p:cNvSpPr>
          <p:nvPr>
            <p:ph idx="1"/>
          </p:nvPr>
        </p:nvSpPr>
        <p:spPr>
          <a:xfrm>
            <a:off x="5638800" y="1600201"/>
            <a:ext cx="6144896" cy="4525963"/>
          </a:xfrm>
        </p:spPr>
        <p:txBody>
          <a:bodyPr/>
          <a:lstStyle/>
          <a:p>
            <a:r>
              <a:rPr lang="en-US" dirty="0"/>
              <a:t>The meaning behind the island’s name can be attributed to its discoverer, and more specifically, when he discovered it. Dutch explorer Jacob </a:t>
            </a:r>
            <a:r>
              <a:rPr lang="en-US" dirty="0" err="1"/>
              <a:t>Roggeveen</a:t>
            </a:r>
            <a:r>
              <a:rPr lang="en-US" dirty="0"/>
              <a:t> was the first European to reach the location, and he found it on Easter Sunday, April 5, 1722. Officially part of Chile, the official name of the island is Isla de Pascua, which also translates to “Easter Island.” Another name for the island is Rapa Nui, because of its resemblance to the Rapa island in the Bass Islands.</a:t>
            </a:r>
          </a:p>
        </p:txBody>
      </p:sp>
      <p:pic>
        <p:nvPicPr>
          <p:cNvPr id="4" name="Picture 3"/>
          <p:cNvPicPr>
            <a:picLocks noChangeAspect="1"/>
          </p:cNvPicPr>
          <p:nvPr/>
        </p:nvPicPr>
        <p:blipFill>
          <a:blip r:embed="rId2"/>
          <a:stretch>
            <a:fillRect/>
          </a:stretch>
        </p:blipFill>
        <p:spPr>
          <a:xfrm>
            <a:off x="0" y="1600201"/>
            <a:ext cx="5431156" cy="4525963"/>
          </a:xfrm>
          <a:prstGeom prst="rect">
            <a:avLst/>
          </a:prstGeom>
        </p:spPr>
      </p:pic>
    </p:spTree>
    <p:extLst>
      <p:ext uri="{BB962C8B-B14F-4D97-AF65-F5344CB8AC3E}">
        <p14:creationId xmlns:p14="http://schemas.microsoft.com/office/powerpoint/2010/main" val="3538118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639762"/>
          </a:xfrm>
        </p:spPr>
        <p:txBody>
          <a:bodyPr/>
          <a:lstStyle/>
          <a:p>
            <a:r>
              <a:rPr lang="en-US" dirty="0"/>
              <a:t>More To The Name</a:t>
            </a:r>
          </a:p>
        </p:txBody>
      </p:sp>
      <p:sp>
        <p:nvSpPr>
          <p:cNvPr id="3" name="Content Placeholder 2"/>
          <p:cNvSpPr>
            <a:spLocks noGrp="1"/>
          </p:cNvSpPr>
          <p:nvPr>
            <p:ph idx="1"/>
          </p:nvPr>
        </p:nvSpPr>
        <p:spPr>
          <a:xfrm>
            <a:off x="7924800" y="0"/>
            <a:ext cx="4251363" cy="6934200"/>
          </a:xfrm>
        </p:spPr>
        <p:txBody>
          <a:bodyPr/>
          <a:lstStyle/>
          <a:p>
            <a:pPr marL="0" indent="0">
              <a:buNone/>
            </a:pPr>
            <a:r>
              <a:rPr lang="en-US" dirty="0"/>
              <a:t>But before the European </a:t>
            </a:r>
            <a:r>
              <a:rPr lang="en-US" dirty="0" err="1"/>
              <a:t>travellers</a:t>
            </a:r>
            <a:r>
              <a:rPr lang="en-US" dirty="0"/>
              <a:t> gave the Pacific Island the name we’re most familiar with today, the location adopted other names long before. The oldest name in recorded memory is </a:t>
            </a:r>
            <a:r>
              <a:rPr lang="en-US" dirty="0" err="1"/>
              <a:t>Te</a:t>
            </a:r>
            <a:r>
              <a:rPr lang="en-US" dirty="0"/>
              <a:t> </a:t>
            </a:r>
            <a:r>
              <a:rPr lang="en-US" dirty="0" err="1"/>
              <a:t>Pito</a:t>
            </a:r>
            <a:r>
              <a:rPr lang="en-US" dirty="0"/>
              <a:t> o </a:t>
            </a:r>
            <a:r>
              <a:rPr lang="en-US" dirty="0" err="1"/>
              <a:t>Te</a:t>
            </a:r>
            <a:r>
              <a:rPr lang="en-US" dirty="0"/>
              <a:t> </a:t>
            </a:r>
            <a:r>
              <a:rPr lang="en-US" dirty="0" err="1"/>
              <a:t>Henua</a:t>
            </a:r>
            <a:r>
              <a:rPr lang="en-US" dirty="0"/>
              <a:t>, which literally means “The Center of the World.” Another name that inhabitants gave the island was Mata-Ki-</a:t>
            </a:r>
            <a:r>
              <a:rPr lang="en-US" dirty="0" err="1"/>
              <a:t>Te</a:t>
            </a:r>
            <a:r>
              <a:rPr lang="en-US" dirty="0"/>
              <a:t>-Rani, translating into the English “Eyes Looking at Heaven.” Eventually, Tahitian sailors called the island Rapa Nui in the 1860’s, and the rest was history.</a:t>
            </a:r>
          </a:p>
        </p:txBody>
      </p:sp>
      <p:pic>
        <p:nvPicPr>
          <p:cNvPr id="4" name="Picture 3"/>
          <p:cNvPicPr>
            <a:picLocks noChangeAspect="1"/>
          </p:cNvPicPr>
          <p:nvPr/>
        </p:nvPicPr>
        <p:blipFill>
          <a:blip r:embed="rId2"/>
          <a:stretch>
            <a:fillRect/>
          </a:stretch>
        </p:blipFill>
        <p:spPr>
          <a:xfrm>
            <a:off x="0" y="1246454"/>
            <a:ext cx="7924800" cy="4879710"/>
          </a:xfrm>
          <a:prstGeom prst="rect">
            <a:avLst/>
          </a:prstGeom>
        </p:spPr>
      </p:pic>
    </p:spTree>
    <p:extLst>
      <p:ext uri="{BB962C8B-B14F-4D97-AF65-F5344CB8AC3E}">
        <p14:creationId xmlns:p14="http://schemas.microsoft.com/office/powerpoint/2010/main" val="4267137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639762"/>
          </a:xfrm>
        </p:spPr>
        <p:txBody>
          <a:bodyPr/>
          <a:lstStyle/>
          <a:p>
            <a:r>
              <a:rPr lang="en-US" dirty="0"/>
              <a:t>The </a:t>
            </a:r>
            <a:r>
              <a:rPr lang="en-US" dirty="0" err="1"/>
              <a:t>Moai</a:t>
            </a:r>
            <a:endParaRPr lang="en-US" dirty="0"/>
          </a:p>
        </p:txBody>
      </p:sp>
      <p:sp>
        <p:nvSpPr>
          <p:cNvPr id="3" name="Content Placeholder 2"/>
          <p:cNvSpPr>
            <a:spLocks noGrp="1"/>
          </p:cNvSpPr>
          <p:nvPr>
            <p:ph idx="1"/>
          </p:nvPr>
        </p:nvSpPr>
        <p:spPr>
          <a:xfrm>
            <a:off x="7612192" y="274638"/>
            <a:ext cx="4594556" cy="6583362"/>
          </a:xfrm>
        </p:spPr>
        <p:txBody>
          <a:bodyPr/>
          <a:lstStyle/>
          <a:p>
            <a:r>
              <a:rPr lang="en-US" dirty="0"/>
              <a:t>There is a strong chance that you may have learned about Easter Island and its intriguing features in a geography lesson. The island is immersed with giant stone figures that resemble heads. Named after the Polynesian word for “head,” the statues are known as the </a:t>
            </a:r>
            <a:r>
              <a:rPr lang="en-US" dirty="0" err="1"/>
              <a:t>Moai</a:t>
            </a:r>
            <a:r>
              <a:rPr lang="en-US" dirty="0"/>
              <a:t>. And don’t be fooled, there’s a lot more heads on the island than just these ones. In total, there are a staggering 887 </a:t>
            </a:r>
            <a:r>
              <a:rPr lang="en-US" dirty="0" err="1"/>
              <a:t>Moai</a:t>
            </a:r>
            <a:r>
              <a:rPr lang="en-US" dirty="0"/>
              <a:t> on the island. And the </a:t>
            </a:r>
            <a:r>
              <a:rPr lang="en-US" dirty="0" err="1"/>
              <a:t>Moai</a:t>
            </a:r>
            <a:r>
              <a:rPr lang="en-US" dirty="0"/>
              <a:t> are more than just a bunch of heads…</a:t>
            </a:r>
          </a:p>
        </p:txBody>
      </p:sp>
      <p:pic>
        <p:nvPicPr>
          <p:cNvPr id="5" name="Picture 4"/>
          <p:cNvPicPr>
            <a:picLocks noChangeAspect="1"/>
          </p:cNvPicPr>
          <p:nvPr/>
        </p:nvPicPr>
        <p:blipFill>
          <a:blip r:embed="rId2"/>
          <a:stretch>
            <a:fillRect/>
          </a:stretch>
        </p:blipFill>
        <p:spPr>
          <a:xfrm>
            <a:off x="-1" y="914400"/>
            <a:ext cx="7612193" cy="5715000"/>
          </a:xfrm>
          <a:prstGeom prst="rect">
            <a:avLst/>
          </a:prstGeom>
        </p:spPr>
      </p:pic>
    </p:spTree>
    <p:extLst>
      <p:ext uri="{BB962C8B-B14F-4D97-AF65-F5344CB8AC3E}">
        <p14:creationId xmlns:p14="http://schemas.microsoft.com/office/powerpoint/2010/main" val="2075062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639762"/>
          </a:xfrm>
        </p:spPr>
        <p:txBody>
          <a:bodyPr/>
          <a:lstStyle/>
          <a:p>
            <a:r>
              <a:rPr lang="en-US" dirty="0" err="1"/>
              <a:t>Moai</a:t>
            </a:r>
            <a:r>
              <a:rPr lang="en-US" dirty="0"/>
              <a:t> Have Bodies</a:t>
            </a:r>
          </a:p>
        </p:txBody>
      </p:sp>
      <p:sp>
        <p:nvSpPr>
          <p:cNvPr id="3" name="Content Placeholder 2"/>
          <p:cNvSpPr>
            <a:spLocks noGrp="1"/>
          </p:cNvSpPr>
          <p:nvPr>
            <p:ph idx="1"/>
          </p:nvPr>
        </p:nvSpPr>
        <p:spPr>
          <a:xfrm>
            <a:off x="8041048" y="0"/>
            <a:ext cx="4299120" cy="6858000"/>
          </a:xfrm>
        </p:spPr>
        <p:txBody>
          <a:bodyPr/>
          <a:lstStyle/>
          <a:p>
            <a:pPr marL="0" indent="0">
              <a:buNone/>
            </a:pPr>
            <a:r>
              <a:rPr lang="en-US" dirty="0"/>
              <a:t>The statues also have complete bodies that have been buried deep into the ground. Sometimes, only their heads can be seen above the surface. It makes one wonder what else could be hiding under the Earth, waiting to be discovered. After extensive excavations lead by leading archeologists, it was revealed that the </a:t>
            </a:r>
            <a:r>
              <a:rPr lang="en-US" dirty="0" err="1"/>
              <a:t>Moai’s</a:t>
            </a:r>
            <a:r>
              <a:rPr lang="en-US" dirty="0"/>
              <a:t> bodies have heavily detailed tattoos. It is discoveries like these stone structures that go to show how there is a lot more to something than meets the eye.</a:t>
            </a:r>
          </a:p>
        </p:txBody>
      </p:sp>
      <p:pic>
        <p:nvPicPr>
          <p:cNvPr id="4" name="Picture 3"/>
          <p:cNvPicPr>
            <a:picLocks noChangeAspect="1"/>
          </p:cNvPicPr>
          <p:nvPr/>
        </p:nvPicPr>
        <p:blipFill>
          <a:blip r:embed="rId2"/>
          <a:stretch>
            <a:fillRect/>
          </a:stretch>
        </p:blipFill>
        <p:spPr>
          <a:xfrm>
            <a:off x="0" y="1097979"/>
            <a:ext cx="8041047" cy="5379021"/>
          </a:xfrm>
          <a:prstGeom prst="rect">
            <a:avLst/>
          </a:prstGeom>
        </p:spPr>
      </p:pic>
    </p:spTree>
    <p:extLst>
      <p:ext uri="{BB962C8B-B14F-4D97-AF65-F5344CB8AC3E}">
        <p14:creationId xmlns:p14="http://schemas.microsoft.com/office/powerpoint/2010/main" val="181217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85" y="274638"/>
            <a:ext cx="10968567" cy="563562"/>
          </a:xfrm>
        </p:spPr>
        <p:txBody>
          <a:bodyPr/>
          <a:lstStyle/>
          <a:p>
            <a:r>
              <a:rPr lang="en-US" dirty="0"/>
              <a:t>Head Coverings</a:t>
            </a:r>
          </a:p>
        </p:txBody>
      </p:sp>
      <p:sp>
        <p:nvSpPr>
          <p:cNvPr id="3" name="Content Placeholder 2"/>
          <p:cNvSpPr>
            <a:spLocks noGrp="1"/>
          </p:cNvSpPr>
          <p:nvPr>
            <p:ph idx="1"/>
          </p:nvPr>
        </p:nvSpPr>
        <p:spPr>
          <a:xfrm>
            <a:off x="8227054" y="0"/>
            <a:ext cx="3964946" cy="6857999"/>
          </a:xfrm>
        </p:spPr>
        <p:txBody>
          <a:bodyPr/>
          <a:lstStyle/>
          <a:p>
            <a:pPr marL="0" indent="0">
              <a:buNone/>
            </a:pPr>
            <a:r>
              <a:rPr lang="en-US" dirty="0"/>
              <a:t>Did you know that the </a:t>
            </a:r>
            <a:r>
              <a:rPr lang="en-US" dirty="0" err="1"/>
              <a:t>Moai</a:t>
            </a:r>
            <a:r>
              <a:rPr lang="en-US" dirty="0"/>
              <a:t> wore hats? The headgear, known as </a:t>
            </a:r>
            <a:r>
              <a:rPr lang="en-US" dirty="0" err="1"/>
              <a:t>pukao</a:t>
            </a:r>
            <a:r>
              <a:rPr lang="en-US" dirty="0"/>
              <a:t> in Rap Nui, actually represented hair. The islanders would tie the “hair” around the head like a ball. The same reason that chieftains would not cut their hair was attributed to this practice. It was believed that supernatural powers known as “mana” were connected to one’s hair. Men would take rocks, pile them up against the statue and then push the hat over the head.</a:t>
            </a:r>
          </a:p>
        </p:txBody>
      </p:sp>
      <p:pic>
        <p:nvPicPr>
          <p:cNvPr id="4" name="Picture 3"/>
          <p:cNvPicPr>
            <a:picLocks noChangeAspect="1"/>
          </p:cNvPicPr>
          <p:nvPr/>
        </p:nvPicPr>
        <p:blipFill>
          <a:blip r:embed="rId2"/>
          <a:stretch>
            <a:fillRect/>
          </a:stretch>
        </p:blipFill>
        <p:spPr>
          <a:xfrm>
            <a:off x="-1" y="861390"/>
            <a:ext cx="8227055" cy="5996609"/>
          </a:xfrm>
          <a:prstGeom prst="rect">
            <a:avLst/>
          </a:prstGeom>
        </p:spPr>
      </p:pic>
    </p:spTree>
    <p:extLst>
      <p:ext uri="{BB962C8B-B14F-4D97-AF65-F5344CB8AC3E}">
        <p14:creationId xmlns:p14="http://schemas.microsoft.com/office/powerpoint/2010/main" val="16608992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3808_slide">
  <a:themeElements>
    <a:clrScheme name="Office Theme 2">
      <a:dk1>
        <a:srgbClr val="333333"/>
      </a:dk1>
      <a:lt1>
        <a:srgbClr val="FFFFFF"/>
      </a:lt1>
      <a:dk2>
        <a:srgbClr val="336600"/>
      </a:dk2>
      <a:lt2>
        <a:srgbClr val="FFFFFF"/>
      </a:lt2>
      <a:accent1>
        <a:srgbClr val="28F071"/>
      </a:accent1>
      <a:accent2>
        <a:srgbClr val="DFE93E"/>
      </a:accent2>
      <a:accent3>
        <a:srgbClr val="ADB8AA"/>
      </a:accent3>
      <a:accent4>
        <a:srgbClr val="DADADA"/>
      </a:accent4>
      <a:accent5>
        <a:srgbClr val="ACF6BB"/>
      </a:accent5>
      <a:accent6>
        <a:srgbClr val="CAD337"/>
      </a:accent6>
      <a:hlink>
        <a:srgbClr val="FFD480"/>
      </a:hlink>
      <a:folHlink>
        <a:srgbClr val="B0F76A"/>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336600"/>
        </a:dk2>
        <a:lt2>
          <a:srgbClr val="FFFFFF"/>
        </a:lt2>
        <a:accent1>
          <a:srgbClr val="78C12F"/>
        </a:accent1>
        <a:accent2>
          <a:srgbClr val="7EE01B"/>
        </a:accent2>
        <a:accent3>
          <a:srgbClr val="ADB8AA"/>
        </a:accent3>
        <a:accent4>
          <a:srgbClr val="DADADA"/>
        </a:accent4>
        <a:accent5>
          <a:srgbClr val="BEDDAD"/>
        </a:accent5>
        <a:accent6>
          <a:srgbClr val="72CB17"/>
        </a:accent6>
        <a:hlink>
          <a:srgbClr val="A6E06C"/>
        </a:hlink>
        <a:folHlink>
          <a:srgbClr val="ADEF6C"/>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336600"/>
        </a:dk2>
        <a:lt2>
          <a:srgbClr val="FFFFFF"/>
        </a:lt2>
        <a:accent1>
          <a:srgbClr val="28F071"/>
        </a:accent1>
        <a:accent2>
          <a:srgbClr val="DFE93E"/>
        </a:accent2>
        <a:accent3>
          <a:srgbClr val="ADB8AA"/>
        </a:accent3>
        <a:accent4>
          <a:srgbClr val="DADADA"/>
        </a:accent4>
        <a:accent5>
          <a:srgbClr val="ACF6BB"/>
        </a:accent5>
        <a:accent6>
          <a:srgbClr val="CAD337"/>
        </a:accent6>
        <a:hlink>
          <a:srgbClr val="FFD480"/>
        </a:hlink>
        <a:folHlink>
          <a:srgbClr val="B0F76A"/>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336600"/>
        </a:dk2>
        <a:lt2>
          <a:srgbClr val="FFFFFF"/>
        </a:lt2>
        <a:accent1>
          <a:srgbClr val="CDD8FF"/>
        </a:accent1>
        <a:accent2>
          <a:srgbClr val="FFC1B7"/>
        </a:accent2>
        <a:accent3>
          <a:srgbClr val="ADB8AA"/>
        </a:accent3>
        <a:accent4>
          <a:srgbClr val="DADADA"/>
        </a:accent4>
        <a:accent5>
          <a:srgbClr val="E3E9FF"/>
        </a:accent5>
        <a:accent6>
          <a:srgbClr val="E7AFA6"/>
        </a:accent6>
        <a:hlink>
          <a:srgbClr val="FCD6FF"/>
        </a:hlink>
        <a:folHlink>
          <a:srgbClr val="D9F5BC"/>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336600"/>
        </a:dk2>
        <a:lt2>
          <a:srgbClr val="FFFFFF"/>
        </a:lt2>
        <a:accent1>
          <a:srgbClr val="FFD37A"/>
        </a:accent1>
        <a:accent2>
          <a:srgbClr val="FFC2D5"/>
        </a:accent2>
        <a:accent3>
          <a:srgbClr val="ADB8AA"/>
        </a:accent3>
        <a:accent4>
          <a:srgbClr val="DADADA"/>
        </a:accent4>
        <a:accent5>
          <a:srgbClr val="FFE6BE"/>
        </a:accent5>
        <a:accent6>
          <a:srgbClr val="E7B0C1"/>
        </a:accent6>
        <a:hlink>
          <a:srgbClr val="BDFF7A"/>
        </a:hlink>
        <a:folHlink>
          <a:srgbClr val="D6E0FF"/>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78C12F"/>
        </a:accent1>
        <a:accent2>
          <a:srgbClr val="7EE01B"/>
        </a:accent2>
        <a:accent3>
          <a:srgbClr val="FFFFFF"/>
        </a:accent3>
        <a:accent4>
          <a:srgbClr val="000000"/>
        </a:accent4>
        <a:accent5>
          <a:srgbClr val="BEDDAD"/>
        </a:accent5>
        <a:accent6>
          <a:srgbClr val="72CB17"/>
        </a:accent6>
        <a:hlink>
          <a:srgbClr val="A6E06C"/>
        </a:hlink>
        <a:folHlink>
          <a:srgbClr val="ADEF6C"/>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28F071"/>
        </a:accent1>
        <a:accent2>
          <a:srgbClr val="DFE93E"/>
        </a:accent2>
        <a:accent3>
          <a:srgbClr val="FFFFFF"/>
        </a:accent3>
        <a:accent4>
          <a:srgbClr val="000000"/>
        </a:accent4>
        <a:accent5>
          <a:srgbClr val="ACF6BB"/>
        </a:accent5>
        <a:accent6>
          <a:srgbClr val="CAD337"/>
        </a:accent6>
        <a:hlink>
          <a:srgbClr val="FFD480"/>
        </a:hlink>
        <a:folHlink>
          <a:srgbClr val="B0F76A"/>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CDD8FF"/>
        </a:accent1>
        <a:accent2>
          <a:srgbClr val="FFC1B7"/>
        </a:accent2>
        <a:accent3>
          <a:srgbClr val="FFFFFF"/>
        </a:accent3>
        <a:accent4>
          <a:srgbClr val="000000"/>
        </a:accent4>
        <a:accent5>
          <a:srgbClr val="E3E9FF"/>
        </a:accent5>
        <a:accent6>
          <a:srgbClr val="E7AFA6"/>
        </a:accent6>
        <a:hlink>
          <a:srgbClr val="FCD6FF"/>
        </a:hlink>
        <a:folHlink>
          <a:srgbClr val="D9F5BC"/>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FFD37A"/>
        </a:accent1>
        <a:accent2>
          <a:srgbClr val="FFC2D5"/>
        </a:accent2>
        <a:accent3>
          <a:srgbClr val="FFFFFF"/>
        </a:accent3>
        <a:accent4>
          <a:srgbClr val="000000"/>
        </a:accent4>
        <a:accent5>
          <a:srgbClr val="FFE6BE"/>
        </a:accent5>
        <a:accent6>
          <a:srgbClr val="E7B0C1"/>
        </a:accent6>
        <a:hlink>
          <a:srgbClr val="BDFF7A"/>
        </a:hlink>
        <a:folHlink>
          <a:srgbClr val="D6E0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336600"/>
      </a:dk2>
      <a:lt2>
        <a:srgbClr val="FFFFFF"/>
      </a:lt2>
      <a:accent1>
        <a:srgbClr val="28F071"/>
      </a:accent1>
      <a:accent2>
        <a:srgbClr val="DFE93E"/>
      </a:accent2>
      <a:accent3>
        <a:srgbClr val="ADB8AA"/>
      </a:accent3>
      <a:accent4>
        <a:srgbClr val="DADADA"/>
      </a:accent4>
      <a:accent5>
        <a:srgbClr val="ACF6BB"/>
      </a:accent5>
      <a:accent6>
        <a:srgbClr val="CAD337"/>
      </a:accent6>
      <a:hlink>
        <a:srgbClr val="FFD480"/>
      </a:hlink>
      <a:folHlink>
        <a:srgbClr val="B0F76A"/>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6600"/>
        </a:dk2>
        <a:lt2>
          <a:srgbClr val="FFFFFF"/>
        </a:lt2>
        <a:accent1>
          <a:srgbClr val="78C12F"/>
        </a:accent1>
        <a:accent2>
          <a:srgbClr val="7EE01B"/>
        </a:accent2>
        <a:accent3>
          <a:srgbClr val="ADB8AA"/>
        </a:accent3>
        <a:accent4>
          <a:srgbClr val="DADADA"/>
        </a:accent4>
        <a:accent5>
          <a:srgbClr val="BEDDAD"/>
        </a:accent5>
        <a:accent6>
          <a:srgbClr val="72CB17"/>
        </a:accent6>
        <a:hlink>
          <a:srgbClr val="A6E06C"/>
        </a:hlink>
        <a:folHlink>
          <a:srgbClr val="ADEF6C"/>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6600"/>
        </a:dk2>
        <a:lt2>
          <a:srgbClr val="FFFFFF"/>
        </a:lt2>
        <a:accent1>
          <a:srgbClr val="28F071"/>
        </a:accent1>
        <a:accent2>
          <a:srgbClr val="DFE93E"/>
        </a:accent2>
        <a:accent3>
          <a:srgbClr val="ADB8AA"/>
        </a:accent3>
        <a:accent4>
          <a:srgbClr val="DADADA"/>
        </a:accent4>
        <a:accent5>
          <a:srgbClr val="ACF6BB"/>
        </a:accent5>
        <a:accent6>
          <a:srgbClr val="CAD337"/>
        </a:accent6>
        <a:hlink>
          <a:srgbClr val="FFD480"/>
        </a:hlink>
        <a:folHlink>
          <a:srgbClr val="B0F76A"/>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6600"/>
        </a:dk2>
        <a:lt2>
          <a:srgbClr val="FFFFFF"/>
        </a:lt2>
        <a:accent1>
          <a:srgbClr val="CDD8FF"/>
        </a:accent1>
        <a:accent2>
          <a:srgbClr val="FFC1B7"/>
        </a:accent2>
        <a:accent3>
          <a:srgbClr val="ADB8AA"/>
        </a:accent3>
        <a:accent4>
          <a:srgbClr val="DADADA"/>
        </a:accent4>
        <a:accent5>
          <a:srgbClr val="E3E9FF"/>
        </a:accent5>
        <a:accent6>
          <a:srgbClr val="E7AFA6"/>
        </a:accent6>
        <a:hlink>
          <a:srgbClr val="FCD6FF"/>
        </a:hlink>
        <a:folHlink>
          <a:srgbClr val="D9F5BC"/>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6600"/>
        </a:dk2>
        <a:lt2>
          <a:srgbClr val="FFFFFF"/>
        </a:lt2>
        <a:accent1>
          <a:srgbClr val="FFD37A"/>
        </a:accent1>
        <a:accent2>
          <a:srgbClr val="FFC2D5"/>
        </a:accent2>
        <a:accent3>
          <a:srgbClr val="ADB8AA"/>
        </a:accent3>
        <a:accent4>
          <a:srgbClr val="DADADA"/>
        </a:accent4>
        <a:accent5>
          <a:srgbClr val="FFE6BE"/>
        </a:accent5>
        <a:accent6>
          <a:srgbClr val="E7B0C1"/>
        </a:accent6>
        <a:hlink>
          <a:srgbClr val="BDFF7A"/>
        </a:hlink>
        <a:folHlink>
          <a:srgbClr val="D6E0FF"/>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78C12F"/>
        </a:accent1>
        <a:accent2>
          <a:srgbClr val="7EE01B"/>
        </a:accent2>
        <a:accent3>
          <a:srgbClr val="FFFFFF"/>
        </a:accent3>
        <a:accent4>
          <a:srgbClr val="000000"/>
        </a:accent4>
        <a:accent5>
          <a:srgbClr val="BEDDAD"/>
        </a:accent5>
        <a:accent6>
          <a:srgbClr val="72CB17"/>
        </a:accent6>
        <a:hlink>
          <a:srgbClr val="A6E06C"/>
        </a:hlink>
        <a:folHlink>
          <a:srgbClr val="ADEF6C"/>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28F071"/>
        </a:accent1>
        <a:accent2>
          <a:srgbClr val="DFE93E"/>
        </a:accent2>
        <a:accent3>
          <a:srgbClr val="FFFFFF"/>
        </a:accent3>
        <a:accent4>
          <a:srgbClr val="000000"/>
        </a:accent4>
        <a:accent5>
          <a:srgbClr val="ACF6BB"/>
        </a:accent5>
        <a:accent6>
          <a:srgbClr val="CAD337"/>
        </a:accent6>
        <a:hlink>
          <a:srgbClr val="FFD480"/>
        </a:hlink>
        <a:folHlink>
          <a:srgbClr val="B0F76A"/>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CDD8FF"/>
        </a:accent1>
        <a:accent2>
          <a:srgbClr val="FFC1B7"/>
        </a:accent2>
        <a:accent3>
          <a:srgbClr val="FFFFFF"/>
        </a:accent3>
        <a:accent4>
          <a:srgbClr val="000000"/>
        </a:accent4>
        <a:accent5>
          <a:srgbClr val="E3E9FF"/>
        </a:accent5>
        <a:accent6>
          <a:srgbClr val="E7AFA6"/>
        </a:accent6>
        <a:hlink>
          <a:srgbClr val="FCD6FF"/>
        </a:hlink>
        <a:folHlink>
          <a:srgbClr val="D9F5BC"/>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FFD37A"/>
        </a:accent1>
        <a:accent2>
          <a:srgbClr val="FFC2D5"/>
        </a:accent2>
        <a:accent3>
          <a:srgbClr val="FFFFFF"/>
        </a:accent3>
        <a:accent4>
          <a:srgbClr val="000000"/>
        </a:accent4>
        <a:accent5>
          <a:srgbClr val="FFE6BE"/>
        </a:accent5>
        <a:accent6>
          <a:srgbClr val="E7B0C1"/>
        </a:accent6>
        <a:hlink>
          <a:srgbClr val="BDFF7A"/>
        </a:hlink>
        <a:folHlink>
          <a:srgbClr val="D6E0F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bamboo</Template>
  <TotalTime>64</TotalTime>
  <Words>3716</Words>
  <Application>Microsoft Office PowerPoint</Application>
  <PresentationFormat>Widescreen</PresentationFormat>
  <Paragraphs>82</Paragraphs>
  <Slides>42</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42</vt:i4>
      </vt:variant>
    </vt:vector>
  </HeadingPairs>
  <TitlesOfParts>
    <vt:vector size="45" baseType="lpstr">
      <vt:lpstr>Arial</vt:lpstr>
      <vt:lpstr>ind_3808_slide</vt:lpstr>
      <vt:lpstr>1_Default Design</vt:lpstr>
      <vt:lpstr>Interesting Facts You May Have Not Known About Easter Island</vt:lpstr>
      <vt:lpstr>Let’s Start With The Heads</vt:lpstr>
      <vt:lpstr>PowerPoint Presentation</vt:lpstr>
      <vt:lpstr>Location, Location, Location</vt:lpstr>
      <vt:lpstr>So Why Is It Called Easter Island?</vt:lpstr>
      <vt:lpstr>More To The Name</vt:lpstr>
      <vt:lpstr>The Moai</vt:lpstr>
      <vt:lpstr>Moai Have Bodies</vt:lpstr>
      <vt:lpstr>Head Coverings</vt:lpstr>
      <vt:lpstr>A Team Effort</vt:lpstr>
      <vt:lpstr>The Director</vt:lpstr>
      <vt:lpstr>Addressing Misconceptions</vt:lpstr>
      <vt:lpstr>The Original Settlers</vt:lpstr>
      <vt:lpstr>Mysterious Markings</vt:lpstr>
      <vt:lpstr>Similar, For The Most Part</vt:lpstr>
      <vt:lpstr>Let’s Get Spiritual</vt:lpstr>
      <vt:lpstr>More Than Just A Pretty Face</vt:lpstr>
      <vt:lpstr>It’s Actually A Volcano</vt:lpstr>
      <vt:lpstr>Who Were The Architects?</vt:lpstr>
      <vt:lpstr>Another Breed Of Statue</vt:lpstr>
      <vt:lpstr>World Heritage Status</vt:lpstr>
      <vt:lpstr>Moving Structures</vt:lpstr>
      <vt:lpstr>A Reconstruction</vt:lpstr>
      <vt:lpstr>What Happened To The People?</vt:lpstr>
      <vt:lpstr>Or Could It Be…</vt:lpstr>
      <vt:lpstr>Mass Destruction</vt:lpstr>
      <vt:lpstr>Maybe It Was The Aliens</vt:lpstr>
      <vt:lpstr>The Moai Roads</vt:lpstr>
      <vt:lpstr>Connections Elsewhere</vt:lpstr>
      <vt:lpstr>Playing The Theory By Ear</vt:lpstr>
      <vt:lpstr>Who Will Be The Birdman?</vt:lpstr>
      <vt:lpstr>Stands Out Like A Sore Thumb</vt:lpstr>
      <vt:lpstr>Easter Tools</vt:lpstr>
      <vt:lpstr>Grand Theft Moai</vt:lpstr>
      <vt:lpstr>A Masterpiece</vt:lpstr>
      <vt:lpstr>An Unexpected Cure</vt:lpstr>
      <vt:lpstr>From The Old To The New</vt:lpstr>
      <vt:lpstr>Tourism At Its Finest</vt:lpstr>
      <vt:lpstr>The Capital</vt:lpstr>
      <vt:lpstr>Fantastic Hospitality</vt:lpstr>
      <vt:lpstr>Things Have Changed</vt:lpstr>
      <vt:lpstr>The Legend Of Ahu Akivi</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Interesting Facts You May Have Not Known About Easter Island</dc:title>
  <dc:creator>Joseph Naumann</dc:creator>
  <cp:lastModifiedBy>Joseph Naumann</cp:lastModifiedBy>
  <cp:revision>8</cp:revision>
  <dcterms:created xsi:type="dcterms:W3CDTF">2017-06-09T23:56:20Z</dcterms:created>
  <dcterms:modified xsi:type="dcterms:W3CDTF">2017-06-10T01:00:53Z</dcterms:modified>
</cp:coreProperties>
</file>