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0"/>
  </p:notesMasterIdLst>
  <p:sldIdLst>
    <p:sldId id="256" r:id="rId3"/>
    <p:sldId id="257" r:id="rId4"/>
    <p:sldId id="277" r:id="rId5"/>
    <p:sldId id="258" r:id="rId6"/>
    <p:sldId id="259" r:id="rId7"/>
    <p:sldId id="260" r:id="rId8"/>
    <p:sldId id="261" r:id="rId9"/>
    <p:sldId id="262" r:id="rId10"/>
    <p:sldId id="263" r:id="rId11"/>
    <p:sldId id="264" r:id="rId12"/>
    <p:sldId id="265" r:id="rId13"/>
    <p:sldId id="281" r:id="rId14"/>
    <p:sldId id="282" r:id="rId15"/>
    <p:sldId id="283" r:id="rId16"/>
    <p:sldId id="278" r:id="rId17"/>
    <p:sldId id="284" r:id="rId18"/>
    <p:sldId id="285" r:id="rId19"/>
    <p:sldId id="286" r:id="rId20"/>
    <p:sldId id="287" r:id="rId21"/>
    <p:sldId id="288" r:id="rId22"/>
    <p:sldId id="289" r:id="rId23"/>
    <p:sldId id="272" r:id="rId24"/>
    <p:sldId id="273" r:id="rId25"/>
    <p:sldId id="274" r:id="rId26"/>
    <p:sldId id="275" r:id="rId27"/>
    <p:sldId id="276" r:id="rId28"/>
    <p:sldId id="280" r:id="rId29"/>
    <p:sldId id="279" r:id="rId30"/>
    <p:sldId id="266" r:id="rId31"/>
    <p:sldId id="267" r:id="rId32"/>
    <p:sldId id="268" r:id="rId33"/>
    <p:sldId id="269" r:id="rId34"/>
    <p:sldId id="270" r:id="rId35"/>
    <p:sldId id="271" r:id="rId36"/>
    <p:sldId id="290" r:id="rId37"/>
    <p:sldId id="291" r:id="rId38"/>
    <p:sldId id="292"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4600"/>
  </p:normalViewPr>
  <p:slideViewPr>
    <p:cSldViewPr>
      <p:cViewPr varScale="1">
        <p:scale>
          <a:sx n="88" d="100"/>
          <a:sy n="88" d="100"/>
        </p:scale>
        <p:origin x="46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38D2BC8-4D04-47C3-9F74-3E3043A1C8F5}" type="slidenum">
              <a:rPr lang="en-US"/>
              <a:pPr/>
              <a:t>‹#›</a:t>
            </a:fld>
            <a:endParaRPr lang="en-US"/>
          </a:p>
        </p:txBody>
      </p:sp>
    </p:spTree>
    <p:extLst>
      <p:ext uri="{BB962C8B-B14F-4D97-AF65-F5344CB8AC3E}">
        <p14:creationId xmlns:p14="http://schemas.microsoft.com/office/powerpoint/2010/main" val="20712190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FF37F748-56D6-4558-B7AB-D803F2D7177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A1561A-D02B-4758-8D25-EDA6DA66D229}" type="slidenum">
              <a:rPr lang="en-US"/>
              <a:pPr/>
              <a:t>‹#›</a:t>
            </a:fld>
            <a:endParaRPr lang="en-US"/>
          </a:p>
        </p:txBody>
      </p:sp>
    </p:spTree>
    <p:extLst>
      <p:ext uri="{BB962C8B-B14F-4D97-AF65-F5344CB8AC3E}">
        <p14:creationId xmlns:p14="http://schemas.microsoft.com/office/powerpoint/2010/main" val="1010580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A322BA-1D01-4AE6-A909-82A7C7F6DA74}" type="slidenum">
              <a:rPr lang="en-US"/>
              <a:pPr/>
              <a:t>‹#›</a:t>
            </a:fld>
            <a:endParaRPr lang="en-US"/>
          </a:p>
        </p:txBody>
      </p:sp>
    </p:spTree>
    <p:extLst>
      <p:ext uri="{BB962C8B-B14F-4D97-AF65-F5344CB8AC3E}">
        <p14:creationId xmlns:p14="http://schemas.microsoft.com/office/powerpoint/2010/main" val="3260753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7BFD9BB8-B385-4ADB-ADC3-BED84B45128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0EBC9B-FE06-43A6-8218-5A587F0DBE79}" type="slidenum">
              <a:rPr lang="en-US"/>
              <a:pPr/>
              <a:t>‹#›</a:t>
            </a:fld>
            <a:endParaRPr lang="en-US"/>
          </a:p>
        </p:txBody>
      </p:sp>
    </p:spTree>
    <p:extLst>
      <p:ext uri="{BB962C8B-B14F-4D97-AF65-F5344CB8AC3E}">
        <p14:creationId xmlns:p14="http://schemas.microsoft.com/office/powerpoint/2010/main" val="71037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FBD73-78C1-48D6-B568-6FA151D786D0}" type="slidenum">
              <a:rPr lang="en-US"/>
              <a:pPr/>
              <a:t>‹#›</a:t>
            </a:fld>
            <a:endParaRPr lang="en-US"/>
          </a:p>
        </p:txBody>
      </p:sp>
    </p:spTree>
    <p:extLst>
      <p:ext uri="{BB962C8B-B14F-4D97-AF65-F5344CB8AC3E}">
        <p14:creationId xmlns:p14="http://schemas.microsoft.com/office/powerpoint/2010/main" val="2135651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8FB42D5-8C9F-46EE-A1A8-91B8AAEEA19D}" type="slidenum">
              <a:rPr lang="en-US"/>
              <a:pPr/>
              <a:t>‹#›</a:t>
            </a:fld>
            <a:endParaRPr lang="en-US"/>
          </a:p>
        </p:txBody>
      </p:sp>
    </p:spTree>
    <p:extLst>
      <p:ext uri="{BB962C8B-B14F-4D97-AF65-F5344CB8AC3E}">
        <p14:creationId xmlns:p14="http://schemas.microsoft.com/office/powerpoint/2010/main" val="2978706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E405D8F-7B89-409D-AED7-61E923F4EFE9}" type="slidenum">
              <a:rPr lang="en-US"/>
              <a:pPr/>
              <a:t>‹#›</a:t>
            </a:fld>
            <a:endParaRPr lang="en-US"/>
          </a:p>
        </p:txBody>
      </p:sp>
    </p:spTree>
    <p:extLst>
      <p:ext uri="{BB962C8B-B14F-4D97-AF65-F5344CB8AC3E}">
        <p14:creationId xmlns:p14="http://schemas.microsoft.com/office/powerpoint/2010/main" val="4119180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3F00270-DF08-402A-A392-E3CA6F194C0E}" type="slidenum">
              <a:rPr lang="en-US"/>
              <a:pPr/>
              <a:t>‹#›</a:t>
            </a:fld>
            <a:endParaRPr lang="en-US"/>
          </a:p>
        </p:txBody>
      </p:sp>
    </p:spTree>
    <p:extLst>
      <p:ext uri="{BB962C8B-B14F-4D97-AF65-F5344CB8AC3E}">
        <p14:creationId xmlns:p14="http://schemas.microsoft.com/office/powerpoint/2010/main" val="255028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ADA6CFB-D4B2-4637-BEB4-0FF38696C206}" type="slidenum">
              <a:rPr lang="en-US"/>
              <a:pPr/>
              <a:t>‹#›</a:t>
            </a:fld>
            <a:endParaRPr lang="en-US"/>
          </a:p>
        </p:txBody>
      </p:sp>
    </p:spTree>
    <p:extLst>
      <p:ext uri="{BB962C8B-B14F-4D97-AF65-F5344CB8AC3E}">
        <p14:creationId xmlns:p14="http://schemas.microsoft.com/office/powerpoint/2010/main" val="1119653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5C4FF6A-E12E-453C-9F75-529B1BF9F82B}" type="slidenum">
              <a:rPr lang="en-US"/>
              <a:pPr/>
              <a:t>‹#›</a:t>
            </a:fld>
            <a:endParaRPr lang="en-US"/>
          </a:p>
        </p:txBody>
      </p:sp>
    </p:spTree>
    <p:extLst>
      <p:ext uri="{BB962C8B-B14F-4D97-AF65-F5344CB8AC3E}">
        <p14:creationId xmlns:p14="http://schemas.microsoft.com/office/powerpoint/2010/main" val="78684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B8B161-110F-46C2-AE8F-AE9455EBD4CF}" type="slidenum">
              <a:rPr lang="en-US"/>
              <a:pPr/>
              <a:t>‹#›</a:t>
            </a:fld>
            <a:endParaRPr lang="en-US"/>
          </a:p>
        </p:txBody>
      </p:sp>
    </p:spTree>
    <p:extLst>
      <p:ext uri="{BB962C8B-B14F-4D97-AF65-F5344CB8AC3E}">
        <p14:creationId xmlns:p14="http://schemas.microsoft.com/office/powerpoint/2010/main" val="2953582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959260-4E8C-465C-B8AF-36C3B0C81827}" type="slidenum">
              <a:rPr lang="en-US"/>
              <a:pPr/>
              <a:t>‹#›</a:t>
            </a:fld>
            <a:endParaRPr lang="en-US"/>
          </a:p>
        </p:txBody>
      </p:sp>
    </p:spTree>
    <p:extLst>
      <p:ext uri="{BB962C8B-B14F-4D97-AF65-F5344CB8AC3E}">
        <p14:creationId xmlns:p14="http://schemas.microsoft.com/office/powerpoint/2010/main" val="1585724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D948AD-C4C8-4299-BA25-390FE819F487}" type="slidenum">
              <a:rPr lang="en-US"/>
              <a:pPr/>
              <a:t>‹#›</a:t>
            </a:fld>
            <a:endParaRPr lang="en-US"/>
          </a:p>
        </p:txBody>
      </p:sp>
    </p:spTree>
    <p:extLst>
      <p:ext uri="{BB962C8B-B14F-4D97-AF65-F5344CB8AC3E}">
        <p14:creationId xmlns:p14="http://schemas.microsoft.com/office/powerpoint/2010/main" val="1032257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64C589-5317-421B-B22D-6C7255F85614}" type="slidenum">
              <a:rPr lang="en-US"/>
              <a:pPr/>
              <a:t>‹#›</a:t>
            </a:fld>
            <a:endParaRPr lang="en-US"/>
          </a:p>
        </p:txBody>
      </p:sp>
    </p:spTree>
    <p:extLst>
      <p:ext uri="{BB962C8B-B14F-4D97-AF65-F5344CB8AC3E}">
        <p14:creationId xmlns:p14="http://schemas.microsoft.com/office/powerpoint/2010/main" val="1419442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D82300-50F2-41C9-95B6-914221B990A3}" type="slidenum">
              <a:rPr lang="en-US"/>
              <a:pPr/>
              <a:t>‹#›</a:t>
            </a:fld>
            <a:endParaRPr lang="en-US"/>
          </a:p>
        </p:txBody>
      </p:sp>
    </p:spTree>
    <p:extLst>
      <p:ext uri="{BB962C8B-B14F-4D97-AF65-F5344CB8AC3E}">
        <p14:creationId xmlns:p14="http://schemas.microsoft.com/office/powerpoint/2010/main" val="289299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F51B3F2-76E8-4840-9E11-31F3D4CC10F7}" type="slidenum">
              <a:rPr lang="en-US"/>
              <a:pPr/>
              <a:t>‹#›</a:t>
            </a:fld>
            <a:endParaRPr lang="en-US"/>
          </a:p>
        </p:txBody>
      </p:sp>
    </p:spTree>
    <p:extLst>
      <p:ext uri="{BB962C8B-B14F-4D97-AF65-F5344CB8AC3E}">
        <p14:creationId xmlns:p14="http://schemas.microsoft.com/office/powerpoint/2010/main" val="242331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51E6437-7EAA-4AB8-A402-8208B437BA0F}" type="slidenum">
              <a:rPr lang="en-US"/>
              <a:pPr/>
              <a:t>‹#›</a:t>
            </a:fld>
            <a:endParaRPr lang="en-US"/>
          </a:p>
        </p:txBody>
      </p:sp>
    </p:spTree>
    <p:extLst>
      <p:ext uri="{BB962C8B-B14F-4D97-AF65-F5344CB8AC3E}">
        <p14:creationId xmlns:p14="http://schemas.microsoft.com/office/powerpoint/2010/main" val="227327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D16DC5C-689B-47E2-9A7B-D4D7506D08EC}" type="slidenum">
              <a:rPr lang="en-US"/>
              <a:pPr/>
              <a:t>‹#›</a:t>
            </a:fld>
            <a:endParaRPr lang="en-US"/>
          </a:p>
        </p:txBody>
      </p:sp>
    </p:spTree>
    <p:extLst>
      <p:ext uri="{BB962C8B-B14F-4D97-AF65-F5344CB8AC3E}">
        <p14:creationId xmlns:p14="http://schemas.microsoft.com/office/powerpoint/2010/main" val="424142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9D09657-4E4C-4DA9-A7F6-89538D635158}" type="slidenum">
              <a:rPr lang="en-US"/>
              <a:pPr/>
              <a:t>‹#›</a:t>
            </a:fld>
            <a:endParaRPr lang="en-US"/>
          </a:p>
        </p:txBody>
      </p:sp>
    </p:spTree>
    <p:extLst>
      <p:ext uri="{BB962C8B-B14F-4D97-AF65-F5344CB8AC3E}">
        <p14:creationId xmlns:p14="http://schemas.microsoft.com/office/powerpoint/2010/main" val="247301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1D4CBA-2E7C-44E1-8E66-01A6933037E8}" type="slidenum">
              <a:rPr lang="en-US"/>
              <a:pPr/>
              <a:t>‹#›</a:t>
            </a:fld>
            <a:endParaRPr lang="en-US"/>
          </a:p>
        </p:txBody>
      </p:sp>
    </p:spTree>
    <p:extLst>
      <p:ext uri="{BB962C8B-B14F-4D97-AF65-F5344CB8AC3E}">
        <p14:creationId xmlns:p14="http://schemas.microsoft.com/office/powerpoint/2010/main" val="3347213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F55E47-EB7E-4989-85C1-E6FCA59F59F4}" type="slidenum">
              <a:rPr lang="en-US"/>
              <a:pPr/>
              <a:t>‹#›</a:t>
            </a:fld>
            <a:endParaRPr lang="en-US"/>
          </a:p>
        </p:txBody>
      </p:sp>
    </p:spTree>
    <p:extLst>
      <p:ext uri="{BB962C8B-B14F-4D97-AF65-F5344CB8AC3E}">
        <p14:creationId xmlns:p14="http://schemas.microsoft.com/office/powerpoint/2010/main" val="221916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C1B4C9A-C233-4D61-AB27-F38074962B1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FFCBB6-9FFD-4A62-8446-8643CAE27C5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2133600" y="2130425"/>
            <a:ext cx="5368925" cy="1470025"/>
          </a:xfrm>
        </p:spPr>
        <p:txBody>
          <a:bodyPr/>
          <a:lstStyle/>
          <a:p>
            <a:pPr algn="ctr"/>
            <a:r>
              <a:rPr lang="en-US" b="1" dirty="0" smtClean="0"/>
              <a:t>Indian Families Reflect the Great Diversity of India</a:t>
            </a:r>
            <a:endParaRPr lang="en-US" b="1" dirty="0"/>
          </a:p>
        </p:txBody>
      </p:sp>
      <p:sp>
        <p:nvSpPr>
          <p:cNvPr id="5632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43485" y="10886"/>
            <a:ext cx="7900516" cy="6847114"/>
          </a:xfrm>
          <a:prstGeom prst="rect">
            <a:avLst/>
          </a:prstGeom>
        </p:spPr>
      </p:pic>
    </p:spTree>
    <p:extLst>
      <p:ext uri="{BB962C8B-B14F-4D97-AF65-F5344CB8AC3E}">
        <p14:creationId xmlns:p14="http://schemas.microsoft.com/office/powerpoint/2010/main" val="58060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30923" y="0"/>
            <a:ext cx="7913077" cy="6858000"/>
          </a:xfrm>
          <a:prstGeom prst="rect">
            <a:avLst/>
          </a:prstGeom>
        </p:spPr>
      </p:pic>
    </p:spTree>
    <p:extLst>
      <p:ext uri="{BB962C8B-B14F-4D97-AF65-F5344CB8AC3E}">
        <p14:creationId xmlns:p14="http://schemas.microsoft.com/office/powerpoint/2010/main" val="127674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3125" y="-32658"/>
            <a:ext cx="8159989" cy="6890657"/>
          </a:xfrm>
          <a:prstGeom prst="rect">
            <a:avLst/>
          </a:prstGeom>
        </p:spPr>
      </p:pic>
    </p:spTree>
    <p:extLst>
      <p:ext uri="{BB962C8B-B14F-4D97-AF65-F5344CB8AC3E}">
        <p14:creationId xmlns:p14="http://schemas.microsoft.com/office/powerpoint/2010/main" val="147461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22684" y="0"/>
            <a:ext cx="8121316" cy="6858000"/>
          </a:xfrm>
          <a:prstGeom prst="rect">
            <a:avLst/>
          </a:prstGeom>
        </p:spPr>
      </p:pic>
    </p:spTree>
    <p:extLst>
      <p:ext uri="{BB962C8B-B14F-4D97-AF65-F5344CB8AC3E}">
        <p14:creationId xmlns:p14="http://schemas.microsoft.com/office/powerpoint/2010/main" val="3959186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8408" y="0"/>
            <a:ext cx="7940842" cy="6705600"/>
          </a:xfrm>
          <a:prstGeom prst="rect">
            <a:avLst/>
          </a:prstGeom>
        </p:spPr>
      </p:pic>
    </p:spTree>
    <p:extLst>
      <p:ext uri="{BB962C8B-B14F-4D97-AF65-F5344CB8AC3E}">
        <p14:creationId xmlns:p14="http://schemas.microsoft.com/office/powerpoint/2010/main" val="3234582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6076"/>
            <a:ext cx="9144000" cy="6884076"/>
          </a:xfrm>
          <a:prstGeom prst="rect">
            <a:avLst/>
          </a:prstGeom>
        </p:spPr>
      </p:pic>
    </p:spTree>
    <p:extLst>
      <p:ext uri="{BB962C8B-B14F-4D97-AF65-F5344CB8AC3E}">
        <p14:creationId xmlns:p14="http://schemas.microsoft.com/office/powerpoint/2010/main" val="2461058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48466" y="21770"/>
            <a:ext cx="8095534" cy="6836229"/>
          </a:xfrm>
          <a:prstGeom prst="rect">
            <a:avLst/>
          </a:prstGeom>
        </p:spPr>
      </p:pic>
    </p:spTree>
    <p:extLst>
      <p:ext uri="{BB962C8B-B14F-4D97-AF65-F5344CB8AC3E}">
        <p14:creationId xmlns:p14="http://schemas.microsoft.com/office/powerpoint/2010/main" val="417731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22684" y="0"/>
            <a:ext cx="8121316" cy="6858000"/>
          </a:xfrm>
          <a:prstGeom prst="rect">
            <a:avLst/>
          </a:prstGeom>
        </p:spPr>
      </p:pic>
    </p:spTree>
    <p:extLst>
      <p:ext uri="{BB962C8B-B14F-4D97-AF65-F5344CB8AC3E}">
        <p14:creationId xmlns:p14="http://schemas.microsoft.com/office/powerpoint/2010/main" val="132866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37580" y="21770"/>
            <a:ext cx="8095534" cy="6836229"/>
          </a:xfrm>
          <a:prstGeom prst="rect">
            <a:avLst/>
          </a:prstGeom>
        </p:spPr>
      </p:pic>
    </p:spTree>
    <p:extLst>
      <p:ext uri="{BB962C8B-B14F-4D97-AF65-F5344CB8AC3E}">
        <p14:creationId xmlns:p14="http://schemas.microsoft.com/office/powerpoint/2010/main" val="206687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22684" y="0"/>
            <a:ext cx="8121316" cy="6858000"/>
          </a:xfrm>
          <a:prstGeom prst="rect">
            <a:avLst/>
          </a:prstGeom>
        </p:spPr>
      </p:pic>
    </p:spTree>
    <p:extLst>
      <p:ext uri="{BB962C8B-B14F-4D97-AF65-F5344CB8AC3E}">
        <p14:creationId xmlns:p14="http://schemas.microsoft.com/office/powerpoint/2010/main" val="2158392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a:p>
        </p:txBody>
      </p:sp>
      <p:sp>
        <p:nvSpPr>
          <p:cNvPr id="57347" name="Rectangle 3"/>
          <p:cNvSpPr>
            <a:spLocks noGrp="1" noChangeArrowheads="1"/>
          </p:cNvSpPr>
          <p:nvPr>
            <p:ph type="body" idx="1"/>
          </p:nvPr>
        </p:nvSpPr>
        <p:spPr>
          <a:xfrm>
            <a:off x="2693988" y="3124200"/>
            <a:ext cx="6326187" cy="3581400"/>
          </a:xfrm>
        </p:spPr>
        <p:txBody>
          <a:bodyPr/>
          <a:lstStyle/>
          <a:p>
            <a:r>
              <a:rPr lang="en-US" dirty="0" smtClean="0"/>
              <a:t>Within India there is much diversity in: religions, language, cultures, tribes and ethnicities, etc.  Among families that can afford to own and wear traditional dress, the traditional dress serves to highlight that diversity.</a:t>
            </a:r>
          </a:p>
          <a:p>
            <a:endParaRPr lang="en-US" dirty="0"/>
          </a:p>
          <a:p>
            <a:r>
              <a:rPr lang="en-US" dirty="0" smtClean="0"/>
              <a:t>The drawings </a:t>
            </a:r>
            <a:r>
              <a:rPr lang="en-US" dirty="0" err="1" smtClean="0"/>
              <a:t>tha</a:t>
            </a:r>
            <a:r>
              <a:rPr lang="en-US" dirty="0" smtClean="0"/>
              <a:t> follow only scratch the surface of the diversity that exists.</a:t>
            </a:r>
            <a:endParaRPr lang="en-US" dirty="0"/>
          </a:p>
        </p:txBody>
      </p:sp>
      <p:pic>
        <p:nvPicPr>
          <p:cNvPr id="2" name="Picture 1"/>
          <p:cNvPicPr>
            <a:picLocks noChangeAspect="1"/>
          </p:cNvPicPr>
          <p:nvPr/>
        </p:nvPicPr>
        <p:blipFill>
          <a:blip r:embed="rId2"/>
          <a:stretch>
            <a:fillRect/>
          </a:stretch>
        </p:blipFill>
        <p:spPr>
          <a:xfrm>
            <a:off x="-10886" y="12700"/>
            <a:ext cx="9176294" cy="26543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10487" y="0"/>
            <a:ext cx="6566170" cy="6858000"/>
          </a:xfrm>
          <a:prstGeom prst="rect">
            <a:avLst/>
          </a:prstGeom>
        </p:spPr>
      </p:pic>
    </p:spTree>
    <p:extLst>
      <p:ext uri="{BB962C8B-B14F-4D97-AF65-F5344CB8AC3E}">
        <p14:creationId xmlns:p14="http://schemas.microsoft.com/office/powerpoint/2010/main" val="81702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30923" y="0"/>
            <a:ext cx="7913077" cy="6858000"/>
          </a:xfrm>
          <a:prstGeom prst="rect">
            <a:avLst/>
          </a:prstGeom>
        </p:spPr>
      </p:pic>
    </p:spTree>
    <p:extLst>
      <p:ext uri="{BB962C8B-B14F-4D97-AF65-F5344CB8AC3E}">
        <p14:creationId xmlns:p14="http://schemas.microsoft.com/office/powerpoint/2010/main" val="40849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6425" cy="642257"/>
          </a:xfrm>
        </p:spPr>
        <p:txBody>
          <a:bodyPr/>
          <a:lstStyle/>
          <a:p>
            <a:r>
              <a:rPr lang="en-US" dirty="0" smtClean="0"/>
              <a:t>Muslim merchant</a:t>
            </a:r>
            <a:endParaRPr lang="en-US" dirty="0"/>
          </a:p>
        </p:txBody>
      </p:sp>
      <p:pic>
        <p:nvPicPr>
          <p:cNvPr id="5" name="Content Placeholder 4"/>
          <p:cNvPicPr>
            <a:picLocks noGrp="1" noChangeAspect="1"/>
          </p:cNvPicPr>
          <p:nvPr>
            <p:ph idx="1"/>
          </p:nvPr>
        </p:nvPicPr>
        <p:blipFill rotWithShape="1">
          <a:blip r:embed="rId2"/>
          <a:srcRect l="2432" t="3208" r="1977" b="9085"/>
          <a:stretch/>
        </p:blipFill>
        <p:spPr>
          <a:xfrm>
            <a:off x="0" y="609600"/>
            <a:ext cx="9115779" cy="6248400"/>
          </a:xfrm>
          <a:prstGeom prst="rect">
            <a:avLst/>
          </a:prstGeom>
        </p:spPr>
      </p:pic>
    </p:spTree>
    <p:extLst>
      <p:ext uri="{BB962C8B-B14F-4D97-AF65-F5344CB8AC3E}">
        <p14:creationId xmlns:p14="http://schemas.microsoft.com/office/powerpoint/2010/main" val="221661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21893"/>
          </a:xfrm>
        </p:spPr>
        <p:txBody>
          <a:bodyPr/>
          <a:lstStyle/>
          <a:p>
            <a:r>
              <a:rPr lang="en-US" dirty="0" smtClean="0"/>
              <a:t>Hindu Musician </a:t>
            </a:r>
            <a:endParaRPr lang="en-US" dirty="0"/>
          </a:p>
        </p:txBody>
      </p:sp>
      <p:pic>
        <p:nvPicPr>
          <p:cNvPr id="4" name="Content Placeholder 3"/>
          <p:cNvPicPr>
            <a:picLocks noGrp="1" noChangeAspect="1"/>
          </p:cNvPicPr>
          <p:nvPr>
            <p:ph idx="1"/>
          </p:nvPr>
        </p:nvPicPr>
        <p:blipFill rotWithShape="1">
          <a:blip r:embed="rId2"/>
          <a:srcRect l="2132" t="5051" r="2027" b="9085"/>
          <a:stretch/>
        </p:blipFill>
        <p:spPr>
          <a:xfrm>
            <a:off x="0" y="732779"/>
            <a:ext cx="9144000" cy="6136107"/>
          </a:xfrm>
          <a:prstGeom prst="rect">
            <a:avLst/>
          </a:prstGeom>
        </p:spPr>
      </p:pic>
    </p:spTree>
    <p:extLst>
      <p:ext uri="{BB962C8B-B14F-4D97-AF65-F5344CB8AC3E}">
        <p14:creationId xmlns:p14="http://schemas.microsoft.com/office/powerpoint/2010/main" val="26851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21369"/>
          </a:xfrm>
        </p:spPr>
        <p:txBody>
          <a:bodyPr/>
          <a:lstStyle/>
          <a:p>
            <a:r>
              <a:rPr lang="en-US" dirty="0" smtClean="0"/>
              <a:t>Sikh Chief</a:t>
            </a:r>
            <a:endParaRPr lang="en-US" dirty="0"/>
          </a:p>
        </p:txBody>
      </p:sp>
      <p:pic>
        <p:nvPicPr>
          <p:cNvPr id="4" name="Content Placeholder 3"/>
          <p:cNvPicPr>
            <a:picLocks noGrp="1" noChangeAspect="1"/>
          </p:cNvPicPr>
          <p:nvPr>
            <p:ph idx="1"/>
          </p:nvPr>
        </p:nvPicPr>
        <p:blipFill rotWithShape="1">
          <a:blip r:embed="rId2"/>
          <a:srcRect l="2786" t="3367" r="2679" b="10768"/>
          <a:stretch/>
        </p:blipFill>
        <p:spPr>
          <a:xfrm>
            <a:off x="0" y="621369"/>
            <a:ext cx="9144000" cy="6301946"/>
          </a:xfrm>
          <a:prstGeom prst="rect">
            <a:avLst/>
          </a:prstGeom>
        </p:spPr>
      </p:pic>
    </p:spTree>
    <p:extLst>
      <p:ext uri="{BB962C8B-B14F-4D97-AF65-F5344CB8AC3E}">
        <p14:creationId xmlns:p14="http://schemas.microsoft.com/office/powerpoint/2010/main" val="832157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14" y="32658"/>
            <a:ext cx="8226425" cy="386442"/>
          </a:xfrm>
        </p:spPr>
        <p:txBody>
          <a:bodyPr/>
          <a:lstStyle/>
          <a:p>
            <a:r>
              <a:rPr lang="en-US" sz="2800" dirty="0" smtClean="0"/>
              <a:t>Arab Soldier</a:t>
            </a:r>
            <a:endParaRPr lang="en-US" sz="2800" dirty="0"/>
          </a:p>
        </p:txBody>
      </p:sp>
      <p:pic>
        <p:nvPicPr>
          <p:cNvPr id="4" name="Content Placeholder 3"/>
          <p:cNvPicPr>
            <a:picLocks noGrp="1" noChangeAspect="1"/>
          </p:cNvPicPr>
          <p:nvPr>
            <p:ph idx="1"/>
          </p:nvPr>
        </p:nvPicPr>
        <p:blipFill rotWithShape="1">
          <a:blip r:embed="rId2"/>
          <a:srcRect l="3028" t="3366" r="2923" b="9085"/>
          <a:stretch/>
        </p:blipFill>
        <p:spPr>
          <a:xfrm>
            <a:off x="32657" y="419099"/>
            <a:ext cx="9111343" cy="6402565"/>
          </a:xfrm>
          <a:prstGeom prst="rect">
            <a:avLst/>
          </a:prstGeom>
        </p:spPr>
      </p:pic>
    </p:spTree>
    <p:extLst>
      <p:ext uri="{BB962C8B-B14F-4D97-AF65-F5344CB8AC3E}">
        <p14:creationId xmlns:p14="http://schemas.microsoft.com/office/powerpoint/2010/main" val="2486420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771" y="16329"/>
            <a:ext cx="9122229" cy="6841672"/>
          </a:xfrm>
          <a:prstGeom prst="rect">
            <a:avLst/>
          </a:prstGeom>
        </p:spPr>
      </p:pic>
    </p:spTree>
    <p:extLst>
      <p:ext uri="{BB962C8B-B14F-4D97-AF65-F5344CB8AC3E}">
        <p14:creationId xmlns:p14="http://schemas.microsoft.com/office/powerpoint/2010/main" val="4079893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06900"/>
            <a:ext cx="8610600" cy="1362075"/>
          </a:xfrm>
        </p:spPr>
        <p:txBody>
          <a:bodyPr/>
          <a:lstStyle/>
          <a:p>
            <a:r>
              <a:rPr lang="en-US" dirty="0" smtClean="0"/>
              <a:t>The extended family rather than the nuclear family</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184" y="687387"/>
            <a:ext cx="9123816" cy="3421431"/>
          </a:xfrm>
          <a:prstGeom prst="rect">
            <a:avLst/>
          </a:prstGeom>
        </p:spPr>
      </p:pic>
    </p:spTree>
    <p:extLst>
      <p:ext uri="{BB962C8B-B14F-4D97-AF65-F5344CB8AC3E}">
        <p14:creationId xmlns:p14="http://schemas.microsoft.com/office/powerpoint/2010/main" val="75539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circle of care in Indian families embraces all generations. When we speak of family</a:t>
            </a:r>
          </a:p>
        </p:txBody>
      </p:sp>
      <p:sp>
        <p:nvSpPr>
          <p:cNvPr id="5" name="Text Placeholder 4"/>
          <p:cNvSpPr>
            <a:spLocks noGrp="1"/>
          </p:cNvSpPr>
          <p:nvPr>
            <p:ph type="body" idx="1"/>
          </p:nvPr>
        </p:nvSpPr>
        <p:spPr/>
        <p:txBody>
          <a:bodyPr/>
          <a:lstStyle/>
          <a:p>
            <a:endParaRPr lang="en-US"/>
          </a:p>
        </p:txBody>
      </p:sp>
      <p:pic>
        <p:nvPicPr>
          <p:cNvPr id="4" name="Content Placeholder 3"/>
          <p:cNvPicPr>
            <a:picLocks noGrp="1" noChangeAspect="1"/>
          </p:cNvPicPr>
          <p:nvPr>
            <p:ph idx="4294967295"/>
          </p:nvPr>
        </p:nvPicPr>
        <p:blipFill>
          <a:blip r:embed="rId2"/>
          <a:stretch>
            <a:fillRect/>
          </a:stretch>
        </p:blipFill>
        <p:spPr>
          <a:xfrm>
            <a:off x="11113" y="1189038"/>
            <a:ext cx="9132887" cy="5702300"/>
          </a:xfrm>
          <a:prstGeom prst="rect">
            <a:avLst/>
          </a:prstGeom>
        </p:spPr>
      </p:pic>
    </p:spTree>
    <p:extLst>
      <p:ext uri="{BB962C8B-B14F-4D97-AF65-F5344CB8AC3E}">
        <p14:creationId xmlns:p14="http://schemas.microsoft.com/office/powerpoint/2010/main" val="238760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Religions in India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246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Diversity</a:t>
            </a:r>
            <a:endParaRPr lang="en-US" dirty="0"/>
          </a:p>
        </p:txBody>
      </p:sp>
      <p:pic>
        <p:nvPicPr>
          <p:cNvPr id="5" name="Content Placeholder 4"/>
          <p:cNvPicPr>
            <a:picLocks noGrp="1" noChangeAspect="1"/>
          </p:cNvPicPr>
          <p:nvPr>
            <p:ph sz="half" idx="1"/>
          </p:nvPr>
        </p:nvPicPr>
        <p:blipFill>
          <a:blip r:embed="rId2"/>
          <a:stretch>
            <a:fillRect/>
          </a:stretch>
        </p:blipFill>
        <p:spPr>
          <a:xfrm>
            <a:off x="152400" y="1710107"/>
            <a:ext cx="4306147" cy="4306147"/>
          </a:xfrm>
          <a:prstGeom prst="rect">
            <a:avLst/>
          </a:prstGeom>
        </p:spPr>
      </p:pic>
      <p:pic>
        <p:nvPicPr>
          <p:cNvPr id="6" name="Content Placeholder 5"/>
          <p:cNvPicPr>
            <a:picLocks noGrp="1" noChangeAspect="1"/>
          </p:cNvPicPr>
          <p:nvPr>
            <p:ph sz="half" idx="2"/>
          </p:nvPr>
        </p:nvPicPr>
        <p:blipFill>
          <a:blip r:embed="rId3"/>
          <a:stretch>
            <a:fillRect/>
          </a:stretch>
        </p:blipFill>
        <p:spPr>
          <a:xfrm>
            <a:off x="4953000" y="1710107"/>
            <a:ext cx="4037013" cy="4306147"/>
          </a:xfrm>
          <a:prstGeom prst="rect">
            <a:avLst/>
          </a:prstGeom>
        </p:spPr>
      </p:pic>
    </p:spTree>
    <p:extLst>
      <p:ext uri="{BB962C8B-B14F-4D97-AF65-F5344CB8AC3E}">
        <p14:creationId xmlns:p14="http://schemas.microsoft.com/office/powerpoint/2010/main" val="266563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0" y="0"/>
            <a:ext cx="4005943" cy="4692675"/>
          </a:xfrm>
          <a:prstGeom prst="rect">
            <a:avLst/>
          </a:prstGeom>
        </p:spPr>
      </p:pic>
      <p:pic>
        <p:nvPicPr>
          <p:cNvPr id="6" name="Content Placeholder 5"/>
          <p:cNvPicPr>
            <a:picLocks noGrp="1" noChangeAspect="1"/>
          </p:cNvPicPr>
          <p:nvPr>
            <p:ph sz="half" idx="2"/>
          </p:nvPr>
        </p:nvPicPr>
        <p:blipFill>
          <a:blip r:embed="rId3"/>
          <a:stretch>
            <a:fillRect/>
          </a:stretch>
        </p:blipFill>
        <p:spPr>
          <a:xfrm>
            <a:off x="0" y="4569896"/>
            <a:ext cx="4038600" cy="2277217"/>
          </a:xfrm>
          <a:prstGeom prst="rect">
            <a:avLst/>
          </a:prstGeom>
        </p:spPr>
      </p:pic>
      <p:pic>
        <p:nvPicPr>
          <p:cNvPr id="7" name="Picture 6"/>
          <p:cNvPicPr>
            <a:picLocks noChangeAspect="1"/>
          </p:cNvPicPr>
          <p:nvPr/>
        </p:nvPicPr>
        <p:blipFill>
          <a:blip r:embed="rId4"/>
          <a:stretch>
            <a:fillRect/>
          </a:stretch>
        </p:blipFill>
        <p:spPr>
          <a:xfrm>
            <a:off x="5783839" y="0"/>
            <a:ext cx="3369460" cy="6847113"/>
          </a:xfrm>
          <a:prstGeom prst="rect">
            <a:avLst/>
          </a:prstGeom>
        </p:spPr>
      </p:pic>
    </p:spTree>
    <p:extLst>
      <p:ext uri="{BB962C8B-B14F-4D97-AF65-F5344CB8AC3E}">
        <p14:creationId xmlns:p14="http://schemas.microsoft.com/office/powerpoint/2010/main" val="4051919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Languages of </a:t>
            </a:r>
            <a:r>
              <a:rPr lang="en-US" dirty="0" err="1" smtClean="0"/>
              <a:t>india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173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6425" cy="762000"/>
          </a:xfrm>
        </p:spPr>
        <p:txBody>
          <a:bodyPr/>
          <a:lstStyle/>
          <a:p>
            <a:r>
              <a:rPr lang="en-US" dirty="0" smtClean="0"/>
              <a:t>Language Families</a:t>
            </a:r>
            <a:endParaRPr lang="en-US" dirty="0"/>
          </a:p>
        </p:txBody>
      </p:sp>
      <p:pic>
        <p:nvPicPr>
          <p:cNvPr id="5" name="Content Placeholder 4"/>
          <p:cNvPicPr>
            <a:picLocks noGrp="1" noChangeAspect="1"/>
          </p:cNvPicPr>
          <p:nvPr>
            <p:ph sz="half" idx="1"/>
          </p:nvPr>
        </p:nvPicPr>
        <p:blipFill>
          <a:blip r:embed="rId2"/>
          <a:stretch>
            <a:fillRect/>
          </a:stretch>
        </p:blipFill>
        <p:spPr>
          <a:xfrm>
            <a:off x="10886" y="1048800"/>
            <a:ext cx="4183887" cy="4564838"/>
          </a:xfrm>
          <a:prstGeom prst="rect">
            <a:avLst/>
          </a:prstGeom>
        </p:spPr>
      </p:pic>
      <p:pic>
        <p:nvPicPr>
          <p:cNvPr id="6" name="Content Placeholder 5"/>
          <p:cNvPicPr>
            <a:picLocks noGrp="1" noChangeAspect="1"/>
          </p:cNvPicPr>
          <p:nvPr>
            <p:ph sz="half" idx="2"/>
          </p:nvPr>
        </p:nvPicPr>
        <p:blipFill>
          <a:blip r:embed="rId3"/>
          <a:stretch>
            <a:fillRect/>
          </a:stretch>
        </p:blipFill>
        <p:spPr>
          <a:xfrm>
            <a:off x="4550542" y="1048800"/>
            <a:ext cx="4593458" cy="4564838"/>
          </a:xfrm>
          <a:prstGeom prst="rect">
            <a:avLst/>
          </a:prstGeom>
        </p:spPr>
      </p:pic>
    </p:spTree>
    <p:extLst>
      <p:ext uri="{BB962C8B-B14F-4D97-AF65-F5344CB8AC3E}">
        <p14:creationId xmlns:p14="http://schemas.microsoft.com/office/powerpoint/2010/main" val="1344395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3548743" y="0"/>
            <a:ext cx="5595257" cy="6866908"/>
          </a:xfrm>
          <a:prstGeom prst="rect">
            <a:avLst/>
          </a:prstGeom>
        </p:spPr>
      </p:pic>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170924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19200"/>
          </a:xfrm>
        </p:spPr>
        <p:txBody>
          <a:bodyPr/>
          <a:lstStyle/>
          <a:p>
            <a:r>
              <a:rPr lang="en-US" sz="2400" dirty="0"/>
              <a:t>The 2001 census identified the following native languages having more than one million speakers. Most of them are dialects/variants grouped under Hindi</a:t>
            </a:r>
            <a:r>
              <a:rPr lang="en-US" sz="2400" dirty="0" smtClean="0"/>
              <a:t>.</a:t>
            </a:r>
            <a:endParaRPr lang="en-US" sz="2400" dirty="0"/>
          </a:p>
        </p:txBody>
      </p:sp>
      <p:pic>
        <p:nvPicPr>
          <p:cNvPr id="5" name="Content Placeholder 4"/>
          <p:cNvPicPr>
            <a:picLocks noGrp="1" noChangeAspect="1"/>
          </p:cNvPicPr>
          <p:nvPr>
            <p:ph sz="half" idx="1"/>
          </p:nvPr>
        </p:nvPicPr>
        <p:blipFill>
          <a:blip r:embed="rId2"/>
          <a:stretch>
            <a:fillRect/>
          </a:stretch>
        </p:blipFill>
        <p:spPr>
          <a:xfrm>
            <a:off x="288701" y="1215830"/>
            <a:ext cx="3648954" cy="5642170"/>
          </a:xfrm>
          <a:prstGeom prst="rect">
            <a:avLst/>
          </a:prstGeom>
        </p:spPr>
      </p:pic>
      <p:pic>
        <p:nvPicPr>
          <p:cNvPr id="6" name="Content Placeholder 5"/>
          <p:cNvPicPr>
            <a:picLocks noGrp="1" noChangeAspect="1"/>
          </p:cNvPicPr>
          <p:nvPr>
            <p:ph sz="half" idx="2"/>
          </p:nvPr>
        </p:nvPicPr>
        <p:blipFill>
          <a:blip r:embed="rId3"/>
          <a:stretch>
            <a:fillRect/>
          </a:stretch>
        </p:blipFill>
        <p:spPr>
          <a:xfrm>
            <a:off x="4168955" y="1215830"/>
            <a:ext cx="3695199" cy="3200400"/>
          </a:xfrm>
          <a:prstGeom prst="rect">
            <a:avLst/>
          </a:prstGeom>
        </p:spPr>
      </p:pic>
      <p:sp>
        <p:nvSpPr>
          <p:cNvPr id="7" name="Rectangle 6"/>
          <p:cNvSpPr/>
          <p:nvPr/>
        </p:nvSpPr>
        <p:spPr>
          <a:xfrm>
            <a:off x="4038600" y="4477898"/>
            <a:ext cx="4754358" cy="2031325"/>
          </a:xfrm>
          <a:prstGeom prst="rect">
            <a:avLst/>
          </a:prstGeom>
        </p:spPr>
        <p:txBody>
          <a:bodyPr wrap="square">
            <a:spAutoFit/>
          </a:bodyPr>
          <a:lstStyle/>
          <a:p>
            <a:r>
              <a:rPr lang="en-US" dirty="0"/>
              <a:t>The number of individual languages listed for India is 461. Of these, 447 are living and 14 are extinct. Of the living languages, 417 are indigenous and 30 are non-indigenous. Furthermore, 64 are institutional, 130 are developing, 185 are vigorous, 55 are in trouble, and 13 are dying.</a:t>
            </a:r>
          </a:p>
        </p:txBody>
      </p:sp>
    </p:spTree>
    <p:extLst>
      <p:ext uri="{BB962C8B-B14F-4D97-AF65-F5344CB8AC3E}">
        <p14:creationId xmlns:p14="http://schemas.microsoft.com/office/powerpoint/2010/main" val="1787479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4495800"/>
            <a:ext cx="7772400" cy="1362075"/>
          </a:xfrm>
        </p:spPr>
        <p:txBody>
          <a:bodyPr/>
          <a:lstStyle/>
          <a:p>
            <a:r>
              <a:rPr lang="en-US" dirty="0" smtClean="0"/>
              <a:t>Caste System</a:t>
            </a:r>
            <a:endParaRPr lang="en-US" dirty="0"/>
          </a:p>
        </p:txBody>
      </p:sp>
      <p:sp>
        <p:nvSpPr>
          <p:cNvPr id="6" name="Text Placeholder 5"/>
          <p:cNvSpPr>
            <a:spLocks noGrp="1"/>
          </p:cNvSpPr>
          <p:nvPr>
            <p:ph type="body" idx="1"/>
          </p:nvPr>
        </p:nvSpPr>
        <p:spPr>
          <a:xfrm>
            <a:off x="722313" y="2590800"/>
            <a:ext cx="7772400" cy="1500187"/>
          </a:xfrm>
        </p:spPr>
        <p:txBody>
          <a:bodyPr/>
          <a:lstStyle/>
          <a:p>
            <a:r>
              <a:rPr lang="en-US" dirty="0" smtClean="0"/>
              <a:t>Castes add to the factors that divide the people of India into separate groups.</a:t>
            </a:r>
            <a:endParaRPr lang="en-US" dirty="0"/>
          </a:p>
        </p:txBody>
      </p:sp>
    </p:spTree>
    <p:extLst>
      <p:ext uri="{BB962C8B-B14F-4D97-AF65-F5344CB8AC3E}">
        <p14:creationId xmlns:p14="http://schemas.microsoft.com/office/powerpoint/2010/main" val="2063753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610600" cy="5897563"/>
          </a:xfrm>
        </p:spPr>
        <p:txBody>
          <a:bodyPr/>
          <a:lstStyle/>
          <a:p>
            <a:r>
              <a:rPr lang="en-US" dirty="0"/>
              <a:t>The caste system as it exists today is thought to be the result of developments during the collapse of the Mughal era and the British colonial regime in </a:t>
            </a:r>
            <a:r>
              <a:rPr lang="en-US" dirty="0" smtClean="0"/>
              <a:t>India</a:t>
            </a:r>
            <a:r>
              <a:rPr lang="en-US" dirty="0"/>
              <a:t>.</a:t>
            </a:r>
            <a:r>
              <a:rPr lang="en-US" dirty="0" smtClean="0"/>
              <a:t> </a:t>
            </a:r>
            <a:r>
              <a:rPr lang="en-US" dirty="0"/>
              <a:t>The collapse of the Mughal era saw the rise of powerful men who associated themselves with kings, priests and ascetics, affirming the regal and martial form of the caste ideal, and it also reshaped many apparently casteless social groups into differentiated caste communities</a:t>
            </a:r>
            <a:r>
              <a:rPr lang="en-US" dirty="0" smtClean="0"/>
              <a:t>. </a:t>
            </a:r>
            <a:r>
              <a:rPr lang="en-US" dirty="0"/>
              <a:t>The British Raj furthered this development, making rigid caste </a:t>
            </a:r>
            <a:r>
              <a:rPr lang="en-US" dirty="0" smtClean="0"/>
              <a:t>organization </a:t>
            </a:r>
            <a:r>
              <a:rPr lang="en-US" dirty="0"/>
              <a:t>a </a:t>
            </a:r>
            <a:r>
              <a:rPr lang="en-US" dirty="0" smtClean="0"/>
              <a:t>central mechanism </a:t>
            </a:r>
            <a:r>
              <a:rPr lang="en-US" dirty="0"/>
              <a:t>of </a:t>
            </a:r>
            <a:r>
              <a:rPr lang="en-US" dirty="0" smtClean="0"/>
              <a:t>administration. Between </a:t>
            </a:r>
            <a:r>
              <a:rPr lang="en-US" dirty="0"/>
              <a:t>1860 and 1920, the British segregated Indians by caste, granting administrative jobs and senior appointments only to the upper castes. Social unrest during the 1920s led to a change in this policy</a:t>
            </a:r>
            <a:r>
              <a:rPr lang="en-US" dirty="0" smtClean="0"/>
              <a:t>. </a:t>
            </a:r>
            <a:r>
              <a:rPr lang="en-US" dirty="0"/>
              <a:t>From then on, the colonial administration began a policy of positive discrimination by reserving a certain percentage of government jobs for the lower castes</a:t>
            </a:r>
          </a:p>
        </p:txBody>
      </p:sp>
    </p:spTree>
    <p:extLst>
      <p:ext uri="{BB962C8B-B14F-4D97-AF65-F5344CB8AC3E}">
        <p14:creationId xmlns:p14="http://schemas.microsoft.com/office/powerpoint/2010/main" val="3385388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5613" y="1417638"/>
            <a:ext cx="8459787" cy="4906962"/>
          </a:xfrm>
        </p:spPr>
        <p:txBody>
          <a:bodyPr/>
          <a:lstStyle/>
          <a:p>
            <a:r>
              <a:rPr lang="en-US" dirty="0"/>
              <a:t>New developments took place after India achieved independence, when the policy of caste-based reservation of jobs was </a:t>
            </a:r>
            <a:r>
              <a:rPr lang="en-US" dirty="0" err="1"/>
              <a:t>formalised</a:t>
            </a:r>
            <a:r>
              <a:rPr lang="en-US" dirty="0"/>
              <a:t> with lists of Scheduled Castes (Dalit) and Scheduled Tribes (Adivasi). Since 1950, the country has enacted many laws and social initiatives to protect and improve the socioeconomic conditions of its lower caste population. These caste classifications for college admission quotas, job reservations and other affirmative action initiatives, according to the Supreme Court of India, are based on heredity and are not changeable</a:t>
            </a:r>
            <a:r>
              <a:rPr lang="en-US" dirty="0" smtClean="0"/>
              <a:t>. </a:t>
            </a:r>
            <a:r>
              <a:rPr lang="en-US" b="1" dirty="0">
                <a:solidFill>
                  <a:srgbClr val="FF0000"/>
                </a:solidFill>
              </a:rPr>
              <a:t>Discrimination against lower castes is illegal in India under Article 15 of its constitution, and India tracks violence against Dalits nationwide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89721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ctrTitle"/>
          </p:nvPr>
        </p:nvSpPr>
        <p:spPr/>
        <p:txBody>
          <a:bodyPr/>
          <a:lstStyle/>
          <a:p>
            <a:endParaRPr lang="en-US"/>
          </a:p>
        </p:txBody>
      </p:sp>
      <p:sp>
        <p:nvSpPr>
          <p:cNvPr id="58373" name="Rectangle 5"/>
          <p:cNvSpPr>
            <a:spLocks noGrp="1" noChangeArrowheads="1"/>
          </p:cNvSpPr>
          <p:nvPr>
            <p:ph type="subTitle" idx="1"/>
          </p:nvPr>
        </p:nvSpPr>
        <p:spPr/>
        <p:txBody>
          <a:bodyPr/>
          <a:lstStyle/>
          <a:p>
            <a:endParaRPr lang="en-US"/>
          </a:p>
        </p:txBody>
      </p:sp>
      <p:pic>
        <p:nvPicPr>
          <p:cNvPr id="2" name="Picture 1"/>
          <p:cNvPicPr>
            <a:picLocks noChangeAspect="1"/>
          </p:cNvPicPr>
          <p:nvPr/>
        </p:nvPicPr>
        <p:blipFill>
          <a:blip r:embed="rId2"/>
          <a:stretch>
            <a:fillRect/>
          </a:stretch>
        </p:blipFill>
        <p:spPr>
          <a:xfrm>
            <a:off x="1230923" y="0"/>
            <a:ext cx="7913077"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20037" y="0"/>
            <a:ext cx="7913077"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20037" y="0"/>
            <a:ext cx="7913077" cy="6858000"/>
          </a:xfrm>
          <a:prstGeom prst="rect">
            <a:avLst/>
          </a:prstGeom>
        </p:spPr>
      </p:pic>
    </p:spTree>
    <p:extLst>
      <p:ext uri="{BB962C8B-B14F-4D97-AF65-F5344CB8AC3E}">
        <p14:creationId xmlns:p14="http://schemas.microsoft.com/office/powerpoint/2010/main" val="428820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30923" y="0"/>
            <a:ext cx="7913077" cy="6858000"/>
          </a:xfrm>
          <a:prstGeom prst="rect">
            <a:avLst/>
          </a:prstGeom>
        </p:spPr>
      </p:pic>
    </p:spTree>
    <p:extLst>
      <p:ext uri="{BB962C8B-B14F-4D97-AF65-F5344CB8AC3E}">
        <p14:creationId xmlns:p14="http://schemas.microsoft.com/office/powerpoint/2010/main" val="144951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30923" y="0"/>
            <a:ext cx="7913077" cy="6858000"/>
          </a:xfrm>
          <a:prstGeom prst="rect">
            <a:avLst/>
          </a:prstGeom>
        </p:spPr>
      </p:pic>
    </p:spTree>
    <p:extLst>
      <p:ext uri="{BB962C8B-B14F-4D97-AF65-F5344CB8AC3E}">
        <p14:creationId xmlns:p14="http://schemas.microsoft.com/office/powerpoint/2010/main" val="124558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96592" y="-10886"/>
            <a:ext cx="7925638" cy="6868886"/>
          </a:xfrm>
          <a:prstGeom prst="rect">
            <a:avLst/>
          </a:prstGeom>
        </p:spPr>
      </p:pic>
    </p:spTree>
    <p:extLst>
      <p:ext uri="{BB962C8B-B14F-4D97-AF65-F5344CB8AC3E}">
        <p14:creationId xmlns:p14="http://schemas.microsoft.com/office/powerpoint/2010/main" val="3599129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76_slide">
  <a:themeElements>
    <a:clrScheme name="Office Theme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india map</Template>
  <TotalTime>245</TotalTime>
  <Words>475</Words>
  <Application>Microsoft Office PowerPoint</Application>
  <PresentationFormat>On-screen Show (4:3)</PresentationFormat>
  <Paragraphs>20</Paragraphs>
  <Slides>37</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37</vt:i4>
      </vt:variant>
    </vt:vector>
  </HeadingPairs>
  <TitlesOfParts>
    <vt:vector size="40" baseType="lpstr">
      <vt:lpstr>Arial</vt:lpstr>
      <vt:lpstr>ind_1076_slide</vt:lpstr>
      <vt:lpstr>1_Default Design</vt:lpstr>
      <vt:lpstr>Indian Families Reflect the Great Diversity of India</vt:lpstr>
      <vt:lpstr>PowerPoint Presentation</vt:lpstr>
      <vt:lpstr>Great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Muslim merchant</vt:lpstr>
      <vt:lpstr>Hindu Musician </vt:lpstr>
      <vt:lpstr>Sikh Chief</vt:lpstr>
      <vt:lpstr>Arab Soldier</vt:lpstr>
      <vt:lpstr>PowerPoint Presentation</vt:lpstr>
      <vt:lpstr>The extended family rather than the nuclear family</vt:lpstr>
      <vt:lpstr>The circle of care in Indian families embraces all generations. When we speak of family</vt:lpstr>
      <vt:lpstr>Religions in India</vt:lpstr>
      <vt:lpstr>PowerPoint Presentation</vt:lpstr>
      <vt:lpstr>Languages of india</vt:lpstr>
      <vt:lpstr>Language Families</vt:lpstr>
      <vt:lpstr>PowerPoint Presentation</vt:lpstr>
      <vt:lpstr>The 2001 census identified the following native languages having more than one million speakers. Most of them are dialects/variants grouped under Hindi.</vt:lpstr>
      <vt:lpstr>Caste System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Families Reflect the Great Diversity of India</dc:title>
  <dc:creator>Joseph Naumann</dc:creator>
  <cp:lastModifiedBy>Joseph Naumann</cp:lastModifiedBy>
  <cp:revision>12</cp:revision>
  <dcterms:created xsi:type="dcterms:W3CDTF">2016-10-29T12:49:25Z</dcterms:created>
  <dcterms:modified xsi:type="dcterms:W3CDTF">2016-10-29T17:54:42Z</dcterms:modified>
</cp:coreProperties>
</file>