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56" r:id="rId2"/>
    <p:sldId id="308" r:id="rId3"/>
    <p:sldId id="257" r:id="rId4"/>
    <p:sldId id="309" r:id="rId5"/>
    <p:sldId id="258" r:id="rId6"/>
    <p:sldId id="259" r:id="rId7"/>
    <p:sldId id="274" r:id="rId8"/>
    <p:sldId id="278" r:id="rId9"/>
    <p:sldId id="260" r:id="rId10"/>
    <p:sldId id="261" r:id="rId11"/>
    <p:sldId id="262" r:id="rId12"/>
    <p:sldId id="272" r:id="rId13"/>
    <p:sldId id="263" r:id="rId14"/>
    <p:sldId id="264" r:id="rId15"/>
    <p:sldId id="289" r:id="rId16"/>
    <p:sldId id="290" r:id="rId17"/>
    <p:sldId id="265" r:id="rId18"/>
    <p:sldId id="266" r:id="rId19"/>
    <p:sldId id="267" r:id="rId20"/>
    <p:sldId id="268" r:id="rId21"/>
    <p:sldId id="269" r:id="rId22"/>
    <p:sldId id="270" r:id="rId23"/>
    <p:sldId id="271" r:id="rId24"/>
    <p:sldId id="293" r:id="rId25"/>
    <p:sldId id="273" r:id="rId26"/>
    <p:sldId id="275" r:id="rId27"/>
    <p:sldId id="276" r:id="rId28"/>
    <p:sldId id="291" r:id="rId29"/>
    <p:sldId id="292" r:id="rId30"/>
    <p:sldId id="277" r:id="rId31"/>
    <p:sldId id="279" r:id="rId32"/>
    <p:sldId id="280" r:id="rId33"/>
    <p:sldId id="281" r:id="rId34"/>
    <p:sldId id="282" r:id="rId35"/>
    <p:sldId id="283" r:id="rId36"/>
    <p:sldId id="284" r:id="rId37"/>
    <p:sldId id="285" r:id="rId38"/>
    <p:sldId id="286" r:id="rId39"/>
    <p:sldId id="287" r:id="rId40"/>
    <p:sldId id="288"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2" autoAdjust="0"/>
    <p:restoredTop sz="94660"/>
  </p:normalViewPr>
  <p:slideViewPr>
    <p:cSldViewPr snapToGrid="0">
      <p:cViewPr varScale="1">
        <p:scale>
          <a:sx n="57" d="100"/>
          <a:sy n="57" d="100"/>
        </p:scale>
        <p:origin x="4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8752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4987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4847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4568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23852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8022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6/9/2015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021639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370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8690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7630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6/9/2015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648291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6/9/2015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74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247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0051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6/9/2015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059785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0903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6/9/2015</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780702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1" y="1591733"/>
            <a:ext cx="7145866" cy="2459103"/>
          </a:xfrm>
        </p:spPr>
        <p:txBody>
          <a:bodyPr/>
          <a:lstStyle/>
          <a:p>
            <a:pPr algn="ctr"/>
            <a:r>
              <a:rPr lang="en-US" b="1" dirty="0" smtClean="0">
                <a:effectLst>
                  <a:outerShdw blurRad="38100" dist="38100" dir="2700000" algn="tl">
                    <a:srgbClr val="000000">
                      <a:alpha val="43137"/>
                    </a:srgbClr>
                  </a:outerShdw>
                </a:effectLst>
              </a:rPr>
              <a:t>Homes In-ground or </a:t>
            </a:r>
            <a:r>
              <a:rPr lang="en-US" b="1" dirty="0">
                <a:effectLst>
                  <a:outerShdw blurRad="38100" dist="38100" dir="2700000" algn="tl">
                    <a:srgbClr val="000000">
                      <a:alpha val="43137"/>
                    </a:srgbClr>
                  </a:outerShdw>
                </a:effectLst>
              </a:rPr>
              <a:t>Underground Absolutely Stunning</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36282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347713" cy="1320800"/>
          </a:xfrm>
        </p:spPr>
        <p:txBody>
          <a:bodyPr/>
          <a:lstStyle/>
          <a:p>
            <a:r>
              <a:rPr lang="en-US" dirty="0" err="1"/>
              <a:t>Matmata</a:t>
            </a:r>
            <a:r>
              <a:rPr lang="en-US" dirty="0"/>
              <a:t> village, Tunisia...</a:t>
            </a:r>
          </a:p>
        </p:txBody>
      </p:sp>
      <p:pic>
        <p:nvPicPr>
          <p:cNvPr id="4" name="Content Placeholder 3"/>
          <p:cNvPicPr>
            <a:picLocks noGrp="1" noChangeAspect="1"/>
          </p:cNvPicPr>
          <p:nvPr>
            <p:ph idx="1"/>
          </p:nvPr>
        </p:nvPicPr>
        <p:blipFill>
          <a:blip r:embed="rId2"/>
          <a:stretch>
            <a:fillRect/>
          </a:stretch>
        </p:blipFill>
        <p:spPr>
          <a:xfrm>
            <a:off x="0" y="771525"/>
            <a:ext cx="9144000" cy="6086476"/>
          </a:xfrm>
          <a:prstGeom prst="rect">
            <a:avLst/>
          </a:prstGeom>
        </p:spPr>
      </p:pic>
    </p:spTree>
    <p:extLst>
      <p:ext uri="{BB962C8B-B14F-4D97-AF65-F5344CB8AC3E}">
        <p14:creationId xmlns:p14="http://schemas.microsoft.com/office/powerpoint/2010/main" val="2498739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5" y="0"/>
            <a:ext cx="6347713" cy="1320800"/>
          </a:xfrm>
        </p:spPr>
        <p:txBody>
          <a:bodyPr/>
          <a:lstStyle/>
          <a:p>
            <a:r>
              <a:rPr lang="en-US" dirty="0"/>
              <a:t> </a:t>
            </a:r>
            <a:r>
              <a:rPr lang="en-US" dirty="0" err="1"/>
              <a:t>OUTrial</a:t>
            </a:r>
            <a:r>
              <a:rPr lang="en-US" dirty="0"/>
              <a:t> House, Poland...</a:t>
            </a:r>
          </a:p>
        </p:txBody>
      </p:sp>
      <p:pic>
        <p:nvPicPr>
          <p:cNvPr id="4" name="Content Placeholder 3"/>
          <p:cNvPicPr>
            <a:picLocks noGrp="1" noChangeAspect="1"/>
          </p:cNvPicPr>
          <p:nvPr>
            <p:ph idx="1"/>
          </p:nvPr>
        </p:nvPicPr>
        <p:blipFill>
          <a:blip r:embed="rId2"/>
          <a:stretch>
            <a:fillRect/>
          </a:stretch>
        </p:blipFill>
        <p:spPr>
          <a:xfrm>
            <a:off x="0" y="628651"/>
            <a:ext cx="9144000" cy="6229350"/>
          </a:xfrm>
          <a:prstGeom prst="rect">
            <a:avLst/>
          </a:prstGeom>
        </p:spPr>
      </p:pic>
    </p:spTree>
    <p:extLst>
      <p:ext uri="{BB962C8B-B14F-4D97-AF65-F5344CB8AC3E}">
        <p14:creationId xmlns:p14="http://schemas.microsoft.com/office/powerpoint/2010/main" val="774196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501703"/>
            <a:ext cx="9144000" cy="3884177"/>
          </a:xfrm>
          <a:prstGeom prst="rect">
            <a:avLst/>
          </a:prstGeom>
        </p:spPr>
      </p:pic>
    </p:spTree>
    <p:extLst>
      <p:ext uri="{BB962C8B-B14F-4D97-AF65-F5344CB8AC3E}">
        <p14:creationId xmlns:p14="http://schemas.microsoft.com/office/powerpoint/2010/main" val="4135637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0"/>
            <a:ext cx="6347713" cy="1320800"/>
          </a:xfrm>
        </p:spPr>
        <p:txBody>
          <a:bodyPr/>
          <a:lstStyle/>
          <a:p>
            <a:r>
              <a:rPr lang="en-US" dirty="0"/>
              <a:t>Dune House, Atlantic Beach...</a:t>
            </a:r>
          </a:p>
        </p:txBody>
      </p:sp>
      <p:pic>
        <p:nvPicPr>
          <p:cNvPr id="4" name="Content Placeholder 3"/>
          <p:cNvPicPr>
            <a:picLocks noGrp="1" noChangeAspect="1"/>
          </p:cNvPicPr>
          <p:nvPr>
            <p:ph idx="1"/>
          </p:nvPr>
        </p:nvPicPr>
        <p:blipFill>
          <a:blip r:embed="rId2"/>
          <a:stretch>
            <a:fillRect/>
          </a:stretch>
        </p:blipFill>
        <p:spPr>
          <a:xfrm>
            <a:off x="0" y="742949"/>
            <a:ext cx="9144000" cy="6115051"/>
          </a:xfrm>
          <a:prstGeom prst="rect">
            <a:avLst/>
          </a:prstGeom>
        </p:spPr>
      </p:pic>
    </p:spTree>
    <p:extLst>
      <p:ext uri="{BB962C8B-B14F-4D97-AF65-F5344CB8AC3E}">
        <p14:creationId xmlns:p14="http://schemas.microsoft.com/office/powerpoint/2010/main" val="4058698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1"/>
            <a:ext cx="9143999" cy="6858000"/>
          </a:xfrm>
          <a:prstGeom prst="rect">
            <a:avLst/>
          </a:prstGeom>
        </p:spPr>
      </p:pic>
      <p:sp>
        <p:nvSpPr>
          <p:cNvPr id="2" name="Title 1"/>
          <p:cNvSpPr>
            <a:spLocks noGrp="1"/>
          </p:cNvSpPr>
          <p:nvPr>
            <p:ph type="title"/>
          </p:nvPr>
        </p:nvSpPr>
        <p:spPr>
          <a:xfrm>
            <a:off x="1" y="0"/>
            <a:ext cx="6957312" cy="1320800"/>
          </a:xfrm>
        </p:spPr>
        <p:txBody>
          <a:bodyPr/>
          <a:lstStyle/>
          <a:p>
            <a:r>
              <a:rPr lang="en-US" dirty="0"/>
              <a:t> Cave House, Festus, Missouri...</a:t>
            </a:r>
          </a:p>
        </p:txBody>
      </p:sp>
    </p:spTree>
    <p:extLst>
      <p:ext uri="{BB962C8B-B14F-4D97-AF65-F5344CB8AC3E}">
        <p14:creationId xmlns:p14="http://schemas.microsoft.com/office/powerpoint/2010/main" val="1573608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30148"/>
            <a:ext cx="9144000" cy="6075680"/>
          </a:xfrm>
          <a:prstGeom prst="rect">
            <a:avLst/>
          </a:prstGeom>
        </p:spPr>
      </p:pic>
    </p:spTree>
    <p:extLst>
      <p:ext uri="{BB962C8B-B14F-4D97-AF65-F5344CB8AC3E}">
        <p14:creationId xmlns:p14="http://schemas.microsoft.com/office/powerpoint/2010/main" val="1100414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839790"/>
            <a:ext cx="6347713" cy="1320800"/>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45481"/>
            <a:ext cx="9144000" cy="6075680"/>
          </a:xfrm>
          <a:prstGeom prst="rect">
            <a:avLst/>
          </a:prstGeom>
        </p:spPr>
      </p:pic>
    </p:spTree>
    <p:extLst>
      <p:ext uri="{BB962C8B-B14F-4D97-AF65-F5344CB8AC3E}">
        <p14:creationId xmlns:p14="http://schemas.microsoft.com/office/powerpoint/2010/main" val="2522858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534"/>
            <a:ext cx="7262112" cy="1320800"/>
          </a:xfrm>
        </p:spPr>
        <p:txBody>
          <a:bodyPr>
            <a:normAutofit/>
          </a:bodyPr>
          <a:lstStyle/>
          <a:p>
            <a:r>
              <a:rPr lang="pt-BR" sz="3200" dirty="0"/>
              <a:t>Nas montanhas de Fafe, Portugal...</a:t>
            </a:r>
            <a:endParaRPr lang="en-US" sz="3200" dirty="0"/>
          </a:p>
        </p:txBody>
      </p:sp>
      <p:pic>
        <p:nvPicPr>
          <p:cNvPr id="4" name="Content Placeholder 3"/>
          <p:cNvPicPr>
            <a:picLocks noGrp="1" noChangeAspect="1"/>
          </p:cNvPicPr>
          <p:nvPr>
            <p:ph idx="1"/>
          </p:nvPr>
        </p:nvPicPr>
        <p:blipFill>
          <a:blip r:embed="rId2"/>
          <a:stretch>
            <a:fillRect/>
          </a:stretch>
        </p:blipFill>
        <p:spPr>
          <a:xfrm>
            <a:off x="0" y="771525"/>
            <a:ext cx="9144000" cy="6086476"/>
          </a:xfrm>
          <a:prstGeom prst="rect">
            <a:avLst/>
          </a:prstGeom>
        </p:spPr>
      </p:pic>
    </p:spTree>
    <p:extLst>
      <p:ext uri="{BB962C8B-B14F-4D97-AF65-F5344CB8AC3E}">
        <p14:creationId xmlns:p14="http://schemas.microsoft.com/office/powerpoint/2010/main" val="325634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2269066" y="1"/>
            <a:ext cx="6347713" cy="1320800"/>
          </a:xfrm>
        </p:spPr>
        <p:txBody>
          <a:bodyPr/>
          <a:lstStyle/>
          <a:p>
            <a:r>
              <a:rPr lang="en-US" dirty="0" smtClean="0">
                <a:solidFill>
                  <a:schemeClr val="bg1"/>
                </a:solidFill>
              </a:rPr>
              <a:t>Village </a:t>
            </a:r>
            <a:r>
              <a:rPr lang="en-US" dirty="0">
                <a:solidFill>
                  <a:schemeClr val="bg1"/>
                </a:solidFill>
              </a:rPr>
              <a:t>of </a:t>
            </a:r>
            <a:r>
              <a:rPr lang="en-US" dirty="0" err="1">
                <a:solidFill>
                  <a:schemeClr val="bg1"/>
                </a:solidFill>
              </a:rPr>
              <a:t>Kandovan</a:t>
            </a:r>
            <a:r>
              <a:rPr lang="en-US" dirty="0">
                <a:solidFill>
                  <a:schemeClr val="bg1"/>
                </a:solidFill>
              </a:rPr>
              <a:t>, Iran...</a:t>
            </a:r>
          </a:p>
        </p:txBody>
      </p:sp>
    </p:spTree>
    <p:extLst>
      <p:ext uri="{BB962C8B-B14F-4D97-AF65-F5344CB8AC3E}">
        <p14:creationId xmlns:p14="http://schemas.microsoft.com/office/powerpoint/2010/main" val="4171542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09599" y="5977466"/>
            <a:ext cx="6347713" cy="728133"/>
          </a:xfrm>
        </p:spPr>
        <p:txBody>
          <a:bodyPr>
            <a:normAutofit fontScale="90000"/>
          </a:bodyPr>
          <a:lstStyle/>
          <a:p>
            <a:r>
              <a:rPr lang="en-US" b="1" dirty="0" err="1" smtClean="0">
                <a:solidFill>
                  <a:schemeClr val="bg1"/>
                </a:solidFill>
              </a:rPr>
              <a:t>Vardezia</a:t>
            </a:r>
            <a:r>
              <a:rPr lang="en-US" b="1" dirty="0" smtClean="0">
                <a:solidFill>
                  <a:schemeClr val="bg1"/>
                </a:solidFill>
              </a:rPr>
              <a:t> </a:t>
            </a:r>
            <a:r>
              <a:rPr lang="en-US" b="1" dirty="0">
                <a:solidFill>
                  <a:schemeClr val="bg1"/>
                </a:solidFill>
              </a:rPr>
              <a:t>cave city, Georgia...</a:t>
            </a:r>
          </a:p>
        </p:txBody>
      </p:sp>
    </p:spTree>
    <p:extLst>
      <p:ext uri="{BB962C8B-B14F-4D97-AF65-F5344CB8AC3E}">
        <p14:creationId xmlns:p14="http://schemas.microsoft.com/office/powerpoint/2010/main" val="159267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0"/>
            <a:ext cx="6347713" cy="660400"/>
          </a:xfrm>
        </p:spPr>
        <p:txBody>
          <a:bodyPr/>
          <a:lstStyle/>
          <a:p>
            <a:r>
              <a:rPr lang="en-US" dirty="0" smtClean="0"/>
              <a:t>Advantages</a:t>
            </a:r>
            <a:endParaRPr lang="en-US" dirty="0"/>
          </a:p>
        </p:txBody>
      </p:sp>
      <p:sp>
        <p:nvSpPr>
          <p:cNvPr id="3" name="Content Placeholder 2"/>
          <p:cNvSpPr>
            <a:spLocks noGrp="1"/>
          </p:cNvSpPr>
          <p:nvPr>
            <p:ph idx="1"/>
          </p:nvPr>
        </p:nvSpPr>
        <p:spPr>
          <a:xfrm>
            <a:off x="609598" y="999067"/>
            <a:ext cx="6347714" cy="5588000"/>
          </a:xfrm>
        </p:spPr>
        <p:txBody>
          <a:bodyPr>
            <a:normAutofit/>
          </a:bodyPr>
          <a:lstStyle/>
          <a:p>
            <a:r>
              <a:rPr lang="en-US" sz="2000" dirty="0"/>
              <a:t>On the plus side, an earth-sheltered home is less susceptible to the impact of extreme outdoor air temperatures than a conventional house. Earth-sheltered houses also require less outside maintenance, and the earth surrounding the house provides soundproofing. In addition, plans for most earth-sheltered houses "blend" the building into the landscape more harmoniously than a conventional home. Finally, earth-sheltered houses can cost less to insure because they offer extra protection against high winds, hailstorms, and natural disasters such as tornados and hurricanes.</a:t>
            </a:r>
          </a:p>
        </p:txBody>
      </p:sp>
    </p:spTree>
    <p:extLst>
      <p:ext uri="{BB962C8B-B14F-4D97-AF65-F5344CB8AC3E}">
        <p14:creationId xmlns:p14="http://schemas.microsoft.com/office/powerpoint/2010/main" val="1725967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
        <p:nvSpPr>
          <p:cNvPr id="2" name="Title 1"/>
          <p:cNvSpPr>
            <a:spLocks noGrp="1"/>
          </p:cNvSpPr>
          <p:nvPr>
            <p:ph type="title"/>
          </p:nvPr>
        </p:nvSpPr>
        <p:spPr>
          <a:xfrm>
            <a:off x="1" y="0"/>
            <a:ext cx="6957312" cy="1320800"/>
          </a:xfrm>
        </p:spPr>
        <p:txBody>
          <a:bodyPr>
            <a:normAutofit/>
          </a:bodyPr>
          <a:lstStyle/>
          <a:p>
            <a:r>
              <a:rPr lang="en-US" sz="3200" b="1" dirty="0">
                <a:solidFill>
                  <a:schemeClr val="bg1"/>
                </a:solidFill>
              </a:rPr>
              <a:t>Cave homes, Cappadocia, Turkey...</a:t>
            </a:r>
          </a:p>
        </p:txBody>
      </p:sp>
    </p:spTree>
    <p:extLst>
      <p:ext uri="{BB962C8B-B14F-4D97-AF65-F5344CB8AC3E}">
        <p14:creationId xmlns:p14="http://schemas.microsoft.com/office/powerpoint/2010/main" val="767170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347713" cy="1320800"/>
          </a:xfrm>
        </p:spPr>
        <p:txBody>
          <a:bodyPr/>
          <a:lstStyle/>
          <a:p>
            <a:r>
              <a:rPr lang="en-US" dirty="0" err="1"/>
              <a:t>Domus</a:t>
            </a:r>
            <a:r>
              <a:rPr lang="en-US" dirty="0"/>
              <a:t> </a:t>
            </a:r>
            <a:r>
              <a:rPr lang="en-US" dirty="0" err="1"/>
              <a:t>Civita</a:t>
            </a:r>
            <a:r>
              <a:rPr lang="en-US" dirty="0"/>
              <a:t>, Italy...</a:t>
            </a:r>
          </a:p>
        </p:txBody>
      </p:sp>
      <p:pic>
        <p:nvPicPr>
          <p:cNvPr id="4" name="Content Placeholder 3"/>
          <p:cNvPicPr>
            <a:picLocks noGrp="1" noChangeAspect="1"/>
          </p:cNvPicPr>
          <p:nvPr>
            <p:ph idx="1"/>
          </p:nvPr>
        </p:nvPicPr>
        <p:blipFill>
          <a:blip r:embed="rId2"/>
          <a:stretch>
            <a:fillRect/>
          </a:stretch>
        </p:blipFill>
        <p:spPr>
          <a:xfrm>
            <a:off x="0" y="771525"/>
            <a:ext cx="9144000" cy="6086476"/>
          </a:xfrm>
          <a:prstGeom prst="rect">
            <a:avLst/>
          </a:prstGeom>
        </p:spPr>
      </p:pic>
    </p:spTree>
    <p:extLst>
      <p:ext uri="{BB962C8B-B14F-4D97-AF65-F5344CB8AC3E}">
        <p14:creationId xmlns:p14="http://schemas.microsoft.com/office/powerpoint/2010/main" val="1972582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217333" cy="1913467"/>
          </a:xfrm>
        </p:spPr>
        <p:txBody>
          <a:bodyPr/>
          <a:lstStyle/>
          <a:p>
            <a:r>
              <a:rPr lang="en-US" dirty="0"/>
              <a:t>Cave dwelling, Sicily...</a:t>
            </a:r>
          </a:p>
        </p:txBody>
      </p:sp>
      <p:pic>
        <p:nvPicPr>
          <p:cNvPr id="4" name="Content Placeholder 3"/>
          <p:cNvPicPr>
            <a:picLocks noGrp="1" noChangeAspect="1"/>
          </p:cNvPicPr>
          <p:nvPr>
            <p:ph idx="1"/>
          </p:nvPr>
        </p:nvPicPr>
        <p:blipFill>
          <a:blip r:embed="rId2"/>
          <a:stretch>
            <a:fillRect/>
          </a:stretch>
        </p:blipFill>
        <p:spPr>
          <a:xfrm>
            <a:off x="3217333" y="0"/>
            <a:ext cx="5100636" cy="6858000"/>
          </a:xfrm>
          <a:prstGeom prst="rect">
            <a:avLst/>
          </a:prstGeom>
        </p:spPr>
      </p:pic>
    </p:spTree>
    <p:extLst>
      <p:ext uri="{BB962C8B-B14F-4D97-AF65-F5344CB8AC3E}">
        <p14:creationId xmlns:p14="http://schemas.microsoft.com/office/powerpoint/2010/main" val="4150128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2726267" cy="1693333"/>
          </a:xfrm>
        </p:spPr>
        <p:txBody>
          <a:bodyPr>
            <a:normAutofit fontScale="90000"/>
          </a:bodyPr>
          <a:lstStyle/>
          <a:p>
            <a:r>
              <a:rPr lang="en-US" dirty="0" err="1"/>
              <a:t>Malator</a:t>
            </a:r>
            <a:r>
              <a:rPr lang="en-US" dirty="0"/>
              <a:t> in </a:t>
            </a:r>
            <a:r>
              <a:rPr lang="en-US" dirty="0" err="1"/>
              <a:t>Druidstone</a:t>
            </a:r>
            <a:r>
              <a:rPr lang="en-US" dirty="0"/>
              <a:t>, Wales</a:t>
            </a:r>
          </a:p>
        </p:txBody>
      </p:sp>
      <p:pic>
        <p:nvPicPr>
          <p:cNvPr id="4" name="Content Placeholder 3"/>
          <p:cNvPicPr>
            <a:picLocks noGrp="1" noChangeAspect="1"/>
          </p:cNvPicPr>
          <p:nvPr>
            <p:ph idx="1"/>
          </p:nvPr>
        </p:nvPicPr>
        <p:blipFill>
          <a:blip r:embed="rId2"/>
          <a:stretch>
            <a:fillRect/>
          </a:stretch>
        </p:blipFill>
        <p:spPr>
          <a:xfrm>
            <a:off x="2357114" y="0"/>
            <a:ext cx="6298163" cy="6858000"/>
          </a:xfrm>
          <a:prstGeom prst="rect">
            <a:avLst/>
          </a:prstGeom>
        </p:spPr>
      </p:pic>
    </p:spTree>
    <p:extLst>
      <p:ext uri="{BB962C8B-B14F-4D97-AF65-F5344CB8AC3E}">
        <p14:creationId xmlns:p14="http://schemas.microsoft.com/office/powerpoint/2010/main" val="981741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09600"/>
            <a:ext cx="9144000" cy="6144768"/>
          </a:xfrm>
          <a:prstGeom prst="rect">
            <a:avLst/>
          </a:prstGeom>
        </p:spPr>
      </p:pic>
    </p:spTree>
    <p:extLst>
      <p:ext uri="{BB962C8B-B14F-4D97-AF65-F5344CB8AC3E}">
        <p14:creationId xmlns:p14="http://schemas.microsoft.com/office/powerpoint/2010/main" val="3407105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7" y="0"/>
            <a:ext cx="7182020" cy="1930400"/>
          </a:xfrm>
        </p:spPr>
        <p:txBody>
          <a:bodyPr>
            <a:normAutofit/>
          </a:bodyPr>
          <a:lstStyle/>
          <a:p>
            <a:r>
              <a:rPr lang="en-US" dirty="0"/>
              <a:t>Sedum House, North Norfolk Coast, U.K</a:t>
            </a:r>
          </a:p>
        </p:txBody>
      </p:sp>
      <p:pic>
        <p:nvPicPr>
          <p:cNvPr id="4" name="Content Placeholder 3"/>
          <p:cNvPicPr>
            <a:picLocks noGrp="1" noChangeAspect="1"/>
          </p:cNvPicPr>
          <p:nvPr>
            <p:ph idx="1"/>
          </p:nvPr>
        </p:nvPicPr>
        <p:blipFill>
          <a:blip r:embed="rId2"/>
          <a:stretch>
            <a:fillRect/>
          </a:stretch>
        </p:blipFill>
        <p:spPr>
          <a:xfrm>
            <a:off x="-1" y="1148079"/>
            <a:ext cx="9144001" cy="5709921"/>
          </a:xfrm>
          <a:prstGeom prst="rect">
            <a:avLst/>
          </a:prstGeom>
        </p:spPr>
      </p:pic>
    </p:spTree>
    <p:extLst>
      <p:ext uri="{BB962C8B-B14F-4D97-AF65-F5344CB8AC3E}">
        <p14:creationId xmlns:p14="http://schemas.microsoft.com/office/powerpoint/2010/main" val="3878626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539068" cy="1550990"/>
          </a:xfrm>
        </p:spPr>
        <p:txBody>
          <a:bodyPr/>
          <a:lstStyle/>
          <a:p>
            <a:r>
              <a:rPr lang="en-US" dirty="0"/>
              <a:t>Stone Desert Home in Greece</a:t>
            </a:r>
          </a:p>
        </p:txBody>
      </p:sp>
      <p:pic>
        <p:nvPicPr>
          <p:cNvPr id="4" name="Content Placeholder 3"/>
          <p:cNvPicPr>
            <a:picLocks noGrp="1" noChangeAspect="1"/>
          </p:cNvPicPr>
          <p:nvPr>
            <p:ph idx="1"/>
          </p:nvPr>
        </p:nvPicPr>
        <p:blipFill>
          <a:blip r:embed="rId2"/>
          <a:stretch>
            <a:fillRect/>
          </a:stretch>
        </p:blipFill>
        <p:spPr>
          <a:xfrm>
            <a:off x="3539067" y="0"/>
            <a:ext cx="5357811" cy="6858000"/>
          </a:xfrm>
          <a:prstGeom prst="rect">
            <a:avLst/>
          </a:prstGeom>
        </p:spPr>
      </p:pic>
    </p:spTree>
    <p:extLst>
      <p:ext uri="{BB962C8B-B14F-4D97-AF65-F5344CB8AC3E}">
        <p14:creationId xmlns:p14="http://schemas.microsoft.com/office/powerpoint/2010/main" val="3811201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50801"/>
            <a:ext cx="9144000" cy="6807200"/>
          </a:xfrm>
          <a:prstGeom prst="rect">
            <a:avLst/>
          </a:prstGeom>
        </p:spPr>
      </p:pic>
      <p:sp>
        <p:nvSpPr>
          <p:cNvPr id="2" name="Title 1"/>
          <p:cNvSpPr>
            <a:spLocks noGrp="1"/>
          </p:cNvSpPr>
          <p:nvPr>
            <p:ph type="title"/>
          </p:nvPr>
        </p:nvSpPr>
        <p:spPr>
          <a:xfrm>
            <a:off x="0" y="0"/>
            <a:ext cx="9144000" cy="1320800"/>
          </a:xfrm>
        </p:spPr>
        <p:txBody>
          <a:bodyPr/>
          <a:lstStyle/>
          <a:p>
            <a:r>
              <a:rPr lang="en-US" dirty="0">
                <a:solidFill>
                  <a:srgbClr val="FF0000"/>
                </a:solidFill>
              </a:rPr>
              <a:t>Estate </a:t>
            </a:r>
            <a:r>
              <a:rPr lang="en-US" dirty="0" err="1">
                <a:solidFill>
                  <a:srgbClr val="FF0000"/>
                </a:solidFill>
              </a:rPr>
              <a:t>Lättenstrasse</a:t>
            </a:r>
            <a:r>
              <a:rPr lang="en-US" dirty="0">
                <a:solidFill>
                  <a:srgbClr val="FF0000"/>
                </a:solidFill>
              </a:rPr>
              <a:t>, </a:t>
            </a:r>
            <a:r>
              <a:rPr lang="en-US" dirty="0" err="1">
                <a:solidFill>
                  <a:srgbClr val="FF0000"/>
                </a:solidFill>
              </a:rPr>
              <a:t>Dietikon</a:t>
            </a:r>
            <a:r>
              <a:rPr lang="en-US" dirty="0">
                <a:solidFill>
                  <a:srgbClr val="FF0000"/>
                </a:solidFill>
              </a:rPr>
              <a:t>, Switzerland</a:t>
            </a:r>
          </a:p>
        </p:txBody>
      </p:sp>
    </p:spTree>
    <p:extLst>
      <p:ext uri="{BB962C8B-B14F-4D97-AF65-F5344CB8AC3E}">
        <p14:creationId xmlns:p14="http://schemas.microsoft.com/office/powerpoint/2010/main" val="1808736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095"/>
            <a:ext cx="9144000" cy="6864096"/>
          </a:xfrm>
          <a:prstGeom prst="rect">
            <a:avLst/>
          </a:prstGeom>
        </p:spPr>
      </p:pic>
    </p:spTree>
    <p:extLst>
      <p:ext uri="{BB962C8B-B14F-4D97-AF65-F5344CB8AC3E}">
        <p14:creationId xmlns:p14="http://schemas.microsoft.com/office/powerpoint/2010/main" val="2400116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70958"/>
            <a:ext cx="9144000" cy="6096001"/>
          </a:xfrm>
          <a:prstGeom prst="rect">
            <a:avLst/>
          </a:prstGeom>
        </p:spPr>
      </p:pic>
    </p:spTree>
    <p:extLst>
      <p:ext uri="{BB962C8B-B14F-4D97-AF65-F5344CB8AC3E}">
        <p14:creationId xmlns:p14="http://schemas.microsoft.com/office/powerpoint/2010/main" val="3977108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62800" cy="771525"/>
          </a:xfrm>
        </p:spPr>
        <p:txBody>
          <a:bodyPr/>
          <a:lstStyle/>
          <a:p>
            <a:r>
              <a:rPr lang="en-US" dirty="0"/>
              <a:t>A </a:t>
            </a:r>
            <a:r>
              <a:rPr lang="en-US" dirty="0" err="1"/>
              <a:t>hogan</a:t>
            </a:r>
            <a:r>
              <a:rPr lang="en-US" dirty="0"/>
              <a:t> in Arizona...</a:t>
            </a:r>
          </a:p>
        </p:txBody>
      </p:sp>
      <p:pic>
        <p:nvPicPr>
          <p:cNvPr id="4" name="Content Placeholder 3"/>
          <p:cNvPicPr>
            <a:picLocks noGrp="1" noChangeAspect="1"/>
          </p:cNvPicPr>
          <p:nvPr>
            <p:ph idx="1"/>
          </p:nvPr>
        </p:nvPicPr>
        <p:blipFill>
          <a:blip r:embed="rId2"/>
          <a:stretch>
            <a:fillRect/>
          </a:stretch>
        </p:blipFill>
        <p:spPr>
          <a:xfrm>
            <a:off x="0" y="771525"/>
            <a:ext cx="9144000" cy="6086476"/>
          </a:xfrm>
          <a:prstGeom prst="rect">
            <a:avLst/>
          </a:prstGeom>
        </p:spPr>
      </p:pic>
    </p:spTree>
    <p:extLst>
      <p:ext uri="{BB962C8B-B14F-4D97-AF65-F5344CB8AC3E}">
        <p14:creationId xmlns:p14="http://schemas.microsoft.com/office/powerpoint/2010/main" val="1398271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71119"/>
            <a:ext cx="9144000" cy="6929120"/>
          </a:xfrm>
          <a:prstGeom prst="rect">
            <a:avLst/>
          </a:prstGeom>
        </p:spPr>
      </p:pic>
      <p:sp>
        <p:nvSpPr>
          <p:cNvPr id="2" name="Title 1"/>
          <p:cNvSpPr>
            <a:spLocks noGrp="1"/>
          </p:cNvSpPr>
          <p:nvPr>
            <p:ph type="title"/>
          </p:nvPr>
        </p:nvSpPr>
        <p:spPr>
          <a:xfrm>
            <a:off x="0" y="5503332"/>
            <a:ext cx="9144000" cy="1168401"/>
          </a:xfrm>
        </p:spPr>
        <p:txBody>
          <a:bodyPr/>
          <a:lstStyle/>
          <a:p>
            <a:r>
              <a:rPr lang="en-US" dirty="0"/>
              <a:t>Hobbit Home in </a:t>
            </a:r>
            <a:r>
              <a:rPr lang="en-US" dirty="0" err="1"/>
              <a:t>Vals</a:t>
            </a:r>
            <a:r>
              <a:rPr lang="en-US" dirty="0"/>
              <a:t>, Switzerland</a:t>
            </a:r>
          </a:p>
        </p:txBody>
      </p:sp>
    </p:spTree>
    <p:extLst>
      <p:ext uri="{BB962C8B-B14F-4D97-AF65-F5344CB8AC3E}">
        <p14:creationId xmlns:p14="http://schemas.microsoft.com/office/powerpoint/2010/main" val="2687268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09600"/>
            <a:ext cx="9144000" cy="5645727"/>
          </a:xfrm>
          <a:prstGeom prst="rect">
            <a:avLst/>
          </a:prstGeom>
        </p:spPr>
      </p:pic>
    </p:spTree>
    <p:extLst>
      <p:ext uri="{BB962C8B-B14F-4D97-AF65-F5344CB8AC3E}">
        <p14:creationId xmlns:p14="http://schemas.microsoft.com/office/powerpoint/2010/main" val="3827358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69106"/>
            <a:ext cx="9144000" cy="6096000"/>
          </a:xfrm>
          <a:prstGeom prst="rect">
            <a:avLst/>
          </a:prstGeom>
        </p:spPr>
      </p:pic>
    </p:spTree>
    <p:extLst>
      <p:ext uri="{BB962C8B-B14F-4D97-AF65-F5344CB8AC3E}">
        <p14:creationId xmlns:p14="http://schemas.microsoft.com/office/powerpoint/2010/main" val="2499576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99" y="-55819"/>
            <a:ext cx="6756401" cy="1320800"/>
          </a:xfrm>
        </p:spPr>
        <p:txBody>
          <a:bodyPr/>
          <a:lstStyle/>
          <a:p>
            <a:r>
              <a:rPr lang="en-US" dirty="0"/>
              <a:t>Woodlyn Park, home to the world’s first hobbit </a:t>
            </a:r>
            <a:r>
              <a:rPr lang="en-US" dirty="0" smtClean="0"/>
              <a:t>motel</a:t>
            </a:r>
            <a:endParaRPr lang="en-US" dirty="0"/>
          </a:p>
        </p:txBody>
      </p:sp>
      <p:pic>
        <p:nvPicPr>
          <p:cNvPr id="4" name="Content Placeholder 3"/>
          <p:cNvPicPr>
            <a:picLocks noGrp="1" noChangeAspect="1"/>
          </p:cNvPicPr>
          <p:nvPr>
            <p:ph idx="1"/>
          </p:nvPr>
        </p:nvPicPr>
        <p:blipFill>
          <a:blip r:embed="rId2"/>
          <a:stretch>
            <a:fillRect/>
          </a:stretch>
        </p:blipFill>
        <p:spPr>
          <a:xfrm>
            <a:off x="-1" y="1264981"/>
            <a:ext cx="7907867" cy="5593019"/>
          </a:xfrm>
          <a:prstGeom prst="rect">
            <a:avLst/>
          </a:prstGeom>
        </p:spPr>
      </p:pic>
    </p:spTree>
    <p:extLst>
      <p:ext uri="{BB962C8B-B14F-4D97-AF65-F5344CB8AC3E}">
        <p14:creationId xmlns:p14="http://schemas.microsoft.com/office/powerpoint/2010/main" val="2223814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6849689"/>
          </a:xfrm>
          <a:prstGeom prst="rect">
            <a:avLst/>
          </a:prstGeom>
        </p:spPr>
      </p:pic>
    </p:spTree>
    <p:extLst>
      <p:ext uri="{BB962C8B-B14F-4D97-AF65-F5344CB8AC3E}">
        <p14:creationId xmlns:p14="http://schemas.microsoft.com/office/powerpoint/2010/main" val="710556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95067" cy="1320800"/>
          </a:xfrm>
        </p:spPr>
        <p:txBody>
          <a:bodyPr/>
          <a:lstStyle/>
          <a:p>
            <a:r>
              <a:rPr lang="en-US" dirty="0"/>
              <a:t>An eco-village in </a:t>
            </a:r>
            <a:r>
              <a:rPr lang="en-US" dirty="0" err="1"/>
              <a:t>Preseli</a:t>
            </a:r>
            <a:r>
              <a:rPr lang="en-US" dirty="0"/>
              <a:t> mountains of west Wales</a:t>
            </a:r>
          </a:p>
        </p:txBody>
      </p:sp>
      <p:pic>
        <p:nvPicPr>
          <p:cNvPr id="4" name="Content Placeholder 3"/>
          <p:cNvPicPr>
            <a:picLocks noGrp="1" noChangeAspect="1"/>
          </p:cNvPicPr>
          <p:nvPr>
            <p:ph idx="1"/>
          </p:nvPr>
        </p:nvPicPr>
        <p:blipFill>
          <a:blip r:embed="rId2"/>
          <a:stretch>
            <a:fillRect/>
          </a:stretch>
        </p:blipFill>
        <p:spPr>
          <a:xfrm>
            <a:off x="-1" y="1152190"/>
            <a:ext cx="8669867" cy="5705810"/>
          </a:xfrm>
          <a:prstGeom prst="rect">
            <a:avLst/>
          </a:prstGeom>
        </p:spPr>
      </p:pic>
    </p:spTree>
    <p:extLst>
      <p:ext uri="{BB962C8B-B14F-4D97-AF65-F5344CB8AC3E}">
        <p14:creationId xmlns:p14="http://schemas.microsoft.com/office/powerpoint/2010/main" val="2385186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86191"/>
            <a:ext cx="9144000" cy="5920154"/>
          </a:xfrm>
          <a:prstGeom prst="rect">
            <a:avLst/>
          </a:prstGeom>
        </p:spPr>
      </p:pic>
    </p:spTree>
    <p:extLst>
      <p:ext uri="{BB962C8B-B14F-4D97-AF65-F5344CB8AC3E}">
        <p14:creationId xmlns:p14="http://schemas.microsoft.com/office/powerpoint/2010/main" val="2358253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949" y="169334"/>
            <a:ext cx="6347713" cy="1320800"/>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54713" y="0"/>
            <a:ext cx="4457700" cy="6858000"/>
          </a:xfrm>
          <a:prstGeom prst="rect">
            <a:avLst/>
          </a:prstGeom>
        </p:spPr>
      </p:pic>
    </p:spTree>
    <p:extLst>
      <p:ext uri="{BB962C8B-B14F-4D97-AF65-F5344CB8AC3E}">
        <p14:creationId xmlns:p14="http://schemas.microsoft.com/office/powerpoint/2010/main" val="1760532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45719"/>
            <a:ext cx="9144000" cy="6812281"/>
          </a:xfrm>
          <a:prstGeom prst="rect">
            <a:avLst/>
          </a:prstGeom>
        </p:spPr>
      </p:pic>
      <p:sp>
        <p:nvSpPr>
          <p:cNvPr id="2" name="Title 1"/>
          <p:cNvSpPr>
            <a:spLocks noGrp="1"/>
          </p:cNvSpPr>
          <p:nvPr>
            <p:ph type="title"/>
          </p:nvPr>
        </p:nvSpPr>
        <p:spPr>
          <a:xfrm>
            <a:off x="253999" y="0"/>
            <a:ext cx="6347713" cy="1320800"/>
          </a:xfrm>
        </p:spPr>
        <p:txBody>
          <a:bodyPr/>
          <a:lstStyle/>
          <a:p>
            <a:r>
              <a:rPr lang="en-US" dirty="0">
                <a:solidFill>
                  <a:schemeClr val="accent1">
                    <a:lumMod val="75000"/>
                  </a:schemeClr>
                </a:solidFill>
              </a:rPr>
              <a:t>The eco-friendly Bella Vista Hotel in Italy.</a:t>
            </a:r>
          </a:p>
        </p:txBody>
      </p:sp>
    </p:spTree>
    <p:extLst>
      <p:ext uri="{BB962C8B-B14F-4D97-AF65-F5344CB8AC3E}">
        <p14:creationId xmlns:p14="http://schemas.microsoft.com/office/powerpoint/2010/main" val="3666478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03808"/>
            <a:ext cx="9144000" cy="6141720"/>
          </a:xfrm>
          <a:prstGeom prst="rect">
            <a:avLst/>
          </a:prstGeom>
        </p:spPr>
      </p:pic>
    </p:spTree>
    <p:extLst>
      <p:ext uri="{BB962C8B-B14F-4D97-AF65-F5344CB8AC3E}">
        <p14:creationId xmlns:p14="http://schemas.microsoft.com/office/powerpoint/2010/main" val="4181004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Disadvantages</a:t>
            </a:r>
            <a:endParaRPr lang="en-US" dirty="0"/>
          </a:p>
        </p:txBody>
      </p:sp>
      <p:sp>
        <p:nvSpPr>
          <p:cNvPr id="3" name="Content Placeholder 2"/>
          <p:cNvSpPr>
            <a:spLocks noGrp="1"/>
          </p:cNvSpPr>
          <p:nvPr>
            <p:ph idx="1"/>
          </p:nvPr>
        </p:nvSpPr>
        <p:spPr/>
        <p:txBody>
          <a:bodyPr>
            <a:normAutofit/>
          </a:bodyPr>
          <a:lstStyle/>
          <a:p>
            <a:r>
              <a:rPr lang="en-US" sz="2000" dirty="0"/>
              <a:t>The principal downsides to earth-sheltered houses are the initial cost of construction, which can be up to 20% more than a conventional house, and the increased level of care required to avoid moisture problems, both during construction and over the life of the house. It can also take more diligence to resell an earth-sheltered home, and buyers may have more hurdles to clear in the mortgage application process.</a:t>
            </a:r>
          </a:p>
        </p:txBody>
      </p:sp>
    </p:spTree>
    <p:extLst>
      <p:ext uri="{BB962C8B-B14F-4D97-AF65-F5344CB8AC3E}">
        <p14:creationId xmlns:p14="http://schemas.microsoft.com/office/powerpoint/2010/main" val="215586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7928323" cy="6858000"/>
          </a:xfrm>
          <a:prstGeom prst="rect">
            <a:avLst/>
          </a:prstGeom>
        </p:spPr>
      </p:pic>
    </p:spTree>
    <p:extLst>
      <p:ext uri="{BB962C8B-B14F-4D97-AF65-F5344CB8AC3E}">
        <p14:creationId xmlns:p14="http://schemas.microsoft.com/office/powerpoint/2010/main" val="3844557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537960"/>
          </a:xfrm>
          <a:prstGeom prst="rect">
            <a:avLst/>
          </a:prstGeom>
        </p:spPr>
      </p:pic>
      <p:sp>
        <p:nvSpPr>
          <p:cNvPr id="2" name="Title 1"/>
          <p:cNvSpPr>
            <a:spLocks noGrp="1"/>
          </p:cNvSpPr>
          <p:nvPr>
            <p:ph type="title"/>
          </p:nvPr>
        </p:nvSpPr>
        <p:spPr>
          <a:xfrm>
            <a:off x="0" y="0"/>
            <a:ext cx="9144000" cy="1320800"/>
          </a:xfrm>
        </p:spPr>
        <p:txBody>
          <a:bodyPr/>
          <a:lstStyle/>
          <a:p>
            <a:r>
              <a:rPr lang="en-US" dirty="0" smtClean="0">
                <a:solidFill>
                  <a:schemeClr val="accent1">
                    <a:lumMod val="75000"/>
                  </a:schemeClr>
                </a:solidFill>
              </a:rPr>
              <a:t>The </a:t>
            </a:r>
            <a:r>
              <a:rPr lang="en-US" dirty="0" err="1">
                <a:solidFill>
                  <a:schemeClr val="accent1">
                    <a:lumMod val="75000"/>
                  </a:schemeClr>
                </a:solidFill>
              </a:rPr>
              <a:t>Aloni</a:t>
            </a:r>
            <a:r>
              <a:rPr lang="en-US" dirty="0">
                <a:solidFill>
                  <a:schemeClr val="accent1">
                    <a:lumMod val="75000"/>
                  </a:schemeClr>
                </a:solidFill>
              </a:rPr>
              <a:t> House in the Cycladic Islands</a:t>
            </a:r>
          </a:p>
        </p:txBody>
      </p:sp>
    </p:spTree>
    <p:extLst>
      <p:ext uri="{BB962C8B-B14F-4D97-AF65-F5344CB8AC3E}">
        <p14:creationId xmlns:p14="http://schemas.microsoft.com/office/powerpoint/2010/main" val="3252063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6183"/>
            <a:ext cx="7687732" cy="2091265"/>
          </a:xfrm>
        </p:spPr>
        <p:txBody>
          <a:bodyPr/>
          <a:lstStyle/>
          <a:p>
            <a:r>
              <a:rPr lang="en-US" dirty="0" smtClean="0"/>
              <a:t>Other, Unidentified, Structures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1692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52173"/>
            <a:ext cx="9144000" cy="6096000"/>
          </a:xfrm>
          <a:prstGeom prst="rect">
            <a:avLst/>
          </a:prstGeom>
        </p:spPr>
      </p:pic>
    </p:spTree>
    <p:extLst>
      <p:ext uri="{BB962C8B-B14F-4D97-AF65-F5344CB8AC3E}">
        <p14:creationId xmlns:p14="http://schemas.microsoft.com/office/powerpoint/2010/main" val="3497211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609600"/>
            <a:ext cx="9144001" cy="5878287"/>
          </a:xfrm>
          <a:prstGeom prst="rect">
            <a:avLst/>
          </a:prstGeom>
        </p:spPr>
      </p:pic>
    </p:spTree>
    <p:extLst>
      <p:ext uri="{BB962C8B-B14F-4D97-AF65-F5344CB8AC3E}">
        <p14:creationId xmlns:p14="http://schemas.microsoft.com/office/powerpoint/2010/main" val="31642035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811633"/>
            <a:ext cx="9144000" cy="5378823"/>
          </a:xfrm>
          <a:prstGeom prst="rect">
            <a:avLst/>
          </a:prstGeom>
        </p:spPr>
      </p:pic>
    </p:spTree>
    <p:extLst>
      <p:ext uri="{BB962C8B-B14F-4D97-AF65-F5344CB8AC3E}">
        <p14:creationId xmlns:p14="http://schemas.microsoft.com/office/powerpoint/2010/main" val="3782505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401373"/>
            <a:ext cx="9144000" cy="6096000"/>
          </a:xfrm>
          <a:prstGeom prst="rect">
            <a:avLst/>
          </a:prstGeom>
        </p:spPr>
      </p:pic>
    </p:spTree>
    <p:extLst>
      <p:ext uri="{BB962C8B-B14F-4D97-AF65-F5344CB8AC3E}">
        <p14:creationId xmlns:p14="http://schemas.microsoft.com/office/powerpoint/2010/main" val="4251970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32694"/>
            <a:ext cx="9144000" cy="6266279"/>
          </a:xfrm>
          <a:prstGeom prst="rect">
            <a:avLst/>
          </a:prstGeom>
        </p:spPr>
      </p:pic>
    </p:spTree>
    <p:extLst>
      <p:ext uri="{BB962C8B-B14F-4D97-AF65-F5344CB8AC3E}">
        <p14:creationId xmlns:p14="http://schemas.microsoft.com/office/powerpoint/2010/main" val="516722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263"/>
            <a:ext cx="9144000" cy="6864264"/>
          </a:xfrm>
          <a:prstGeom prst="rect">
            <a:avLst/>
          </a:prstGeom>
        </p:spPr>
      </p:pic>
    </p:spTree>
    <p:extLst>
      <p:ext uri="{BB962C8B-B14F-4D97-AF65-F5344CB8AC3E}">
        <p14:creationId xmlns:p14="http://schemas.microsoft.com/office/powerpoint/2010/main" val="3408747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6237" y="0"/>
            <a:ext cx="7678482" cy="6858000"/>
          </a:xfrm>
          <a:prstGeom prst="rect">
            <a:avLst/>
          </a:prstGeom>
        </p:spPr>
      </p:pic>
    </p:spTree>
    <p:extLst>
      <p:ext uri="{BB962C8B-B14F-4D97-AF65-F5344CB8AC3E}">
        <p14:creationId xmlns:p14="http://schemas.microsoft.com/office/powerpoint/2010/main" val="945564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57149"/>
            <a:ext cx="8382000" cy="6915150"/>
          </a:xfrm>
          <a:prstGeom prst="rect">
            <a:avLst/>
          </a:prstGeom>
        </p:spPr>
      </p:pic>
      <p:sp>
        <p:nvSpPr>
          <p:cNvPr id="2" name="Title 1"/>
          <p:cNvSpPr>
            <a:spLocks noGrp="1"/>
          </p:cNvSpPr>
          <p:nvPr>
            <p:ph type="title"/>
          </p:nvPr>
        </p:nvSpPr>
        <p:spPr>
          <a:xfrm>
            <a:off x="152399" y="0"/>
            <a:ext cx="6347713" cy="609600"/>
          </a:xfrm>
        </p:spPr>
        <p:txBody>
          <a:bodyPr>
            <a:normAutofit fontScale="90000"/>
          </a:bodyPr>
          <a:lstStyle/>
          <a:p>
            <a:r>
              <a:rPr lang="en-US" dirty="0"/>
              <a:t>Sala </a:t>
            </a:r>
            <a:r>
              <a:rPr lang="en-US" dirty="0" err="1"/>
              <a:t>Silvermine</a:t>
            </a:r>
            <a:r>
              <a:rPr lang="en-US" dirty="0"/>
              <a:t>, Sweden...</a:t>
            </a:r>
          </a:p>
        </p:txBody>
      </p:sp>
    </p:spTree>
    <p:extLst>
      <p:ext uri="{BB962C8B-B14F-4D97-AF65-F5344CB8AC3E}">
        <p14:creationId xmlns:p14="http://schemas.microsoft.com/office/powerpoint/2010/main" val="3598950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07406"/>
            <a:ext cx="9144000" cy="6108754"/>
          </a:xfrm>
          <a:prstGeom prst="rect">
            <a:avLst/>
          </a:prstGeom>
        </p:spPr>
      </p:pic>
    </p:spTree>
    <p:extLst>
      <p:ext uri="{BB962C8B-B14F-4D97-AF65-F5344CB8AC3E}">
        <p14:creationId xmlns:p14="http://schemas.microsoft.com/office/powerpoint/2010/main" val="125063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14957"/>
            <a:ext cx="8415867" cy="6872958"/>
          </a:xfrm>
          <a:prstGeom prst="rect">
            <a:avLst/>
          </a:prstGeom>
        </p:spPr>
      </p:pic>
    </p:spTree>
    <p:extLst>
      <p:ext uri="{BB962C8B-B14F-4D97-AF65-F5344CB8AC3E}">
        <p14:creationId xmlns:p14="http://schemas.microsoft.com/office/powerpoint/2010/main" val="727990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35486"/>
            <a:ext cx="9144000" cy="6147084"/>
          </a:xfrm>
          <a:prstGeom prst="rect">
            <a:avLst/>
          </a:prstGeom>
        </p:spPr>
      </p:pic>
    </p:spTree>
    <p:extLst>
      <p:ext uri="{BB962C8B-B14F-4D97-AF65-F5344CB8AC3E}">
        <p14:creationId xmlns:p14="http://schemas.microsoft.com/office/powerpoint/2010/main" val="3042028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83316"/>
            <a:ext cx="9144000" cy="6348548"/>
          </a:xfrm>
          <a:prstGeom prst="rect">
            <a:avLst/>
          </a:prstGeom>
        </p:spPr>
      </p:pic>
    </p:spTree>
    <p:extLst>
      <p:ext uri="{BB962C8B-B14F-4D97-AF65-F5344CB8AC3E}">
        <p14:creationId xmlns:p14="http://schemas.microsoft.com/office/powerpoint/2010/main" val="1407477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191" y="254001"/>
            <a:ext cx="9168191" cy="6417734"/>
          </a:xfrm>
          <a:prstGeom prst="rect">
            <a:avLst/>
          </a:prstGeom>
        </p:spPr>
      </p:pic>
    </p:spTree>
    <p:extLst>
      <p:ext uri="{BB962C8B-B14F-4D97-AF65-F5344CB8AC3E}">
        <p14:creationId xmlns:p14="http://schemas.microsoft.com/office/powerpoint/2010/main" val="1901590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2532"/>
            <a:ext cx="6347713" cy="948267"/>
          </a:xfrm>
        </p:spPr>
        <p:txBody>
          <a:bodyPr/>
          <a:lstStyle/>
          <a:p>
            <a:r>
              <a:rPr lang="en-US" dirty="0"/>
              <a:t> Bolton Eco House, England...</a:t>
            </a:r>
          </a:p>
        </p:txBody>
      </p:sp>
      <p:pic>
        <p:nvPicPr>
          <p:cNvPr id="4" name="Content Placeholder 3"/>
          <p:cNvPicPr>
            <a:picLocks noGrp="1" noChangeAspect="1"/>
          </p:cNvPicPr>
          <p:nvPr>
            <p:ph idx="1"/>
          </p:nvPr>
        </p:nvPicPr>
        <p:blipFill>
          <a:blip r:embed="rId2"/>
          <a:stretch>
            <a:fillRect/>
          </a:stretch>
        </p:blipFill>
        <p:spPr>
          <a:xfrm>
            <a:off x="0" y="1514475"/>
            <a:ext cx="9144000" cy="5343525"/>
          </a:xfrm>
          <a:prstGeom prst="rect">
            <a:avLst/>
          </a:prstGeom>
        </p:spPr>
      </p:pic>
    </p:spTree>
    <p:extLst>
      <p:ext uri="{BB962C8B-B14F-4D97-AF65-F5344CB8AC3E}">
        <p14:creationId xmlns:p14="http://schemas.microsoft.com/office/powerpoint/2010/main" val="11226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34339"/>
            <a:ext cx="9144000" cy="5019040"/>
          </a:xfrm>
          <a:prstGeom prst="rect">
            <a:avLst/>
          </a:prstGeom>
        </p:spPr>
      </p:pic>
    </p:spTree>
    <p:extLst>
      <p:ext uri="{BB962C8B-B14F-4D97-AF65-F5344CB8AC3E}">
        <p14:creationId xmlns:p14="http://schemas.microsoft.com/office/powerpoint/2010/main" val="2806907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88577"/>
            <a:ext cx="9144000" cy="6076782"/>
          </a:xfrm>
          <a:prstGeom prst="rect">
            <a:avLst/>
          </a:prstGeom>
        </p:spPr>
      </p:pic>
    </p:spTree>
    <p:extLst>
      <p:ext uri="{BB962C8B-B14F-4D97-AF65-F5344CB8AC3E}">
        <p14:creationId xmlns:p14="http://schemas.microsoft.com/office/powerpoint/2010/main" val="168460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99" y="0"/>
            <a:ext cx="6347713" cy="1320800"/>
          </a:xfrm>
        </p:spPr>
        <p:txBody>
          <a:bodyPr/>
          <a:lstStyle/>
          <a:p>
            <a:r>
              <a:rPr lang="en-US" dirty="0"/>
              <a:t> Rock house...</a:t>
            </a:r>
          </a:p>
        </p:txBody>
      </p:sp>
      <p:pic>
        <p:nvPicPr>
          <p:cNvPr id="4" name="Content Placeholder 3"/>
          <p:cNvPicPr>
            <a:picLocks noGrp="1" noChangeAspect="1"/>
          </p:cNvPicPr>
          <p:nvPr>
            <p:ph idx="1"/>
          </p:nvPr>
        </p:nvPicPr>
        <p:blipFill>
          <a:blip r:embed="rId2"/>
          <a:stretch>
            <a:fillRect/>
          </a:stretch>
        </p:blipFill>
        <p:spPr>
          <a:xfrm>
            <a:off x="2844582" y="0"/>
            <a:ext cx="4575571" cy="6858000"/>
          </a:xfrm>
          <a:prstGeom prst="rect">
            <a:avLst/>
          </a:prstGeom>
        </p:spPr>
      </p:pic>
    </p:spTree>
    <p:extLst>
      <p:ext uri="{BB962C8B-B14F-4D97-AF65-F5344CB8AC3E}">
        <p14:creationId xmlns:p14="http://schemas.microsoft.com/office/powerpoint/2010/main" val="385953898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211</TotalTime>
  <Words>326</Words>
  <Application>Microsoft Office PowerPoint</Application>
  <PresentationFormat>On-screen Show (4:3)</PresentationFormat>
  <Paragraphs>29</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Trebuchet MS</vt:lpstr>
      <vt:lpstr>Wingdings 3</vt:lpstr>
      <vt:lpstr>Facet</vt:lpstr>
      <vt:lpstr>Homes In-ground or Underground Absolutely Stunning</vt:lpstr>
      <vt:lpstr>Advantages</vt:lpstr>
      <vt:lpstr>A hogan in Arizona...</vt:lpstr>
      <vt:lpstr>Disadvantages</vt:lpstr>
      <vt:lpstr>Sala Silvermine, Sweden...</vt:lpstr>
      <vt:lpstr> Bolton Eco House, England...</vt:lpstr>
      <vt:lpstr>PowerPoint Presentation</vt:lpstr>
      <vt:lpstr>PowerPoint Presentation</vt:lpstr>
      <vt:lpstr> Rock house...</vt:lpstr>
      <vt:lpstr>Matmata village, Tunisia...</vt:lpstr>
      <vt:lpstr> OUTrial House, Poland...</vt:lpstr>
      <vt:lpstr>PowerPoint Presentation</vt:lpstr>
      <vt:lpstr>Dune House, Atlantic Beach...</vt:lpstr>
      <vt:lpstr> Cave House, Festus, Missouri...</vt:lpstr>
      <vt:lpstr>PowerPoint Presentation</vt:lpstr>
      <vt:lpstr>PowerPoint Presentation</vt:lpstr>
      <vt:lpstr>Nas montanhas de Fafe, Portugal...</vt:lpstr>
      <vt:lpstr>Village of Kandovan, Iran...</vt:lpstr>
      <vt:lpstr>Vardezia cave city, Georgia...</vt:lpstr>
      <vt:lpstr>Cave homes, Cappadocia, Turkey...</vt:lpstr>
      <vt:lpstr>Domus Civita, Italy...</vt:lpstr>
      <vt:lpstr>Cave dwelling, Sicily...</vt:lpstr>
      <vt:lpstr>Malator in Druidstone, Wales</vt:lpstr>
      <vt:lpstr>PowerPoint Presentation</vt:lpstr>
      <vt:lpstr>Sedum House, North Norfolk Coast, U.K</vt:lpstr>
      <vt:lpstr>Stone Desert Home in Greece</vt:lpstr>
      <vt:lpstr>Estate Lättenstrasse, Dietikon, Switzerland</vt:lpstr>
      <vt:lpstr>PowerPoint Presentation</vt:lpstr>
      <vt:lpstr>PowerPoint Presentation</vt:lpstr>
      <vt:lpstr>Hobbit Home in Vals, Switzerland</vt:lpstr>
      <vt:lpstr>PowerPoint Presentation</vt:lpstr>
      <vt:lpstr>PowerPoint Presentation</vt:lpstr>
      <vt:lpstr>Woodlyn Park, home to the world’s first hobbit motel</vt:lpstr>
      <vt:lpstr>PowerPoint Presentation</vt:lpstr>
      <vt:lpstr>An eco-village in Preseli mountains of west Wales</vt:lpstr>
      <vt:lpstr>PowerPoint Presentation</vt:lpstr>
      <vt:lpstr>PowerPoint Presentation</vt:lpstr>
      <vt:lpstr>The eco-friendly Bella Vista Hotel in Italy.</vt:lpstr>
      <vt:lpstr>PowerPoint Presentation</vt:lpstr>
      <vt:lpstr>PowerPoint Presentation</vt:lpstr>
      <vt:lpstr>The Aloni House in the Cycladic Islands</vt:lpstr>
      <vt:lpstr>Other, Unidentified,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Homes Underground Absolutely Stunning</dc:title>
  <dc:creator>Joseph Naumann</dc:creator>
  <cp:lastModifiedBy>Joseph Naumann</cp:lastModifiedBy>
  <cp:revision>9</cp:revision>
  <dcterms:created xsi:type="dcterms:W3CDTF">2015-06-09T22:51:32Z</dcterms:created>
  <dcterms:modified xsi:type="dcterms:W3CDTF">2015-06-10T02:23:27Z</dcterms:modified>
</cp:coreProperties>
</file>