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932"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6858000" type="screen4x3"/>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2" d="100"/>
          <a:sy n="102" d="100"/>
        </p:scale>
        <p:origin x="-690"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103BAD-AB4C-4AC3-A9CA-28939E9B6A11}" type="datetimeFigureOut">
              <a:rPr lang="en-US" smtClean="0"/>
              <a:pPr/>
              <a:t>4/19/2016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683667-E761-4691-B6CD-D74E6B9DEED7}" type="slidenum">
              <a:rPr lang="en-US" smtClean="0"/>
              <a:pPr/>
              <a:t>‹#›</a:t>
            </a:fld>
            <a:endParaRPr lang="en-US"/>
          </a:p>
        </p:txBody>
      </p:sp>
    </p:spTree>
    <p:extLst>
      <p:ext uri="{BB962C8B-B14F-4D97-AF65-F5344CB8AC3E}">
        <p14:creationId xmlns:p14="http://schemas.microsoft.com/office/powerpoint/2010/main" val="1358133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683667-E761-4691-B6CD-D74E6B9DEED7}" type="slidenum">
              <a:rPr lang="en-US" smtClean="0"/>
              <a:pPr/>
              <a:t>1</a:t>
            </a:fld>
            <a:endParaRPr lang="en-US"/>
          </a:p>
        </p:txBody>
      </p:sp>
    </p:spTree>
    <p:extLst>
      <p:ext uri="{BB962C8B-B14F-4D97-AF65-F5344CB8AC3E}">
        <p14:creationId xmlns:p14="http://schemas.microsoft.com/office/powerpoint/2010/main" val="3632540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1AB968F7-0571-463E-92B3-CC8D6D3883C7}" type="datetimeFigureOut">
              <a:rPr lang="en-US" smtClean="0"/>
              <a:pPr/>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886A84-1D9B-440A-9F7C-51AFB1969C4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AB968F7-0571-463E-92B3-CC8D6D3883C7}" type="datetimeFigureOut">
              <a:rPr lang="en-US" smtClean="0"/>
              <a:pPr/>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886A84-1D9B-440A-9F7C-51AFB1969C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AB968F7-0571-463E-92B3-CC8D6D3883C7}" type="datetimeFigureOut">
              <a:rPr lang="en-US" smtClean="0"/>
              <a:pPr/>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886A84-1D9B-440A-9F7C-51AFB1969C4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AB968F7-0571-463E-92B3-CC8D6D3883C7}" type="datetimeFigureOut">
              <a:rPr lang="en-US" smtClean="0"/>
              <a:pPr/>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886A84-1D9B-440A-9F7C-51AFB1969C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B968F7-0571-463E-92B3-CC8D6D3883C7}" type="datetimeFigureOut">
              <a:rPr lang="en-US" smtClean="0"/>
              <a:pPr/>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886A84-1D9B-440A-9F7C-51AFB1969C4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1AB968F7-0571-463E-92B3-CC8D6D3883C7}" type="datetimeFigureOut">
              <a:rPr lang="en-US" smtClean="0"/>
              <a:pPr/>
              <a:t>4/19/2016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886A84-1D9B-440A-9F7C-51AFB1969C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1AB968F7-0571-463E-92B3-CC8D6D3883C7}" type="datetimeFigureOut">
              <a:rPr lang="en-US" smtClean="0"/>
              <a:pPr/>
              <a:t>4/19/2016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886A84-1D9B-440A-9F7C-51AFB1969C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1AB968F7-0571-463E-92B3-CC8D6D3883C7}" type="datetimeFigureOut">
              <a:rPr lang="en-US" smtClean="0"/>
              <a:pPr/>
              <a:t>4/19/2016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886A84-1D9B-440A-9F7C-51AFB1969C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B968F7-0571-463E-92B3-CC8D6D3883C7}" type="datetimeFigureOut">
              <a:rPr lang="en-US" smtClean="0"/>
              <a:pPr/>
              <a:t>4/19/2016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886A84-1D9B-440A-9F7C-51AFB1969C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B968F7-0571-463E-92B3-CC8D6D3883C7}" type="datetimeFigureOut">
              <a:rPr lang="en-US" smtClean="0"/>
              <a:pPr/>
              <a:t>4/19/2016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886A84-1D9B-440A-9F7C-51AFB1969C4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B968F7-0571-463E-92B3-CC8D6D3883C7}" type="datetimeFigureOut">
              <a:rPr lang="en-US" smtClean="0"/>
              <a:pPr/>
              <a:t>4/19/2016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886A84-1D9B-440A-9F7C-51AFB1969C4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ind_1038_40.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chorCtr="1">
            <a:normAutofit/>
          </a:bodyPr>
          <a:lstStyle/>
          <a:p>
            <a:r>
              <a:rPr lang="en-US" smtClean="0"/>
              <a:t>Click to edit Master title style</a:t>
            </a:r>
            <a:endParaRPr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968F7-0571-463E-92B3-CC8D6D3883C7}" type="datetimeFigureOut">
              <a:rPr lang="en-US" smtClean="0"/>
              <a:pPr/>
              <a:t>4/19/2016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886A84-1D9B-440A-9F7C-51AFB1969C4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Lst>
  <p:txStyles>
    <p:title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1"/>
            <a:ext cx="7772400" cy="2000250"/>
          </a:xfrm>
        </p:spPr>
        <p:txBody>
          <a:bodyPr>
            <a:normAutofit fontScale="90000"/>
          </a:bodyPr>
          <a:lstStyle/>
          <a:p>
            <a:r>
              <a:rPr lang="en-US" b="1" dirty="0">
                <a:solidFill>
                  <a:srgbClr val="00B050"/>
                </a:solidFill>
                <a:effectLst>
                  <a:outerShdw blurRad="50800" dist="50800" dir="5400000" algn="ctr" rotWithShape="0">
                    <a:srgbClr val="FFC000"/>
                  </a:outerShdw>
                </a:effectLst>
              </a:rPr>
              <a:t>GIANT ANCIENT UNDERGROUND CITY FOUND THAT MAY BE THE LARGEST IN THE </a:t>
            </a:r>
            <a:r>
              <a:rPr lang="en-US" b="1" dirty="0" smtClean="0">
                <a:solidFill>
                  <a:srgbClr val="00B050"/>
                </a:solidFill>
                <a:effectLst>
                  <a:outerShdw blurRad="50800" dist="50800" dir="5400000" algn="ctr" rotWithShape="0">
                    <a:srgbClr val="FFC000"/>
                  </a:outerShdw>
                </a:effectLst>
              </a:rPr>
              <a:t>WORLD</a:t>
            </a:r>
            <a:endParaRPr lang="en-US" b="1" dirty="0">
              <a:solidFill>
                <a:srgbClr val="00B050"/>
              </a:solidFill>
              <a:effectLst>
                <a:outerShdw blurRad="50800" dist="50800" dir="5400000" algn="ctr" rotWithShape="0">
                  <a:srgbClr val="FFC000"/>
                </a:outerShdw>
              </a:effectLst>
            </a:endParaRPr>
          </a:p>
        </p:txBody>
      </p:sp>
      <p:sp>
        <p:nvSpPr>
          <p:cNvPr id="3" name="Subtitle 2"/>
          <p:cNvSpPr>
            <a:spLocks noGrp="1"/>
          </p:cNvSpPr>
          <p:nvPr>
            <p:ph type="subTitle" idx="1"/>
          </p:nvPr>
        </p:nvSpPr>
        <p:spPr/>
        <p:txBody>
          <a:bodyPr>
            <a:normAutofit fontScale="85000" lnSpcReduction="20000"/>
          </a:bodyPr>
          <a:lstStyle/>
          <a:p>
            <a:r>
              <a:rPr lang="en-US" b="1" dirty="0">
                <a:solidFill>
                  <a:schemeClr val="tx1"/>
                </a:solidFill>
              </a:rPr>
              <a:t>When the invaders came, </a:t>
            </a:r>
            <a:r>
              <a:rPr lang="en-US" b="1" dirty="0" err="1">
                <a:solidFill>
                  <a:schemeClr val="tx1"/>
                </a:solidFill>
              </a:rPr>
              <a:t>Cappadocians</a:t>
            </a:r>
            <a:r>
              <a:rPr lang="en-US" b="1" dirty="0">
                <a:solidFill>
                  <a:schemeClr val="tx1"/>
                </a:solidFill>
              </a:rPr>
              <a:t> knew where to hide: underground, in one of the 250 subterranean safe havens they had carved from pliable volcanic ash rock called tuff</a:t>
            </a:r>
            <a:r>
              <a:rPr lang="en-US" b="1" dirty="0" smtClean="0">
                <a:solidFill>
                  <a:schemeClr val="tx1"/>
                </a:solidFill>
              </a:rPr>
              <a:t>.</a:t>
            </a:r>
            <a:endParaRPr lang="en-US" b="1"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1" y="0"/>
            <a:ext cx="9144000" cy="2286000"/>
          </a:xfrm>
        </p:spPr>
        <p:txBody>
          <a:bodyPr>
            <a:noAutofit/>
          </a:bodyPr>
          <a:lstStyle/>
          <a:p>
            <a:r>
              <a:rPr lang="en-US" sz="2000" dirty="0">
                <a:solidFill>
                  <a:schemeClr val="tx1"/>
                </a:solidFill>
              </a:rPr>
              <a:t>Muslim invaders arrived in the late eighth century, and centuries later came the Seljuk Turks. Eventually Ottoman emperors ruled the entirety of Anatolia</a:t>
            </a:r>
            <a:r>
              <a:rPr lang="en-US" sz="2000" dirty="0" smtClean="0">
                <a:solidFill>
                  <a:schemeClr val="tx1"/>
                </a:solidFill>
              </a:rPr>
              <a:t>.</a:t>
            </a:r>
            <a:r>
              <a:rPr lang="en-US" sz="2000" dirty="0">
                <a:solidFill>
                  <a:schemeClr val="tx1"/>
                </a:solidFill>
              </a:rPr>
              <a:t/>
            </a:r>
            <a:br>
              <a:rPr lang="en-US" sz="2000" dirty="0">
                <a:solidFill>
                  <a:schemeClr val="tx1"/>
                </a:solidFill>
              </a:rPr>
            </a:br>
            <a:r>
              <a:rPr lang="en-US" sz="2000" b="1" dirty="0">
                <a:solidFill>
                  <a:schemeClr val="tx1"/>
                </a:solidFill>
              </a:rPr>
              <a:t>How Big Is It</a:t>
            </a:r>
            <a:r>
              <a:rPr lang="en-US" sz="2000" b="1" dirty="0" smtClean="0">
                <a:solidFill>
                  <a:schemeClr val="tx1"/>
                </a:solidFill>
              </a:rPr>
              <a:t>?</a:t>
            </a:r>
            <a:r>
              <a:rPr lang="en-US" sz="2000" b="1" dirty="0">
                <a:solidFill>
                  <a:schemeClr val="tx1"/>
                </a:solidFill>
              </a:rPr>
              <a:t/>
            </a:r>
            <a:br>
              <a:rPr lang="en-US" sz="2000" b="1" dirty="0">
                <a:solidFill>
                  <a:schemeClr val="tx1"/>
                </a:solidFill>
              </a:rPr>
            </a:br>
            <a:r>
              <a:rPr lang="en-US" sz="2000" dirty="0">
                <a:solidFill>
                  <a:schemeClr val="tx1"/>
                </a:solidFill>
              </a:rPr>
              <a:t>Geophysicists from </a:t>
            </a:r>
            <a:r>
              <a:rPr lang="en-US" sz="2000" dirty="0" err="1">
                <a:solidFill>
                  <a:schemeClr val="tx1"/>
                </a:solidFill>
              </a:rPr>
              <a:t>Nevşehir</a:t>
            </a:r>
            <a:r>
              <a:rPr lang="en-US" sz="2000" dirty="0">
                <a:solidFill>
                  <a:schemeClr val="tx1"/>
                </a:solidFill>
              </a:rPr>
              <a:t> University conducted a systematic survey of a 1.5-mile (4-kilometer) area using geophysical resistivity and seismic tomography</a:t>
            </a:r>
            <a:r>
              <a:rPr lang="en-US" sz="2000" dirty="0" smtClean="0">
                <a:solidFill>
                  <a:schemeClr val="tx1"/>
                </a:solidFill>
              </a:rPr>
              <a:t>.</a:t>
            </a:r>
            <a:r>
              <a:rPr lang="en-US" sz="2000" dirty="0">
                <a:solidFill>
                  <a:schemeClr val="tx1"/>
                </a:solidFill>
              </a:rPr>
              <a:t/>
            </a:r>
            <a:br>
              <a:rPr lang="en-US" sz="2000" dirty="0">
                <a:solidFill>
                  <a:schemeClr val="tx1"/>
                </a:solidFill>
              </a:rPr>
            </a:br>
            <a:r>
              <a:rPr lang="en-US" sz="2000" dirty="0">
                <a:solidFill>
                  <a:schemeClr val="tx1"/>
                </a:solidFill>
              </a:rPr>
              <a:t>From the 33 independent measurements they took, they estimate the site is nearly five million square feet (460,000 square meters).</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153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05000"/>
          </a:xfrm>
        </p:spPr>
        <p:txBody>
          <a:bodyPr>
            <a:noAutofit/>
          </a:bodyPr>
          <a:lstStyle/>
          <a:p>
            <a:r>
              <a:rPr lang="en-US" sz="2000" dirty="0">
                <a:solidFill>
                  <a:schemeClr val="tx1"/>
                </a:solidFill>
              </a:rPr>
              <a:t>These studies suggest the underground corridors may plunge as deep as 371 feet (113 meters</a:t>
            </a:r>
            <a:r>
              <a:rPr lang="en-US" sz="2000" dirty="0" smtClean="0">
                <a:solidFill>
                  <a:schemeClr val="tx1"/>
                </a:solidFill>
              </a:rPr>
              <a:t>). If </a:t>
            </a:r>
            <a:r>
              <a:rPr lang="en-US" sz="2000" dirty="0">
                <a:solidFill>
                  <a:schemeClr val="tx1"/>
                </a:solidFill>
              </a:rPr>
              <a:t>that turns out to be accurate, the city could be larger than </a:t>
            </a:r>
            <a:r>
              <a:rPr lang="en-US" sz="2000" dirty="0" err="1">
                <a:solidFill>
                  <a:schemeClr val="tx1"/>
                </a:solidFill>
              </a:rPr>
              <a:t>Derinkuyu</a:t>
            </a:r>
            <a:r>
              <a:rPr lang="en-US" sz="2000" dirty="0">
                <a:solidFill>
                  <a:schemeClr val="tx1"/>
                </a:solidFill>
              </a:rPr>
              <a:t> by a third</a:t>
            </a:r>
            <a:r>
              <a:rPr lang="en-US" sz="2000" dirty="0" smtClean="0">
                <a:solidFill>
                  <a:schemeClr val="tx1"/>
                </a:solidFill>
              </a:rPr>
              <a:t>. But </a:t>
            </a:r>
            <a:r>
              <a:rPr lang="en-US" sz="2000" dirty="0">
                <a:solidFill>
                  <a:schemeClr val="tx1"/>
                </a:solidFill>
              </a:rPr>
              <a:t>the exact size is unknown, cautions </a:t>
            </a:r>
            <a:r>
              <a:rPr lang="en-US" sz="2000" dirty="0" err="1">
                <a:solidFill>
                  <a:schemeClr val="tx1"/>
                </a:solidFill>
              </a:rPr>
              <a:t>Nevşehir</a:t>
            </a:r>
            <a:r>
              <a:rPr lang="en-US" sz="2000" dirty="0">
                <a:solidFill>
                  <a:schemeClr val="tx1"/>
                </a:solidFill>
              </a:rPr>
              <a:t> Museum director Murat </a:t>
            </a:r>
            <a:r>
              <a:rPr lang="en-US" sz="2000" dirty="0" err="1">
                <a:solidFill>
                  <a:schemeClr val="tx1"/>
                </a:solidFill>
              </a:rPr>
              <a:t>Gülyaz</a:t>
            </a:r>
            <a:r>
              <a:rPr lang="en-US" sz="2000" dirty="0">
                <a:solidFill>
                  <a:schemeClr val="tx1"/>
                </a:solidFill>
              </a:rPr>
              <a:t>, the archaeologist in charge of the investigation. “As of now, it is not possible to say. But given the city’s location, defenses, and proximity to a water supply, it is highly likely that it spans a very large area.”</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442" y="1946334"/>
            <a:ext cx="9156441" cy="4939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0084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What’s in the works?</a:t>
            </a:r>
            <a:endParaRPr lang="en-US"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54224"/>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2953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400800"/>
          </a:xfrm>
        </p:spPr>
        <p:txBody>
          <a:bodyPr>
            <a:normAutofit fontScale="85000" lnSpcReduction="20000"/>
          </a:bodyPr>
          <a:lstStyle/>
          <a:p>
            <a:r>
              <a:rPr lang="en-US" dirty="0"/>
              <a:t>“This new discovery will be added as a new pearl, a new diamond, a new gold” to Cappadocia’s riches, raves </a:t>
            </a:r>
            <a:r>
              <a:rPr lang="en-US" dirty="0" err="1"/>
              <a:t>Ünver</a:t>
            </a:r>
            <a:r>
              <a:rPr lang="en-US" dirty="0"/>
              <a:t>, the mayor, who wants to build “the world’s largest antique park,” with boutique hotels and art galleries aboveground, and walking trails and a museum below. (The planned housing complex has been moved to the suburbs.)</a:t>
            </a:r>
          </a:p>
          <a:p>
            <a:endParaRPr lang="en-US" dirty="0"/>
          </a:p>
          <a:p>
            <a:r>
              <a:rPr lang="en-US" dirty="0"/>
              <a:t>“We even plan to reopen the underground churches,” he says. “All of this makes us very excited.”</a:t>
            </a:r>
          </a:p>
          <a:p>
            <a:endParaRPr lang="en-US" dirty="0"/>
          </a:p>
          <a:p>
            <a:r>
              <a:rPr lang="en-US" dirty="0" err="1"/>
              <a:t>Gülyaz’s</a:t>
            </a:r>
            <a:r>
              <a:rPr lang="en-US" dirty="0"/>
              <a:t> team of archaeologists will continue to clear rubble from tunnels and explore deeper underground—a risky undertaking, since the soft tuff is prone to collapsing. “When the underground city beneath </a:t>
            </a:r>
            <a:r>
              <a:rPr lang="en-US" dirty="0" err="1"/>
              <a:t>Nevşehir</a:t>
            </a:r>
            <a:r>
              <a:rPr lang="en-US" dirty="0"/>
              <a:t> Castle is completely revealed,” he says, “it is almost certain to change the destination of Cappadocia dramatically</a:t>
            </a:r>
            <a:r>
              <a:rPr lang="en-US" dirty="0" smtClean="0"/>
              <a:t>.”</a:t>
            </a:r>
            <a:endParaRPr lang="en-US" dirty="0"/>
          </a:p>
        </p:txBody>
      </p:sp>
    </p:spTree>
    <p:extLst>
      <p:ext uri="{BB962C8B-B14F-4D97-AF65-F5344CB8AC3E}">
        <p14:creationId xmlns:p14="http://schemas.microsoft.com/office/powerpoint/2010/main" val="1366688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137" y="457200"/>
            <a:ext cx="9207137" cy="6162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67800" cy="2392362"/>
          </a:xfrm>
        </p:spPr>
        <p:txBody>
          <a:bodyPr>
            <a:noAutofit/>
          </a:bodyPr>
          <a:lstStyle/>
          <a:p>
            <a:r>
              <a:rPr lang="en-US" sz="2800" b="1" dirty="0">
                <a:solidFill>
                  <a:schemeClr val="tx1"/>
                </a:solidFill>
              </a:rPr>
              <a:t>Now a housing construction project may have unearthed the biggest hiding place ever found in Cappadocia, a region of central Turkey famous for the otherworldly chimney houses, cave churches, and underground cities its residents carved for millennia</a:t>
            </a:r>
            <a:r>
              <a:rPr lang="en-US" sz="2800" b="1" dirty="0" smtClean="0">
                <a:solidFill>
                  <a:schemeClr val="tx1"/>
                </a:solidFill>
              </a:rPr>
              <a:t>.</a:t>
            </a:r>
            <a:endParaRPr lang="en-US" sz="2800" b="1" dirty="0">
              <a:solidFill>
                <a:schemeClr val="tx1"/>
              </a:solidFill>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721429"/>
            <a:ext cx="9144000" cy="4136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6170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76400"/>
          </a:xfrm>
        </p:spPr>
        <p:txBody>
          <a:bodyPr>
            <a:noAutofit/>
          </a:bodyPr>
          <a:lstStyle/>
          <a:p>
            <a:r>
              <a:rPr lang="en-US" sz="2000" b="1" dirty="0">
                <a:solidFill>
                  <a:schemeClr val="tx1"/>
                </a:solidFill>
              </a:rPr>
              <a:t>Discovered beneath a Byzantine-era hilltop castle in </a:t>
            </a:r>
            <a:r>
              <a:rPr lang="en-US" sz="2000" b="1" dirty="0" err="1">
                <a:solidFill>
                  <a:schemeClr val="tx1"/>
                </a:solidFill>
              </a:rPr>
              <a:t>Nevşehir</a:t>
            </a:r>
            <a:r>
              <a:rPr lang="en-US" sz="2000" b="1" dirty="0">
                <a:solidFill>
                  <a:schemeClr val="tx1"/>
                </a:solidFill>
              </a:rPr>
              <a:t>, the provincial capital, the site dates back at least to early Byzantine times</a:t>
            </a:r>
            <a:r>
              <a:rPr lang="en-US" sz="2000" b="1" dirty="0" smtClean="0">
                <a:solidFill>
                  <a:schemeClr val="tx1"/>
                </a:solidFill>
              </a:rPr>
              <a:t>. It </a:t>
            </a:r>
            <a:r>
              <a:rPr lang="en-US" sz="2000" b="1" dirty="0">
                <a:solidFill>
                  <a:schemeClr val="tx1"/>
                </a:solidFill>
              </a:rPr>
              <a:t>is still largely unexplored, but initial studies suggest its size and features may rival those of </a:t>
            </a:r>
            <a:r>
              <a:rPr lang="en-US" sz="2000" b="1" dirty="0" err="1">
                <a:solidFill>
                  <a:schemeClr val="tx1"/>
                </a:solidFill>
              </a:rPr>
              <a:t>Derinkuyu</a:t>
            </a:r>
            <a:r>
              <a:rPr lang="en-US" sz="2000" b="1" dirty="0">
                <a:solidFill>
                  <a:schemeClr val="tx1"/>
                </a:solidFill>
              </a:rPr>
              <a:t>, the largest excavated underground city in Cappadocia, which could house 20,000 people.</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950" y="1701029"/>
            <a:ext cx="9167949" cy="5156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2046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2667000" cy="1143000"/>
          </a:xfrm>
        </p:spPr>
        <p:txBody>
          <a:bodyPr/>
          <a:lstStyle/>
          <a:p>
            <a:r>
              <a:rPr lang="en-US" dirty="0" smtClean="0"/>
              <a:t>Where?</a:t>
            </a:r>
            <a:endParaRPr lang="en-US" dirty="0"/>
          </a:p>
        </p:txBody>
      </p:sp>
      <p:pic>
        <p:nvPicPr>
          <p:cNvPr id="4098"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ackgroundRemoval t="2654" b="94692" l="3604" r="92407">
                        <a14:foregroundMark x1="32561" y1="25090" x2="32561" y2="25090"/>
                        <a14:foregroundMark x1="11326" y1="26659" x2="11326" y2="26659"/>
                        <a14:foregroundMark x1="11454" y1="14113" x2="11454" y2="14113"/>
                        <a14:foregroundMark x1="10682" y1="11218" x2="10682" y2="11218"/>
                        <a14:foregroundMark x1="9266" y1="92642" x2="9266" y2="92642"/>
                        <a14:foregroundMark x1="11454" y1="93245" x2="11454" y2="93245"/>
                        <a14:foregroundMark x1="24453" y1="92521" x2="24453" y2="92521"/>
                        <a14:foregroundMark x1="42471" y1="93486" x2="42471" y2="93486"/>
                        <a14:foregroundMark x1="38610" y1="93486" x2="38610" y2="93486"/>
                        <a14:foregroundMark x1="35006" y1="93727" x2="35006" y2="93727"/>
                      </a14:backgroundRemoval>
                    </a14:imgEffect>
                  </a14:imgLayer>
                </a14:imgProps>
              </a:ext>
              <a:ext uri="{28A0092B-C50C-407E-A947-70E740481C1C}">
                <a14:useLocalDpi xmlns:a14="http://schemas.microsoft.com/office/drawing/2010/main" val="0"/>
              </a:ext>
            </a:extLst>
          </a:blip>
          <a:srcRect/>
          <a:stretch>
            <a:fillRect/>
          </a:stretch>
        </p:blipFill>
        <p:spPr bwMode="auto">
          <a:xfrm>
            <a:off x="2450967" y="-76200"/>
            <a:ext cx="6713504" cy="716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7070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b="1" dirty="0"/>
              <a:t>In 2013, construction workers demolishing low-income homes ringing the castle discovered entrances to a network of rooms and tunnels.</a:t>
            </a:r>
          </a:p>
          <a:p>
            <a:endParaRPr lang="en-US" b="1" dirty="0"/>
          </a:p>
          <a:p>
            <a:r>
              <a:rPr lang="en-US" b="1" dirty="0"/>
              <a:t>The city halted the housing project, called in archaeologists and geophysicists, and began investigating.</a:t>
            </a:r>
          </a:p>
          <a:p>
            <a:endParaRPr lang="en-US" b="1" dirty="0"/>
          </a:p>
          <a:p>
            <a:r>
              <a:rPr lang="en-US" b="1" dirty="0"/>
              <a:t>A 300-year-old paper trail between the local government and Ottoman officials suggested where to begin.</a:t>
            </a:r>
          </a:p>
        </p:txBody>
      </p:sp>
    </p:spTree>
    <p:extLst>
      <p:ext uri="{BB962C8B-B14F-4D97-AF65-F5344CB8AC3E}">
        <p14:creationId xmlns:p14="http://schemas.microsoft.com/office/powerpoint/2010/main" val="2393047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noAutofit/>
          </a:bodyPr>
          <a:lstStyle/>
          <a:p>
            <a:r>
              <a:rPr lang="en-US" sz="1600" dirty="0">
                <a:solidFill>
                  <a:schemeClr val="tx1"/>
                </a:solidFill>
              </a:rPr>
              <a:t>“We found documents stating that there were close to 30 major water tunnels in this region,” says </a:t>
            </a:r>
            <a:r>
              <a:rPr lang="en-US" sz="1600" dirty="0" err="1">
                <a:solidFill>
                  <a:schemeClr val="tx1"/>
                </a:solidFill>
              </a:rPr>
              <a:t>Nevşehir</a:t>
            </a:r>
            <a:r>
              <a:rPr lang="en-US" sz="1600" dirty="0">
                <a:solidFill>
                  <a:schemeClr val="tx1"/>
                </a:solidFill>
              </a:rPr>
              <a:t> mayor Hasan </a:t>
            </a:r>
            <a:r>
              <a:rPr lang="en-US" sz="1600" dirty="0" err="1">
                <a:solidFill>
                  <a:schemeClr val="tx1"/>
                </a:solidFill>
              </a:rPr>
              <a:t>Ünver</a:t>
            </a:r>
            <a:r>
              <a:rPr lang="en-US" sz="1600" dirty="0" smtClean="0">
                <a:solidFill>
                  <a:schemeClr val="tx1"/>
                </a:solidFill>
              </a:rPr>
              <a:t>. In </a:t>
            </a:r>
            <a:r>
              <a:rPr lang="en-US" sz="1600" dirty="0">
                <a:solidFill>
                  <a:schemeClr val="tx1"/>
                </a:solidFill>
              </a:rPr>
              <a:t>2014, those tunnels led scientists to discover a multilevel settlement of living spaces, kitchens, wineries, chapels, staircases, and </a:t>
            </a:r>
            <a:r>
              <a:rPr lang="en-US" sz="1600" dirty="0" err="1">
                <a:solidFill>
                  <a:schemeClr val="tx1"/>
                </a:solidFill>
              </a:rPr>
              <a:t>bezirhane</a:t>
            </a:r>
            <a:r>
              <a:rPr lang="en-US" sz="1600" dirty="0">
                <a:solidFill>
                  <a:schemeClr val="tx1"/>
                </a:solidFill>
              </a:rPr>
              <a:t>—linseed presses for producing lamp oil to light the underground city</a:t>
            </a:r>
            <a:r>
              <a:rPr lang="en-US" sz="1600" dirty="0" smtClean="0">
                <a:solidFill>
                  <a:schemeClr val="tx1"/>
                </a:solidFill>
              </a:rPr>
              <a:t>. Artifacts </a:t>
            </a:r>
            <a:r>
              <a:rPr lang="en-US" sz="1600" dirty="0">
                <a:solidFill>
                  <a:schemeClr val="tx1"/>
                </a:solidFill>
              </a:rPr>
              <a:t>including grindstones, stone crosses, and ceramics indicate the city was in use from the Byzantine era through the Ottoman conquest.</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28141"/>
            <a:ext cx="9144000" cy="5329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8529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82" y="381000"/>
            <a:ext cx="9144000" cy="6120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7210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r>
              <a:rPr lang="en-US" b="1" dirty="0"/>
              <a:t>Like </a:t>
            </a:r>
            <a:r>
              <a:rPr lang="en-US" b="1" dirty="0" err="1"/>
              <a:t>Derinkuyu</a:t>
            </a:r>
            <a:r>
              <a:rPr lang="en-US" b="1" dirty="0"/>
              <a:t>, the site appears to have been a large, self-sustaining complex with air shafts and water channels.</a:t>
            </a:r>
          </a:p>
          <a:p>
            <a:endParaRPr lang="en-US" b="1" dirty="0"/>
          </a:p>
          <a:p>
            <a:r>
              <a:rPr lang="en-US" b="1" dirty="0"/>
              <a:t>When danger loomed, </a:t>
            </a:r>
            <a:r>
              <a:rPr lang="en-US" b="1" dirty="0" err="1"/>
              <a:t>Cappadocians</a:t>
            </a:r>
            <a:r>
              <a:rPr lang="en-US" b="1" dirty="0"/>
              <a:t> retreated underground, blocked the access tunnels with round stone doors, and sealed themselves in with livestock and supplies until the threat passed.</a:t>
            </a:r>
          </a:p>
          <a:p>
            <a:endParaRPr lang="en-US" b="1" dirty="0"/>
          </a:p>
          <a:p>
            <a:r>
              <a:rPr lang="en-US" b="1" dirty="0"/>
              <a:t>Cappadocia’s early adoption of Christianity—the apostle Paul arrived in the first century, and by the fourth its bishops were power players in the newly Christian Byzantine Empire—made it a safe haven during centuries of war for control of Anatolia.</a:t>
            </a:r>
          </a:p>
        </p:txBody>
      </p:sp>
    </p:spTree>
    <p:extLst>
      <p:ext uri="{BB962C8B-B14F-4D97-AF65-F5344CB8AC3E}">
        <p14:creationId xmlns:p14="http://schemas.microsoft.com/office/powerpoint/2010/main" val="26344972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MMPROD_NEXTUNIQUEID" val="10012"/>
  <p:tag name="MMPROD_UIDATA" val="&lt;database version=&quot;7.0&quot;&gt;&lt;object type=&quot;1&quot; unique_id=&quot;10001&quot;&gt;&lt;object type=&quot;2&quot; unique_id=&quot;10314&quot;&gt;&lt;object type=&quot;3&quot; unique_id=&quot;10315&quot;&gt;&lt;property id=&quot;20148&quot; value=&quot;5&quot;/&gt;&lt;property id=&quot;20300&quot; value=&quot;Slide 1 - &amp;quot;Indezine Test Theme&amp;quot;&quot;/&gt;&lt;property id=&quot;20307&quot; value=&quot;284&quot;/&gt;&lt;/object&gt;&lt;object type=&quot;3&quot; unique_id=&quot;10316&quot;&gt;&lt;property id=&quot;20148&quot; value=&quot;5&quot;/&gt;&lt;property id=&quot;20300&quot; value=&quot;Slide 6 - &amp;quot;Test Theme&amp;quot;&quot;/&gt;&lt;property id=&quot;20307&quot; value=&quot;257&quot;/&gt;&lt;/object&gt;&lt;object type=&quot;3&quot; unique_id=&quot;10317&quot;&gt;&lt;property id=&quot;20148&quot; value=&quot;5&quot;/&gt;&lt;property id=&quot;20300&quot; value=&quot;Slide 7 - &amp;quot;Test Theme&amp;quot;&quot;/&gt;&lt;property id=&quot;20307&quot; value=&quot;256&quot;/&gt;&lt;/object&gt;&lt;object type=&quot;3&quot; unique_id=&quot;10318&quot;&gt;&lt;property id=&quot;20148&quot; value=&quot;5&quot;/&gt;&lt;property id=&quot;20300&quot; value=&quot;Slide 8 - &amp;quot;Test Theme&amp;quot;&quot;/&gt;&lt;property id=&quot;20307&quot; value=&quot;258&quot;/&gt;&lt;/object&gt;&lt;object type=&quot;3&quot; unique_id=&quot;10319&quot;&gt;&lt;property id=&quot;20148&quot; value=&quot;5&quot;/&gt;&lt;property id=&quot;20300&quot; value=&quot;Slide 9 - &amp;quot;Test Theme&amp;quot;&quot;/&gt;&lt;property id=&quot;20307&quot; value=&quot;259&quot;/&gt;&lt;/object&gt;&lt;object type=&quot;3&quot; unique_id=&quot;10320&quot;&gt;&lt;property id=&quot;20148&quot; value=&quot;5&quot;/&gt;&lt;property id=&quot;20300&quot; value=&quot;Slide 10 - &amp;quot;Test Theme&amp;quot;&quot;/&gt;&lt;property id=&quot;20307&quot; value=&quot;260&quot;/&gt;&lt;/object&gt;&lt;object type=&quot;3&quot; unique_id=&quot;10321&quot;&gt;&lt;property id=&quot;20148&quot; value=&quot;5&quot;/&gt;&lt;property id=&quot;20300&quot; value=&quot;Slide 11 - &amp;quot;Test Theme&amp;quot;&quot;/&gt;&lt;property id=&quot;20307&quot; value=&quot;261&quot;/&gt;&lt;/object&gt;&lt;object type=&quot;3&quot; unique_id=&quot;10322&quot;&gt;&lt;property id=&quot;20148&quot; value=&quot;5&quot;/&gt;&lt;property id=&quot;20300&quot; value=&quot;Slide 12 - &amp;quot;Test Theme&amp;quot;&quot;/&gt;&lt;property id=&quot;20307&quot; value=&quot;262&quot;/&gt;&lt;/object&gt;&lt;object type=&quot;3&quot; unique_id=&quot;10323&quot;&gt;&lt;property id=&quot;20148&quot; value=&quot;5&quot;/&gt;&lt;property id=&quot;20300&quot; value=&quot;Slide 13 - &amp;quot;Test Theme&amp;quot;&quot;/&gt;&lt;property id=&quot;20307&quot; value=&quot;263&quot;/&gt;&lt;/object&gt;&lt;object type=&quot;3&quot; unique_id=&quot;10324&quot;&gt;&lt;property id=&quot;20148&quot; value=&quot;5&quot;/&gt;&lt;property id=&quot;20300&quot; value=&quot;Slide 14 - &amp;quot;Test Theme&amp;quot;&quot;/&gt;&lt;property id=&quot;20307&quot; value=&quot;264&quot;/&gt;&lt;/object&gt;&lt;object type=&quot;3&quot; unique_id=&quot;10325&quot;&gt;&lt;property id=&quot;20148&quot; value=&quot;5&quot;/&gt;&lt;property id=&quot;20300&quot; value=&quot;Slide 15 - &amp;quot;Test Theme&amp;quot;&quot;/&gt;&lt;property id=&quot;20307&quot; value=&quot;265&quot;/&gt;&lt;/object&gt;&lt;object type=&quot;3&quot; unique_id=&quot;10326&quot;&gt;&lt;property id=&quot;20148&quot; value=&quot;5&quot;/&gt;&lt;property id=&quot;20300&quot; value=&quot;Slide 16 - &amp;quot;Test Theme&amp;quot;&quot;/&gt;&lt;property id=&quot;20307&quot; value=&quot;266&quot;/&gt;&lt;/object&gt;&lt;object type=&quot;3&quot; unique_id=&quot;10327&quot;&gt;&lt;property id=&quot;20148&quot; value=&quot;5&quot;/&gt;&lt;property id=&quot;20300&quot; value=&quot;Slide 17 - &amp;quot;Test Theme&amp;quot;&quot;/&gt;&lt;property id=&quot;20307&quot; value=&quot;283&quot;/&gt;&lt;/object&gt;&lt;object type=&quot;3&quot; unique_id=&quot;10328&quot;&gt;&lt;property id=&quot;20148&quot; value=&quot;5&quot;/&gt;&lt;property id=&quot;20300&quot; value=&quot;Slide 18 - &amp;quot;Test Theme&amp;quot;&quot;/&gt;&lt;property id=&quot;20307&quot; value=&quot;267&quot;/&gt;&lt;/object&gt;&lt;object type=&quot;3&quot; unique_id=&quot;10329&quot;&gt;&lt;property id=&quot;20148&quot; value=&quot;5&quot;/&gt;&lt;property id=&quot;20300&quot; value=&quot;Slide 19 - &amp;quot;Tables Test&amp;quot;&quot;/&gt;&lt;property id=&quot;20307&quot; value=&quot;268&quot;/&gt;&lt;/object&gt;&lt;object type=&quot;3&quot; unique_id=&quot;10330&quot;&gt;&lt;property id=&quot;20148&quot; value=&quot;5&quot;/&gt;&lt;property id=&quot;20300&quot; value=&quot;Slide 20 - &amp;quot;Tables Test&amp;quot;&quot;/&gt;&lt;property id=&quot;20307&quot; value=&quot;269&quot;/&gt;&lt;/object&gt;&lt;object type=&quot;3&quot; unique_id=&quot;10331&quot;&gt;&lt;property id=&quot;20148&quot; value=&quot;5&quot;/&gt;&lt;property id=&quot;20300&quot; value=&quot;Slide 21 - &amp;quot;Tables Test&amp;quot;&quot;/&gt;&lt;property id=&quot;20307&quot; value=&quot;270&quot;/&gt;&lt;/object&gt;&lt;object type=&quot;3&quot; unique_id=&quot;10332&quot;&gt;&lt;property id=&quot;20148&quot; value=&quot;5&quot;/&gt;&lt;property id=&quot;20300&quot; value=&quot;Slide 22 - &amp;quot;Tables Test&amp;quot;&quot;/&gt;&lt;property id=&quot;20307&quot; value=&quot;271&quot;/&gt;&lt;/object&gt;&lt;object type=&quot;3&quot; unique_id=&quot;10333&quot;&gt;&lt;property id=&quot;20148&quot; value=&quot;5&quot;/&gt;&lt;property id=&quot;20300&quot; value=&quot;Slide 23 - &amp;quot;Tables Test&amp;quot;&quot;/&gt;&lt;property id=&quot;20307&quot; value=&quot;272&quot;/&gt;&lt;/object&gt;&lt;object type=&quot;3&quot; unique_id=&quot;10334&quot;&gt;&lt;property id=&quot;20148&quot; value=&quot;5&quot;/&gt;&lt;property id=&quot;20300&quot; value=&quot;Slide 24 - &amp;quot;Tables Test&amp;quot;&quot;/&gt;&lt;property id=&quot;20307&quot; value=&quot;273&quot;/&gt;&lt;/object&gt;&lt;object type=&quot;3&quot; unique_id=&quot;10335&quot;&gt;&lt;property id=&quot;20148&quot; value=&quot;5&quot;/&gt;&lt;property id=&quot;20300&quot; value=&quot;Slide 25 - &amp;quot;Tables Test&amp;quot;&quot;/&gt;&lt;property id=&quot;20307&quot; value=&quot;274&quot;/&gt;&lt;/object&gt;&lt;object type=&quot;3&quot; unique_id=&quot;10336&quot;&gt;&lt;property id=&quot;20148&quot; value=&quot;5&quot;/&gt;&lt;property id=&quot;20300&quot; value=&quot;Slide 26 - &amp;quot;Tables Test&amp;quot;&quot;/&gt;&lt;property id=&quot;20307&quot; value=&quot;275&quot;/&gt;&lt;/object&gt;&lt;object type=&quot;3&quot; unique_id=&quot;10337&quot;&gt;&lt;property id=&quot;20148&quot; value=&quot;5&quot;/&gt;&lt;property id=&quot;20300&quot; value=&quot;Slide 27 - &amp;quot;Tables Test&amp;quot;&quot;/&gt;&lt;property id=&quot;20307&quot; value=&quot;276&quot;/&gt;&lt;/object&gt;&lt;object type=&quot;3&quot; unique_id=&quot;10338&quot;&gt;&lt;property id=&quot;20148&quot; value=&quot;5&quot;/&gt;&lt;property id=&quot;20300&quot; value=&quot;Slide 28 - &amp;quot;Tables Test&amp;quot;&quot;/&gt;&lt;property id=&quot;20307&quot; value=&quot;277&quot;/&gt;&lt;/object&gt;&lt;object type=&quot;3&quot; unique_id=&quot;10339&quot;&gt;&lt;property id=&quot;20148&quot; value=&quot;5&quot;/&gt;&lt;property id=&quot;20300&quot; value=&quot;Slide 29 - &amp;quot;Tables Test&amp;quot;&quot;/&gt;&lt;property id=&quot;20307&quot; value=&quot;278&quot;/&gt;&lt;/object&gt;&lt;object type=&quot;3&quot; unique_id=&quot;10340&quot;&gt;&lt;property id=&quot;20148&quot; value=&quot;5&quot;/&gt;&lt;property id=&quot;20300&quot; value=&quot;Slide 30 - &amp;quot;Tables Test&amp;quot;&quot;/&gt;&lt;property id=&quot;20307&quot; value=&quot;279&quot;/&gt;&lt;/object&gt;&lt;object type=&quot;3&quot; unique_id=&quot;10341&quot;&gt;&lt;property id=&quot;20148&quot; value=&quot;5&quot;/&gt;&lt;property id=&quot;20300&quot; value=&quot;Slide 31 - &amp;quot;SmartArt Styles&amp;quot;&quot;/&gt;&lt;property id=&quot;20307&quot; value=&quot;280&quot;/&gt;&lt;/object&gt;&lt;object type=&quot;3&quot; unique_id=&quot;10342&quot;&gt;&lt;property id=&quot;20148&quot; value=&quot;5&quot;/&gt;&lt;property id=&quot;20300&quot; value=&quot;Slide 32 - &amp;quot;SmartArt Styles&amp;quot;&quot;/&gt;&lt;property id=&quot;20307&quot; value=&quot;281&quot;/&gt;&lt;/object&gt;&lt;object type=&quot;3&quot; unique_id=&quot;10343&quot;&gt;&lt;property id=&quot;20148&quot; value=&quot;5&quot;/&gt;&lt;property id=&quot;20300&quot; value=&quot;Slide 33 - &amp;quot;SmartArt Styles&amp;quot;&quot;/&gt;&lt;property id=&quot;20307&quot; value=&quot;282&quot;/&gt;&lt;/object&gt;&lt;object type=&quot;3&quot; unique_id=&quot;34460&quot;&gt;&lt;property id=&quot;20148&quot; value=&quot;5&quot;/&gt;&lt;property id=&quot;20300&quot; value=&quot;Slide 2 - &amp;quot;Sample Bulleted Text&amp;quot;&quot;/&gt;&lt;property id=&quot;20307&quot; value=&quot;289&quot;/&gt;&lt;/object&gt;&lt;object type=&quot;3&quot; unique_id=&quot;34677&quot;&gt;&lt;property id=&quot;20148&quot; value=&quot;5&quot;/&gt;&lt;property id=&quot;20300&quot; value=&quot;Slide 3 - &amp;quot;Sample Bulleted Text&amp;quot;&quot;/&gt;&lt;property id=&quot;20307&quot; value=&quot;290&quot;/&gt;&lt;/object&gt;&lt;object type=&quot;3&quot; unique_id=&quot;34678&quot;&gt;&lt;property id=&quot;20148&quot; value=&quot;5&quot;/&gt;&lt;property id=&quot;20300&quot; value=&quot;Slide 4 - &amp;quot;Sample Bulleted Text&amp;quot;&quot;/&gt;&lt;property id=&quot;20307&quot; value=&quot;291&quot;/&gt;&lt;/object&gt;&lt;object type=&quot;3&quot; unique_id=&quot;34679&quot;&gt;&lt;property id=&quot;20148&quot; value=&quot;5&quot;/&gt;&lt;property id=&quot;20300&quot; value=&quot;Slide 5 - &amp;quot;Sample Bulleted Text&amp;quot;&quot;/&gt;&lt;property id=&quot;20307&quot; value=&quot;292&quot;/&gt;&lt;/object&gt;&lt;/object&gt;&lt;object type=&quot;8&quot; unique_id=&quot;10374&quo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dezine 1038 Turkey Map 01">
  <a:themeElements>
    <a:clrScheme name="Indezine.com Turkey Map 01">
      <a:dk1>
        <a:sysClr val="windowText" lastClr="000000"/>
      </a:dk1>
      <a:lt1>
        <a:sysClr val="window" lastClr="FFFFFF"/>
      </a:lt1>
      <a:dk2>
        <a:srgbClr val="7D7D00"/>
      </a:dk2>
      <a:lt2>
        <a:srgbClr val="FFFF33"/>
      </a:lt2>
      <a:accent1>
        <a:srgbClr val="E65C5C"/>
      </a:accent1>
      <a:accent2>
        <a:srgbClr val="E6772E"/>
      </a:accent2>
      <a:accent3>
        <a:srgbClr val="CC9329"/>
      </a:accent3>
      <a:accent4>
        <a:srgbClr val="A6940D"/>
      </a:accent4>
      <a:accent5>
        <a:srgbClr val="85A621"/>
      </a:accent5>
      <a:accent6>
        <a:srgbClr val="12B26D"/>
      </a:accent6>
      <a:hlink>
        <a:srgbClr val="A21EE4"/>
      </a:hlink>
      <a:folHlink>
        <a:srgbClr val="B4146F"/>
      </a:folHlink>
    </a:clrScheme>
    <a:fontScheme name="Indezine.com Turkey Map 0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Indezine.com Turkey Map 0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100000"/>
                <a:shade val="30000"/>
                <a:satMod val="200000"/>
              </a:schemeClr>
            </a:gs>
            <a:gs pos="100000">
              <a:schemeClr val="phClr">
                <a:tint val="80000"/>
                <a:shade val="100000"/>
                <a:satMod val="300000"/>
              </a:schemeClr>
            </a:gs>
          </a:gsLst>
          <a:path path="circle">
            <a:fillToRect l="50000" t="50000" r="50000" b="50000"/>
          </a:path>
        </a:gradFill>
        <a:blipFill rotWithShape="1">
          <a:blip xmlns:r="http://schemas.openxmlformats.org/officeDocument/2006/relationships" r:embed="rId1">
            <a:duotone>
              <a:schemeClr val="phClr">
                <a:shade val="30000"/>
                <a:satMod val="455000"/>
              </a:schemeClr>
              <a:schemeClr val="phClr">
                <a:tint val="95000"/>
                <a:satMod val="120000"/>
              </a:schemeClr>
            </a:duotone>
          </a:blip>
          <a:stretch/>
        </a:blipFill>
      </a:bgFillStyleLst>
    </a:fmtScheme>
  </a:themeElements>
  <a:objectDefaults/>
  <a:extraClrSchemeLst>
    <a:extraClrScheme>
      <a:clrScheme name="Indezine.com Turkey Map 01">
        <a:dk1>
          <a:sysClr val="windowText" lastClr="000000"/>
        </a:dk1>
        <a:lt1>
          <a:sysClr val="window" lastClr="FFFFFF"/>
        </a:lt1>
        <a:dk2>
          <a:srgbClr val="7D7D00"/>
        </a:dk2>
        <a:lt2>
          <a:srgbClr val="FFFF33"/>
        </a:lt2>
        <a:accent1>
          <a:srgbClr val="E65C5C"/>
        </a:accent1>
        <a:accent2>
          <a:srgbClr val="E6772E"/>
        </a:accent2>
        <a:accent3>
          <a:srgbClr val="CC9329"/>
        </a:accent3>
        <a:accent4>
          <a:srgbClr val="A6940D"/>
        </a:accent4>
        <a:accent5>
          <a:srgbClr val="85A621"/>
        </a:accent5>
        <a:accent6>
          <a:srgbClr val="12B26D"/>
        </a:accent6>
        <a:hlink>
          <a:srgbClr val="A21EE4"/>
        </a:hlink>
        <a:folHlink>
          <a:srgbClr val="B4146F"/>
        </a:folHlink>
      </a:clrScheme>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Indezine 1038 Turkey Map 01</Template>
  <TotalTime>27</TotalTime>
  <Words>652</Words>
  <Application>Microsoft Office PowerPoint</Application>
  <PresentationFormat>On-screen Show (4:3)</PresentationFormat>
  <Paragraphs>25</Paragraphs>
  <Slides>13</Slides>
  <Notes>1</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Indezine 1038 Turkey Map 01</vt:lpstr>
      <vt:lpstr>GIANT ANCIENT UNDERGROUND CITY FOUND THAT MAY BE THE LARGEST IN THE WORLD</vt:lpstr>
      <vt:lpstr>PowerPoint Presentation</vt:lpstr>
      <vt:lpstr>Now a housing construction project may have unearthed the biggest hiding place ever found in Cappadocia, a region of central Turkey famous for the otherworldly chimney houses, cave churches, and underground cities its residents carved for millennia.</vt:lpstr>
      <vt:lpstr>Discovered beneath a Byzantine-era hilltop castle in Nevşehir, the provincial capital, the site dates back at least to early Byzantine times. It is still largely unexplored, but initial studies suggest its size and features may rival those of Derinkuyu, the largest excavated underground city in Cappadocia, which could house 20,000 people.</vt:lpstr>
      <vt:lpstr>Where?</vt:lpstr>
      <vt:lpstr>PowerPoint Presentation</vt:lpstr>
      <vt:lpstr>“We found documents stating that there were close to 30 major water tunnels in this region,” says Nevşehir mayor Hasan Ünver. In 2014, those tunnels led scientists to discover a multilevel settlement of living spaces, kitchens, wineries, chapels, staircases, and bezirhane—linseed presses for producing lamp oil to light the underground city. Artifacts including grindstones, stone crosses, and ceramics indicate the city was in use from the Byzantine era through the Ottoman conquest.</vt:lpstr>
      <vt:lpstr>PowerPoint Presentation</vt:lpstr>
      <vt:lpstr>PowerPoint Presentation</vt:lpstr>
      <vt:lpstr>Muslim invaders arrived in the late eighth century, and centuries later came the Seljuk Turks. Eventually Ottoman emperors ruled the entirety of Anatolia. How Big Is It? Geophysicists from Nevşehir University conducted a systematic survey of a 1.5-mile (4-kilometer) area using geophysical resistivity and seismic tomography. From the 33 independent measurements they took, they estimate the site is nearly five million square feet (460,000 square meters).</vt:lpstr>
      <vt:lpstr>These studies suggest the underground corridors may plunge as deep as 371 feet (113 meters). If that turns out to be accurate, the city could be larger than Derinkuyu by a third. But the exact size is unknown, cautions Nevşehir Museum director Murat Gülyaz, the archaeologist in charge of the investigation. “As of now, it is not possible to say. But given the city’s location, defenses, and proximity to a water supply, it is highly likely that it spans a very large area.”</vt:lpstr>
      <vt:lpstr>What’s in the works?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GIANT ANCIENT UNDERGROUND CITY FOUND THAT MAY BE THE LARGEST IN THE WORLD</dc:title>
  <dc:creator>Naumann, Joseph A.</dc:creator>
  <cp:lastModifiedBy>Naumann, Joseph A.</cp:lastModifiedBy>
  <cp:revision>3</cp:revision>
  <dcterms:created xsi:type="dcterms:W3CDTF">2016-04-19T15:31:43Z</dcterms:created>
  <dcterms:modified xsi:type="dcterms:W3CDTF">2016-04-19T15:58:52Z</dcterms:modified>
</cp:coreProperties>
</file>