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8"/>
  </p:notesMasterIdLst>
  <p:sldIdLst>
    <p:sldId id="256" r:id="rId3"/>
    <p:sldId id="257" r:id="rId4"/>
    <p:sldId id="299" r:id="rId5"/>
    <p:sldId id="283" r:id="rId6"/>
    <p:sldId id="284" r:id="rId7"/>
    <p:sldId id="281" r:id="rId8"/>
    <p:sldId id="259" r:id="rId9"/>
    <p:sldId id="261" r:id="rId10"/>
    <p:sldId id="271" r:id="rId11"/>
    <p:sldId id="262" r:id="rId12"/>
    <p:sldId id="298" r:id="rId13"/>
    <p:sldId id="266" r:id="rId14"/>
    <p:sldId id="273" r:id="rId15"/>
    <p:sldId id="275" r:id="rId16"/>
    <p:sldId id="272" r:id="rId17"/>
    <p:sldId id="274" r:id="rId18"/>
    <p:sldId id="282" r:id="rId19"/>
    <p:sldId id="258" r:id="rId20"/>
    <p:sldId id="260" r:id="rId21"/>
    <p:sldId id="285" r:id="rId22"/>
    <p:sldId id="263" r:id="rId23"/>
    <p:sldId id="268" r:id="rId24"/>
    <p:sldId id="270" r:id="rId25"/>
    <p:sldId id="269" r:id="rId26"/>
    <p:sldId id="279" r:id="rId27"/>
    <p:sldId id="265" r:id="rId28"/>
    <p:sldId id="277" r:id="rId29"/>
    <p:sldId id="286" r:id="rId30"/>
    <p:sldId id="278" r:id="rId31"/>
    <p:sldId id="287" r:id="rId32"/>
    <p:sldId id="294" r:id="rId33"/>
    <p:sldId id="264" r:id="rId34"/>
    <p:sldId id="267" r:id="rId35"/>
    <p:sldId id="276" r:id="rId36"/>
    <p:sldId id="288" r:id="rId37"/>
    <p:sldId id="297" r:id="rId38"/>
    <p:sldId id="300" r:id="rId39"/>
    <p:sldId id="289" r:id="rId40"/>
    <p:sldId id="290" r:id="rId41"/>
    <p:sldId id="291" r:id="rId42"/>
    <p:sldId id="292" r:id="rId43"/>
    <p:sldId id="293" r:id="rId44"/>
    <p:sldId id="295" r:id="rId45"/>
    <p:sldId id="296" r:id="rId46"/>
    <p:sldId id="280" r:id="rId4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1" autoAdjust="0"/>
    <p:restoredTop sz="94600"/>
  </p:normalViewPr>
  <p:slideViewPr>
    <p:cSldViewPr>
      <p:cViewPr varScale="1">
        <p:scale>
          <a:sx n="75" d="100"/>
          <a:sy n="75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A1CE94-61FF-4919-98E1-C6C27ACB27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193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3FD9EF3-D0B4-4130-BB11-D44CF1320CC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B7964-4885-4FA5-A6BF-3AF9C5F30C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689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1C650-70AE-492A-B4FE-FE2DCC7E96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2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52D2DD0-AF15-4BC9-A977-1CF8059B6E0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B8702-325E-4205-8A5F-9650FBBB8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678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60403-6829-41D1-9CFF-2249B7326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045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B8B65-BA39-4651-9662-28DA36754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408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B95F6-7941-4960-8CC2-A7375AD24D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196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4D52C-4343-42DB-8531-1C4173B5BF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57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AB692-0C2F-48CB-93D1-FE525B6EE0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777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FE06B-8951-40B2-916A-A0AF83217B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38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A952F-91FA-41F7-8681-65CF8783E7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08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B051B-CA0D-4052-BD9E-0F89F887F1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868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2E2F5-BE08-4E0D-B5F1-E8912C500C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149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1BF66-9C52-48FF-82D1-988BA41166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96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2A879-EBC5-47A6-A7B9-BE0159CCF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74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DA40B-391D-4D54-9336-62596CAE7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05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F160E-6823-4729-A323-317E7D253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2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CF987-EFC0-4BF7-95B6-430DAFA3E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179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C7433-40C5-4C1D-AC2A-391580ED1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02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5A5BF-F13E-496E-8517-2C6FCF056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83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F2D1F-8FC8-4483-A62B-0B3A2DA06F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9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29F581-4D37-4F59-8EFE-144DB9B804A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A7E2969-F805-4E56-B405-B65450BAA0D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685800"/>
            <a:ext cx="9165167" cy="3657600"/>
          </a:xfrm>
        </p:spPr>
        <p:txBody>
          <a:bodyPr/>
          <a:lstStyle/>
          <a:p>
            <a:r>
              <a:rPr lang="en-US" altLang="en-US" sz="8800" b="1" dirty="0"/>
              <a:t>GALAPAGOS ISLANDS </a:t>
            </a:r>
            <a:endParaRPr lang="en-US" altLang="en-US" sz="8800" b="1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563"/>
            <a:ext cx="12192000" cy="5047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1927"/>
            <a:ext cx="12179300" cy="585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0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53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2700"/>
            <a:ext cx="11675395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83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4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4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01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107" y="0"/>
            <a:ext cx="10258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33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400" y="-76199"/>
            <a:ext cx="10793104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1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43263"/>
            <a:ext cx="10515600" cy="2852737"/>
          </a:xfrm>
        </p:spPr>
        <p:txBody>
          <a:bodyPr/>
          <a:lstStyle/>
          <a:p>
            <a:r>
              <a:rPr lang="en-US" dirty="0" smtClean="0"/>
              <a:t>The Animal Life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6096000"/>
            <a:ext cx="10515600" cy="762000"/>
          </a:xfrm>
        </p:spPr>
        <p:txBody>
          <a:bodyPr/>
          <a:lstStyle/>
          <a:p>
            <a:r>
              <a:rPr lang="en-US" dirty="0" smtClean="0"/>
              <a:t>Living in and on the land, the air, and the nearby water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215" y="0"/>
            <a:ext cx="672378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05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59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" y="0"/>
            <a:ext cx="10258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9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25400"/>
            <a:ext cx="8422216" cy="1193800"/>
          </a:xfrm>
        </p:spPr>
        <p:txBody>
          <a:bodyPr/>
          <a:lstStyle/>
          <a:p>
            <a:r>
              <a:rPr lang="en-US" altLang="en-US" dirty="0" smtClean="0"/>
              <a:t>What About Them?</a:t>
            </a:r>
            <a:endParaRPr lang="en-US" alt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1"/>
            <a:ext cx="11874501" cy="4525963"/>
          </a:xfrm>
        </p:spPr>
        <p:txBody>
          <a:bodyPr/>
          <a:lstStyle/>
          <a:p>
            <a:r>
              <a:rPr lang="en-US" altLang="en-US" sz="2800" dirty="0"/>
              <a:t>The Galapagos Islands are an archipelago of volcanic </a:t>
            </a:r>
            <a:r>
              <a:rPr lang="en-US" altLang="en-US" sz="2800" dirty="0" smtClean="0"/>
              <a:t>islands that </a:t>
            </a:r>
            <a:r>
              <a:rPr lang="en-US" altLang="en-US" sz="2800" dirty="0"/>
              <a:t>can be found on either side of the Equator in the </a:t>
            </a:r>
            <a:r>
              <a:rPr lang="en-US" altLang="en-US" sz="2800" dirty="0" smtClean="0"/>
              <a:t>Pacific Ocean</a:t>
            </a:r>
            <a:r>
              <a:rPr lang="en-US" altLang="en-US" sz="2800" dirty="0"/>
              <a:t>,  926 km (500 nautical miles)  west of </a:t>
            </a:r>
            <a:r>
              <a:rPr lang="en-US" altLang="en-US" sz="2800" dirty="0" smtClean="0"/>
              <a:t>continental Ecuador</a:t>
            </a:r>
            <a:r>
              <a:rPr lang="en-US" altLang="en-US" sz="2800" dirty="0"/>
              <a:t>,  of which they are a part. </a:t>
            </a:r>
            <a:endParaRPr lang="en-US" altLang="en-US" sz="2800" dirty="0" smtClean="0"/>
          </a:p>
          <a:p>
            <a:endParaRPr lang="en-US" altLang="en-US" sz="2800" dirty="0"/>
          </a:p>
          <a:p>
            <a:r>
              <a:rPr lang="en-US" altLang="en-US" sz="2800" dirty="0"/>
              <a:t>The islands have a national park and a </a:t>
            </a:r>
            <a:r>
              <a:rPr lang="en-US" altLang="en-US" sz="2800" dirty="0" smtClean="0"/>
              <a:t>biological marine </a:t>
            </a:r>
            <a:r>
              <a:rPr lang="en-US" altLang="en-US" sz="2800" dirty="0"/>
              <a:t>reserve. Although the islands have a scant </a:t>
            </a:r>
            <a:r>
              <a:rPr lang="en-US" altLang="en-US" sz="2800" dirty="0" smtClean="0"/>
              <a:t>human population </a:t>
            </a:r>
            <a:r>
              <a:rPr lang="en-US" altLang="en-US" sz="2800" dirty="0"/>
              <a:t>of 25,000 people, the most interesting </a:t>
            </a:r>
            <a:r>
              <a:rPr lang="en-US" altLang="en-US" sz="2800" dirty="0" smtClean="0"/>
              <a:t>inhabitants are </a:t>
            </a:r>
            <a:r>
              <a:rPr lang="en-US" altLang="en-US" sz="2800" dirty="0"/>
              <a:t>the many and varied animals that call these islands home</a:t>
            </a:r>
            <a:r>
              <a:rPr lang="en-US" altLang="en-US" sz="2800" dirty="0" smtClean="0"/>
              <a:t>, and </a:t>
            </a:r>
            <a:r>
              <a:rPr lang="en-US" altLang="en-US" sz="2800" dirty="0"/>
              <a:t>which famously attracted the attention of Charles Darwin</a:t>
            </a:r>
            <a:r>
              <a:rPr lang="en-US" altLang="en-US" sz="2800" dirty="0" smtClean="0"/>
              <a:t>. Part </a:t>
            </a:r>
            <a:r>
              <a:rPr lang="en-US" altLang="en-US" sz="2800" dirty="0"/>
              <a:t>of the islands are opened to travelers so there </a:t>
            </a:r>
            <a:r>
              <a:rPr lang="en-US" altLang="en-US" sz="2800" dirty="0" smtClean="0"/>
              <a:t>is the </a:t>
            </a:r>
            <a:r>
              <a:rPr lang="en-US" altLang="en-US" sz="2800" dirty="0"/>
              <a:t>opportunity for outsiders to visit one of the </a:t>
            </a:r>
            <a:r>
              <a:rPr lang="en-US" altLang="en-US" sz="2800" dirty="0" smtClean="0"/>
              <a:t>true marvels </a:t>
            </a:r>
            <a:r>
              <a:rPr lang="en-US" altLang="en-US" sz="2800" dirty="0"/>
              <a:t>of our world.</a:t>
            </a:r>
            <a:endParaRPr lang="en-US" alt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24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"/>
            <a:ext cx="1034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96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700"/>
            <a:ext cx="1034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6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9643" y="0"/>
            <a:ext cx="915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9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700" y="-12700"/>
            <a:ext cx="10341466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32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144" y="-12700"/>
            <a:ext cx="10648856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69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400"/>
            <a:ext cx="8512894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48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0"/>
            <a:ext cx="9721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33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0037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00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323" y="0"/>
            <a:ext cx="1034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2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99" y="12700"/>
            <a:ext cx="9144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257800"/>
            <a:ext cx="7924800" cy="762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Volcanic Islands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64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700" y="1"/>
            <a:ext cx="10430933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56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0605" y="1"/>
            <a:ext cx="10451396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3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-152399"/>
            <a:ext cx="1251245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56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" y="0"/>
            <a:ext cx="915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40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745" y="-25400"/>
            <a:ext cx="9186255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78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" y="0"/>
            <a:ext cx="12166600" cy="63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6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18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154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29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94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276600"/>
            <a:ext cx="10515600" cy="2852737"/>
          </a:xfrm>
        </p:spPr>
        <p:txBody>
          <a:bodyPr/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0" y="12700"/>
            <a:ext cx="775335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69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4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0"/>
            <a:ext cx="5549900" cy="6857999"/>
          </a:xfrm>
        </p:spPr>
        <p:txBody>
          <a:bodyPr/>
          <a:lstStyle/>
          <a:p>
            <a:r>
              <a:rPr lang="en-US" sz="2800" dirty="0"/>
              <a:t>The Galápagos Islands is a volcanic archipelago in the Pacific Ocean. It's considered one of the world's foremost destinations for wildlife-viewing. A province of Ecuador, it lies about 1,000km off its coast. Its isolated terrain shelters a diversity of plant and animal species, many found nowhere else. Charles Darwin visited in 1835, and his observation of Galápagos' species later inspired his theory of evolution.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60864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363" y="-12700"/>
            <a:ext cx="10469637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4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10000" cy="2524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4525285" cy="6822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001" r="10999"/>
          <a:stretch/>
        </p:blipFill>
        <p:spPr>
          <a:xfrm>
            <a:off x="4648687" y="25400"/>
            <a:ext cx="7534850" cy="679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63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4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81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549"/>
          <a:stretch/>
        </p:blipFill>
        <p:spPr>
          <a:xfrm>
            <a:off x="1866901" y="-25400"/>
            <a:ext cx="10325099" cy="68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06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32" y="0"/>
            <a:ext cx="12196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98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0"/>
            <a:ext cx="915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2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931"/>
            <a:ext cx="12192001" cy="689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90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6750" cy="604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19400"/>
            <a:ext cx="10515600" cy="2852737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Land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38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042" y="0"/>
            <a:ext cx="9152358" cy="6858000"/>
          </a:xfrm>
          <a:prstGeom prst="rect">
            <a:avLst/>
          </a:prstGeom>
        </p:spPr>
      </p:pic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907" y="0"/>
            <a:ext cx="10365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21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342" y="-25400"/>
            <a:ext cx="9152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081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Office Theme">
  <a:themeElements>
    <a:clrScheme name="Office Theme 2">
      <a:dk1>
        <a:srgbClr val="000000"/>
      </a:dk1>
      <a:lt1>
        <a:srgbClr val="FF9966"/>
      </a:lt1>
      <a:dk2>
        <a:srgbClr val="000000"/>
      </a:dk2>
      <a:lt2>
        <a:srgbClr val="CCCCCC"/>
      </a:lt2>
      <a:accent1>
        <a:srgbClr val="8C4F00"/>
      </a:accent1>
      <a:accent2>
        <a:srgbClr val="A12027"/>
      </a:accent2>
      <a:accent3>
        <a:srgbClr val="FFCAB8"/>
      </a:accent3>
      <a:accent4>
        <a:srgbClr val="000000"/>
      </a:accent4>
      <a:accent5>
        <a:srgbClr val="C5B2AA"/>
      </a:accent5>
      <a:accent6>
        <a:srgbClr val="911C22"/>
      </a:accent6>
      <a:hlink>
        <a:srgbClr val="802A00"/>
      </a:hlink>
      <a:folHlink>
        <a:srgbClr val="6E165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B23B00"/>
        </a:accent1>
        <a:accent2>
          <a:srgbClr val="993300"/>
        </a:accent2>
        <a:accent3>
          <a:srgbClr val="FFCAB8"/>
        </a:accent3>
        <a:accent4>
          <a:srgbClr val="000000"/>
        </a:accent4>
        <a:accent5>
          <a:srgbClr val="D5AFAA"/>
        </a:accent5>
        <a:accent6>
          <a:srgbClr val="8A2D00"/>
        </a:accent6>
        <a:hlink>
          <a:srgbClr val="852C00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8C4F00"/>
        </a:accent1>
        <a:accent2>
          <a:srgbClr val="A12027"/>
        </a:accent2>
        <a:accent3>
          <a:srgbClr val="FFCAB8"/>
        </a:accent3>
        <a:accent4>
          <a:srgbClr val="000000"/>
        </a:accent4>
        <a:accent5>
          <a:srgbClr val="C5B2AA"/>
        </a:accent5>
        <a:accent6>
          <a:srgbClr val="911C22"/>
        </a:accent6>
        <a:hlink>
          <a:srgbClr val="802A00"/>
        </a:hlink>
        <a:folHlink>
          <a:srgbClr val="6E16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26466E"/>
        </a:accent1>
        <a:accent2>
          <a:srgbClr val="872D00"/>
        </a:accent2>
        <a:accent3>
          <a:srgbClr val="FFCAB8"/>
        </a:accent3>
        <a:accent4>
          <a:srgbClr val="000000"/>
        </a:accent4>
        <a:accent5>
          <a:srgbClr val="ACB0BA"/>
        </a:accent5>
        <a:accent6>
          <a:srgbClr val="7A2800"/>
        </a:accent6>
        <a:hlink>
          <a:srgbClr val="2D2966"/>
        </a:hlink>
        <a:folHlink>
          <a:srgbClr val="2247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545100"/>
        </a:accent1>
        <a:accent2>
          <a:srgbClr val="1F4C4C"/>
        </a:accent2>
        <a:accent3>
          <a:srgbClr val="FFCAB8"/>
        </a:accent3>
        <a:accent4>
          <a:srgbClr val="000000"/>
        </a:accent4>
        <a:accent5>
          <a:srgbClr val="B3B3AA"/>
        </a:accent5>
        <a:accent6>
          <a:srgbClr val="1B4444"/>
        </a:accent6>
        <a:hlink>
          <a:srgbClr val="482761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23B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D5AFAA"/>
        </a:accent5>
        <a:accent6>
          <a:srgbClr val="8A2D00"/>
        </a:accent6>
        <a:hlink>
          <a:srgbClr val="852C00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4F00"/>
        </a:accent1>
        <a:accent2>
          <a:srgbClr val="A12027"/>
        </a:accent2>
        <a:accent3>
          <a:srgbClr val="FFFFFF"/>
        </a:accent3>
        <a:accent4>
          <a:srgbClr val="000000"/>
        </a:accent4>
        <a:accent5>
          <a:srgbClr val="C5B2AA"/>
        </a:accent5>
        <a:accent6>
          <a:srgbClr val="911C22"/>
        </a:accent6>
        <a:hlink>
          <a:srgbClr val="802A00"/>
        </a:hlink>
        <a:folHlink>
          <a:srgbClr val="6E16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6466E"/>
        </a:accent1>
        <a:accent2>
          <a:srgbClr val="872D00"/>
        </a:accent2>
        <a:accent3>
          <a:srgbClr val="FFFFFF"/>
        </a:accent3>
        <a:accent4>
          <a:srgbClr val="000000"/>
        </a:accent4>
        <a:accent5>
          <a:srgbClr val="ACB0BA"/>
        </a:accent5>
        <a:accent6>
          <a:srgbClr val="7A2800"/>
        </a:accent6>
        <a:hlink>
          <a:srgbClr val="2D2966"/>
        </a:hlink>
        <a:folHlink>
          <a:srgbClr val="2247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45100"/>
        </a:accent1>
        <a:accent2>
          <a:srgbClr val="1F4C4C"/>
        </a:accent2>
        <a:accent3>
          <a:srgbClr val="FFFFFF"/>
        </a:accent3>
        <a:accent4>
          <a:srgbClr val="000000"/>
        </a:accent4>
        <a:accent5>
          <a:srgbClr val="B3B3AA"/>
        </a:accent5>
        <a:accent6>
          <a:srgbClr val="1B4444"/>
        </a:accent6>
        <a:hlink>
          <a:srgbClr val="482761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3E05ABB-E7BC-4720-940C-CFF5ADE02D75}" vid="{E673AD83-BA09-4E5F-9A01-BCE24DCB36F2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9966"/>
      </a:lt1>
      <a:dk2>
        <a:srgbClr val="000000"/>
      </a:dk2>
      <a:lt2>
        <a:srgbClr val="CCCCCC"/>
      </a:lt2>
      <a:accent1>
        <a:srgbClr val="8C4F00"/>
      </a:accent1>
      <a:accent2>
        <a:srgbClr val="A12027"/>
      </a:accent2>
      <a:accent3>
        <a:srgbClr val="FFCAB8"/>
      </a:accent3>
      <a:accent4>
        <a:srgbClr val="000000"/>
      </a:accent4>
      <a:accent5>
        <a:srgbClr val="C5B2AA"/>
      </a:accent5>
      <a:accent6>
        <a:srgbClr val="911C22"/>
      </a:accent6>
      <a:hlink>
        <a:srgbClr val="802A00"/>
      </a:hlink>
      <a:folHlink>
        <a:srgbClr val="6E165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B23B00"/>
        </a:accent1>
        <a:accent2>
          <a:srgbClr val="993300"/>
        </a:accent2>
        <a:accent3>
          <a:srgbClr val="FFCAB8"/>
        </a:accent3>
        <a:accent4>
          <a:srgbClr val="000000"/>
        </a:accent4>
        <a:accent5>
          <a:srgbClr val="D5AFAA"/>
        </a:accent5>
        <a:accent6>
          <a:srgbClr val="8A2D00"/>
        </a:accent6>
        <a:hlink>
          <a:srgbClr val="852C00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8C4F00"/>
        </a:accent1>
        <a:accent2>
          <a:srgbClr val="A12027"/>
        </a:accent2>
        <a:accent3>
          <a:srgbClr val="FFCAB8"/>
        </a:accent3>
        <a:accent4>
          <a:srgbClr val="000000"/>
        </a:accent4>
        <a:accent5>
          <a:srgbClr val="C5B2AA"/>
        </a:accent5>
        <a:accent6>
          <a:srgbClr val="911C22"/>
        </a:accent6>
        <a:hlink>
          <a:srgbClr val="802A00"/>
        </a:hlink>
        <a:folHlink>
          <a:srgbClr val="6E16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26466E"/>
        </a:accent1>
        <a:accent2>
          <a:srgbClr val="872D00"/>
        </a:accent2>
        <a:accent3>
          <a:srgbClr val="FFCAB8"/>
        </a:accent3>
        <a:accent4>
          <a:srgbClr val="000000"/>
        </a:accent4>
        <a:accent5>
          <a:srgbClr val="ACB0BA"/>
        </a:accent5>
        <a:accent6>
          <a:srgbClr val="7A2800"/>
        </a:accent6>
        <a:hlink>
          <a:srgbClr val="2D2966"/>
        </a:hlink>
        <a:folHlink>
          <a:srgbClr val="2247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9966"/>
        </a:lt1>
        <a:dk2>
          <a:srgbClr val="000000"/>
        </a:dk2>
        <a:lt2>
          <a:srgbClr val="CCCCCC"/>
        </a:lt2>
        <a:accent1>
          <a:srgbClr val="545100"/>
        </a:accent1>
        <a:accent2>
          <a:srgbClr val="1F4C4C"/>
        </a:accent2>
        <a:accent3>
          <a:srgbClr val="FFCAB8"/>
        </a:accent3>
        <a:accent4>
          <a:srgbClr val="000000"/>
        </a:accent4>
        <a:accent5>
          <a:srgbClr val="B3B3AA"/>
        </a:accent5>
        <a:accent6>
          <a:srgbClr val="1B4444"/>
        </a:accent6>
        <a:hlink>
          <a:srgbClr val="482761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B23B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D5AFAA"/>
        </a:accent5>
        <a:accent6>
          <a:srgbClr val="8A2D00"/>
        </a:accent6>
        <a:hlink>
          <a:srgbClr val="852C00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4F00"/>
        </a:accent1>
        <a:accent2>
          <a:srgbClr val="A12027"/>
        </a:accent2>
        <a:accent3>
          <a:srgbClr val="FFFFFF"/>
        </a:accent3>
        <a:accent4>
          <a:srgbClr val="000000"/>
        </a:accent4>
        <a:accent5>
          <a:srgbClr val="C5B2AA"/>
        </a:accent5>
        <a:accent6>
          <a:srgbClr val="911C22"/>
        </a:accent6>
        <a:hlink>
          <a:srgbClr val="802A00"/>
        </a:hlink>
        <a:folHlink>
          <a:srgbClr val="6E16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6466E"/>
        </a:accent1>
        <a:accent2>
          <a:srgbClr val="872D00"/>
        </a:accent2>
        <a:accent3>
          <a:srgbClr val="FFFFFF"/>
        </a:accent3>
        <a:accent4>
          <a:srgbClr val="000000"/>
        </a:accent4>
        <a:accent5>
          <a:srgbClr val="ACB0BA"/>
        </a:accent5>
        <a:accent6>
          <a:srgbClr val="7A2800"/>
        </a:accent6>
        <a:hlink>
          <a:srgbClr val="2D2966"/>
        </a:hlink>
        <a:folHlink>
          <a:srgbClr val="2247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45100"/>
        </a:accent1>
        <a:accent2>
          <a:srgbClr val="1F4C4C"/>
        </a:accent2>
        <a:accent3>
          <a:srgbClr val="FFFFFF"/>
        </a:accent3>
        <a:accent4>
          <a:srgbClr val="000000"/>
        </a:accent4>
        <a:accent5>
          <a:srgbClr val="B3B3AA"/>
        </a:accent5>
        <a:accent6>
          <a:srgbClr val="1B4444"/>
        </a:accent6>
        <a:hlink>
          <a:srgbClr val="482761"/>
        </a:hlink>
        <a:folHlink>
          <a:srgbClr val="732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3E05ABB-E7BC-4720-940C-CFF5ADE02D75}" vid="{DC062CAD-5D67-4D43-9C52-896221EFD375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pastel plaid</Template>
  <TotalTime>91</TotalTime>
  <Words>220</Words>
  <Application>Microsoft Office PowerPoint</Application>
  <PresentationFormat>Widescreen</PresentationFormat>
  <Paragraphs>11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Office Theme</vt:lpstr>
      <vt:lpstr>1_Default Design</vt:lpstr>
      <vt:lpstr>GALAPAGOS ISLANDS </vt:lpstr>
      <vt:lpstr>What About Them?</vt:lpstr>
      <vt:lpstr>Volcanic Islands</vt:lpstr>
      <vt:lpstr>PowerPoint Presentation</vt:lpstr>
      <vt:lpstr>PowerPoint Presentation</vt:lpstr>
      <vt:lpstr>The 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Animal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Vegetation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Indezine.com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GALAPAGOS ISLANDS</dc:title>
  <dc:creator>Joseph Naumann</dc:creator>
  <cp:lastModifiedBy>Joseph Naumann</cp:lastModifiedBy>
  <cp:revision>11</cp:revision>
  <dcterms:created xsi:type="dcterms:W3CDTF">2017-02-18T18:49:13Z</dcterms:created>
  <dcterms:modified xsi:type="dcterms:W3CDTF">2017-02-18T20:20:22Z</dcterms:modified>
</cp:coreProperties>
</file>