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8"/>
  </p:notesMasterIdLst>
  <p:sldIdLst>
    <p:sldId id="256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00"/>
  </p:normalViewPr>
  <p:slideViewPr>
    <p:cSldViewPr>
      <p:cViewPr varScale="1">
        <p:scale>
          <a:sx n="65" d="100"/>
          <a:sy n="65" d="100"/>
        </p:scale>
        <p:origin x="17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C240DA-5A9A-4770-B815-5F1275C237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5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19EABD-D31C-4926-90F5-D858E0606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5C346-9570-4D15-A5AF-9CC3D489A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641AF-E292-498B-B565-1EE422FBD5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3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27AA61-8244-4C8E-8961-E8F667FDD5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A8DE0-9BBB-4414-A5DF-0CEA3CEA1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6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44565-4F82-4F49-ABC2-D38943AF5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0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660AC-2F25-4307-B0A0-9EB67EFD8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9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1EA6E-0961-4F87-8731-AC5A9B428E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90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0A38-91E2-4781-9668-0A5F74D0EF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95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D0094-62DB-49D0-B3D8-A23981C88D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8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90537-DB4B-4755-90B2-7EDB181F3C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FDC41-A358-4F5F-8488-7C7757879F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24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8A01-E55E-4FEB-9653-4F3B7FA569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5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C75A1-3739-4DDF-BF59-83E8343851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40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396DA-9622-489E-A36F-8227139AF4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5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CF751-5001-4335-B907-E6EF4B1636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7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2EF8C-204D-4B03-B87E-4D45D35810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5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1182D-300A-43BB-8DB8-4A758B6776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A4CFD-B402-42EF-A162-9605E92A72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D38BE-8706-439B-96F9-5021A7587A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1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ADF33-436F-46EB-9375-3D5E08972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3D037-08CC-4ECD-8B03-C7C0D25EB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0EC041-B4FC-464D-A3DB-C648843BF47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04119B-3E41-45B3-9359-307EFB2F920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457200"/>
            <a:ext cx="6588125" cy="1695450"/>
          </a:xfrm>
        </p:spPr>
        <p:txBody>
          <a:bodyPr/>
          <a:lstStyle/>
          <a:p>
            <a:pPr algn="ctr"/>
            <a:r>
              <a:rPr lang="en-US" sz="4000" b="1" dirty="0"/>
              <a:t>BRAZIL - Serra </a:t>
            </a:r>
            <a:r>
              <a:rPr lang="en-US" sz="4000" b="1" dirty="0" err="1"/>
              <a:t>Pelada</a:t>
            </a:r>
            <a:r>
              <a:rPr lang="en-US" sz="4000" b="1" dirty="0"/>
              <a:t> gold </a:t>
            </a:r>
            <a:r>
              <a:rPr lang="en-US" sz="4000" b="1" dirty="0" smtClean="0"/>
              <a:t>mine, 1985</a:t>
            </a:r>
            <a:endParaRPr lang="en-US" sz="4000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2895600"/>
            <a:ext cx="4114800" cy="1752600"/>
          </a:xfrm>
        </p:spPr>
        <p:txBody>
          <a:bodyPr/>
          <a:lstStyle/>
          <a:p>
            <a:r>
              <a:rPr lang="en-US" dirty="0"/>
              <a:t>Thousands scratch in the dirt for a flake of treasure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107016"/>
            <a:ext cx="2381250" cy="2560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4" y="661055"/>
            <a:ext cx="9124335" cy="61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3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7" y="-24581"/>
            <a:ext cx="4560528" cy="6840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96" y="-24582"/>
            <a:ext cx="4542503" cy="68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3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123"/>
            <a:ext cx="4570360" cy="6855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69" y="0"/>
            <a:ext cx="45750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47687" y="8997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adjust a water pump</a:t>
            </a:r>
          </a:p>
        </p:txBody>
      </p:sp>
    </p:spTree>
    <p:extLst>
      <p:ext uri="{BB962C8B-B14F-4D97-AF65-F5344CB8AC3E}">
        <p14:creationId xmlns:p14="http://schemas.microsoft.com/office/powerpoint/2010/main" val="69419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963987" cy="3840162"/>
          </a:xfrm>
        </p:spPr>
        <p:txBody>
          <a:bodyPr/>
          <a:lstStyle/>
          <a:p>
            <a:r>
              <a:rPr lang="en-US" dirty="0"/>
              <a:t>A paymaster distributes wages to </a:t>
            </a:r>
            <a:r>
              <a:rPr lang="en-US" dirty="0" err="1"/>
              <a:t>garimpeiros</a:t>
            </a:r>
            <a:r>
              <a:rPr lang="en-US" dirty="0"/>
              <a:t>, who are paid two to three U.S. dollars a day.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027" y="34413"/>
            <a:ext cx="4549057" cy="68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3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58" y="180011"/>
            <a:ext cx="9146458" cy="667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7" y="180011"/>
            <a:ext cx="9143999" cy="962989"/>
          </a:xfrm>
        </p:spPr>
        <p:txBody>
          <a:bodyPr/>
          <a:lstStyle/>
          <a:p>
            <a:r>
              <a:rPr lang="en-US" sz="2800" b="1" dirty="0">
                <a:solidFill>
                  <a:schemeClr val="bg2"/>
                </a:solidFill>
              </a:rPr>
              <a:t>Today, the 300 feet-deep pit, once the largest open-air gold mine in the world, is a polluted lake</a:t>
            </a:r>
          </a:p>
        </p:txBody>
      </p:sp>
    </p:spTree>
    <p:extLst>
      <p:ext uri="{BB962C8B-B14F-4D97-AF65-F5344CB8AC3E}">
        <p14:creationId xmlns:p14="http://schemas.microsoft.com/office/powerpoint/2010/main" val="124265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5" y="860886"/>
            <a:ext cx="9119419" cy="512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6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4748"/>
            <a:ext cx="6705600" cy="670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-31955"/>
            <a:ext cx="5153025" cy="625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68" y="3545973"/>
            <a:ext cx="3256596" cy="33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6593"/>
            <a:ext cx="9144000" cy="61569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381000"/>
            <a:ext cx="8226425" cy="5745163"/>
          </a:xfrm>
        </p:spPr>
        <p:txBody>
          <a:bodyPr/>
          <a:lstStyle/>
          <a:p>
            <a:r>
              <a:rPr lang="en-US" dirty="0"/>
              <a:t>In 1979, </a:t>
            </a:r>
            <a:r>
              <a:rPr lang="en-US" dirty="0" err="1"/>
              <a:t>Genésio</a:t>
            </a:r>
            <a:r>
              <a:rPr lang="en-US" dirty="0"/>
              <a:t> Ferreira da Silva, a farmer in the remote interior of Brazil, discovered a nugget of gold on his property and hired a geologist to see whether there was more to find.</a:t>
            </a:r>
          </a:p>
          <a:p>
            <a:r>
              <a:rPr lang="en-US" dirty="0"/>
              <a:t>Within days, word had spread and a gold rush had begun. After five weeks, 10,000 speculators were scratching through the soil and finding nuggets as large as 13 pounds.</a:t>
            </a:r>
          </a:p>
          <a:p>
            <a:r>
              <a:rPr lang="en-US" dirty="0"/>
              <a:t>By May 1980, 4,000 miners had laid claim to two-by-three-meter plots in the rapidly deepening and expanding hole in the ground. Workers known as </a:t>
            </a:r>
            <a:r>
              <a:rPr lang="en-US" dirty="0" err="1"/>
              <a:t>garimpeiros</a:t>
            </a:r>
            <a:r>
              <a:rPr lang="en-US" dirty="0"/>
              <a:t> collected the muddy soil into 40-pound sacks, which they then carried up hundreds of feet of rickety wood and rope ladders to the lip of the mine for sifting.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374"/>
            <a:ext cx="9143999" cy="624593"/>
          </a:xfrm>
        </p:spPr>
        <p:txBody>
          <a:bodyPr/>
          <a:lstStyle/>
          <a:p>
            <a:r>
              <a:rPr lang="en-US" sz="2800" dirty="0"/>
              <a:t>Mine surveyors consult a map of plots in the mine.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7219"/>
            <a:ext cx="9144000" cy="62407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its peak, an estimated 100,000 </a:t>
            </a:r>
            <a:r>
              <a:rPr lang="en-US" dirty="0" err="1"/>
              <a:t>garimpeiros</a:t>
            </a:r>
            <a:r>
              <a:rPr lang="en-US" dirty="0"/>
              <a:t> worked in the yawning mine. A shantytown sprung up near the chasm, where some 60 to 80 murders went unsolved every single month.</a:t>
            </a:r>
          </a:p>
          <a:p>
            <a:r>
              <a:rPr lang="en-US" dirty="0"/>
              <a:t>In 1986, flooding forced mining operations to end. In six years, the officially recorded yield was 44.5 tons of gold — but it was estimated that as much as 90 percent of the gold found was smuggled out and sold on the black market.</a:t>
            </a:r>
          </a:p>
          <a:p>
            <a:r>
              <a:rPr lang="en-US" dirty="0"/>
              <a:t>Today, the mine is a small, polluted lake, which still sits on top of tons of undiscovered precious metal.</a:t>
            </a:r>
          </a:p>
        </p:txBody>
      </p:sp>
    </p:spTree>
    <p:extLst>
      <p:ext uri="{BB962C8B-B14F-4D97-AF65-F5344CB8AC3E}">
        <p14:creationId xmlns:p14="http://schemas.microsoft.com/office/powerpoint/2010/main" val="175829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1"/>
          </a:xfrm>
        </p:spPr>
        <p:txBody>
          <a:bodyPr/>
          <a:lstStyle/>
          <a:p>
            <a:pPr algn="ctr"/>
            <a:r>
              <a:rPr lang="en-US" sz="2000" dirty="0"/>
              <a:t>Mine surveyors measure off a single plot of two meters by three meters.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1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" y="0"/>
            <a:ext cx="9129251" cy="650109"/>
          </a:xfrm>
        </p:spPr>
        <p:txBody>
          <a:bodyPr/>
          <a:lstStyle/>
          <a:p>
            <a:r>
              <a:rPr lang="en-US" sz="2400" dirty="0" err="1"/>
              <a:t>Garimpeiros</a:t>
            </a:r>
            <a:r>
              <a:rPr lang="en-US" sz="2400" dirty="0"/>
              <a:t> dig ore from a plot at the bottom of the mine.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" y="650109"/>
            <a:ext cx="9129252" cy="62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6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14503" cy="535262"/>
          </a:xfrm>
        </p:spPr>
        <p:txBody>
          <a:bodyPr/>
          <a:lstStyle/>
          <a:p>
            <a:r>
              <a:rPr lang="en-US" sz="2800" dirty="0"/>
              <a:t>Workers carry out 40-pound bags of ore from the mine.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4" y="591797"/>
            <a:ext cx="9136626" cy="62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09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821_slide">
  <a:themeElements>
    <a:clrScheme name="Office Theme 2">
      <a:dk1>
        <a:srgbClr val="000000"/>
      </a:dk1>
      <a:lt1>
        <a:srgbClr val="99CC33"/>
      </a:lt1>
      <a:dk2>
        <a:srgbClr val="000000"/>
      </a:dk2>
      <a:lt2>
        <a:srgbClr val="CCCCCC"/>
      </a:lt2>
      <a:accent1>
        <a:srgbClr val="646600"/>
      </a:accent1>
      <a:accent2>
        <a:srgbClr val="00660C"/>
      </a:accent2>
      <a:accent3>
        <a:srgbClr val="CAE2AD"/>
      </a:accent3>
      <a:accent4>
        <a:srgbClr val="000000"/>
      </a:accent4>
      <a:accent5>
        <a:srgbClr val="B8B8AA"/>
      </a:accent5>
      <a:accent6>
        <a:srgbClr val="005C0A"/>
      </a:accent6>
      <a:hlink>
        <a:srgbClr val="365200"/>
      </a:hlink>
      <a:folHlink>
        <a:srgbClr val="10405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4B6614"/>
        </a:accent2>
        <a:accent3>
          <a:srgbClr val="CAE2AD"/>
        </a:accent3>
        <a:accent4>
          <a:srgbClr val="000000"/>
        </a:accent4>
        <a:accent5>
          <a:srgbClr val="B4C0AA"/>
        </a:accent5>
        <a:accent6>
          <a:srgbClr val="435C11"/>
        </a:accent6>
        <a:hlink>
          <a:srgbClr val="3C5900"/>
        </a:hlink>
        <a:folHlink>
          <a:srgbClr val="38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646600"/>
        </a:accent1>
        <a:accent2>
          <a:srgbClr val="00660C"/>
        </a:accent2>
        <a:accent3>
          <a:srgbClr val="CAE2AD"/>
        </a:accent3>
        <a:accent4>
          <a:srgbClr val="000000"/>
        </a:accent4>
        <a:accent5>
          <a:srgbClr val="B8B8AA"/>
        </a:accent5>
        <a:accent6>
          <a:srgbClr val="005C0A"/>
        </a:accent6>
        <a:hlink>
          <a:srgbClr val="365200"/>
        </a:hlink>
        <a:folHlink>
          <a:srgbClr val="104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803D39"/>
        </a:accent1>
        <a:accent2>
          <a:srgbClr val="3C5210"/>
        </a:accent2>
        <a:accent3>
          <a:srgbClr val="CAE2AD"/>
        </a:accent3>
        <a:accent4>
          <a:srgbClr val="000000"/>
        </a:accent4>
        <a:accent5>
          <a:srgbClr val="C0AFAE"/>
        </a:accent5>
        <a:accent6>
          <a:srgbClr val="35490D"/>
        </a:accent6>
        <a:hlink>
          <a:srgbClr val="5E265C"/>
        </a:hlink>
        <a:folHlink>
          <a:srgbClr val="362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664B1F"/>
        </a:accent1>
        <a:accent2>
          <a:srgbClr val="66334D"/>
        </a:accent2>
        <a:accent3>
          <a:srgbClr val="CAE2AD"/>
        </a:accent3>
        <a:accent4>
          <a:srgbClr val="000000"/>
        </a:accent4>
        <a:accent5>
          <a:srgbClr val="B8B1AB"/>
        </a:accent5>
        <a:accent6>
          <a:srgbClr val="5C2D45"/>
        </a:accent6>
        <a:hlink>
          <a:srgbClr val="2B3B57"/>
        </a:hlink>
        <a:folHlink>
          <a:srgbClr val="2F4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4B6614"/>
        </a:accent2>
        <a:accent3>
          <a:srgbClr val="FFFFFF"/>
        </a:accent3>
        <a:accent4>
          <a:srgbClr val="000000"/>
        </a:accent4>
        <a:accent5>
          <a:srgbClr val="B4C0AA"/>
        </a:accent5>
        <a:accent6>
          <a:srgbClr val="435C11"/>
        </a:accent6>
        <a:hlink>
          <a:srgbClr val="3C5900"/>
        </a:hlink>
        <a:folHlink>
          <a:srgbClr val="38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46600"/>
        </a:accent1>
        <a:accent2>
          <a:srgbClr val="00660C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005C0A"/>
        </a:accent6>
        <a:hlink>
          <a:srgbClr val="365200"/>
        </a:hlink>
        <a:folHlink>
          <a:srgbClr val="104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3D39"/>
        </a:accent1>
        <a:accent2>
          <a:srgbClr val="3C5210"/>
        </a:accent2>
        <a:accent3>
          <a:srgbClr val="FFFFFF"/>
        </a:accent3>
        <a:accent4>
          <a:srgbClr val="000000"/>
        </a:accent4>
        <a:accent5>
          <a:srgbClr val="C0AFAE"/>
        </a:accent5>
        <a:accent6>
          <a:srgbClr val="35490D"/>
        </a:accent6>
        <a:hlink>
          <a:srgbClr val="5E265C"/>
        </a:hlink>
        <a:folHlink>
          <a:srgbClr val="362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B1F"/>
        </a:accent1>
        <a:accent2>
          <a:srgbClr val="66334D"/>
        </a:accent2>
        <a:accent3>
          <a:srgbClr val="FFFFFF"/>
        </a:accent3>
        <a:accent4>
          <a:srgbClr val="000000"/>
        </a:accent4>
        <a:accent5>
          <a:srgbClr val="B8B1AB"/>
        </a:accent5>
        <a:accent6>
          <a:srgbClr val="5C2D45"/>
        </a:accent6>
        <a:hlink>
          <a:srgbClr val="2B3B57"/>
        </a:hlink>
        <a:folHlink>
          <a:srgbClr val="2F4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CC33"/>
      </a:lt1>
      <a:dk2>
        <a:srgbClr val="000000"/>
      </a:dk2>
      <a:lt2>
        <a:srgbClr val="CCCCCC"/>
      </a:lt2>
      <a:accent1>
        <a:srgbClr val="646600"/>
      </a:accent1>
      <a:accent2>
        <a:srgbClr val="00660C"/>
      </a:accent2>
      <a:accent3>
        <a:srgbClr val="CAE2AD"/>
      </a:accent3>
      <a:accent4>
        <a:srgbClr val="000000"/>
      </a:accent4>
      <a:accent5>
        <a:srgbClr val="B8B8AA"/>
      </a:accent5>
      <a:accent6>
        <a:srgbClr val="005C0A"/>
      </a:accent6>
      <a:hlink>
        <a:srgbClr val="365200"/>
      </a:hlink>
      <a:folHlink>
        <a:srgbClr val="10405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4B6614"/>
        </a:accent2>
        <a:accent3>
          <a:srgbClr val="CAE2AD"/>
        </a:accent3>
        <a:accent4>
          <a:srgbClr val="000000"/>
        </a:accent4>
        <a:accent5>
          <a:srgbClr val="B4C0AA"/>
        </a:accent5>
        <a:accent6>
          <a:srgbClr val="435C11"/>
        </a:accent6>
        <a:hlink>
          <a:srgbClr val="3C5900"/>
        </a:hlink>
        <a:folHlink>
          <a:srgbClr val="38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646600"/>
        </a:accent1>
        <a:accent2>
          <a:srgbClr val="00660C"/>
        </a:accent2>
        <a:accent3>
          <a:srgbClr val="CAE2AD"/>
        </a:accent3>
        <a:accent4>
          <a:srgbClr val="000000"/>
        </a:accent4>
        <a:accent5>
          <a:srgbClr val="B8B8AA"/>
        </a:accent5>
        <a:accent6>
          <a:srgbClr val="005C0A"/>
        </a:accent6>
        <a:hlink>
          <a:srgbClr val="365200"/>
        </a:hlink>
        <a:folHlink>
          <a:srgbClr val="104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803D39"/>
        </a:accent1>
        <a:accent2>
          <a:srgbClr val="3C5210"/>
        </a:accent2>
        <a:accent3>
          <a:srgbClr val="CAE2AD"/>
        </a:accent3>
        <a:accent4>
          <a:srgbClr val="000000"/>
        </a:accent4>
        <a:accent5>
          <a:srgbClr val="C0AFAE"/>
        </a:accent5>
        <a:accent6>
          <a:srgbClr val="35490D"/>
        </a:accent6>
        <a:hlink>
          <a:srgbClr val="5E265C"/>
        </a:hlink>
        <a:folHlink>
          <a:srgbClr val="362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CC33"/>
        </a:lt1>
        <a:dk2>
          <a:srgbClr val="000000"/>
        </a:dk2>
        <a:lt2>
          <a:srgbClr val="CCCCCC"/>
        </a:lt2>
        <a:accent1>
          <a:srgbClr val="664B1F"/>
        </a:accent1>
        <a:accent2>
          <a:srgbClr val="66334D"/>
        </a:accent2>
        <a:accent3>
          <a:srgbClr val="CAE2AD"/>
        </a:accent3>
        <a:accent4>
          <a:srgbClr val="000000"/>
        </a:accent4>
        <a:accent5>
          <a:srgbClr val="B8B1AB"/>
        </a:accent5>
        <a:accent6>
          <a:srgbClr val="5C2D45"/>
        </a:accent6>
        <a:hlink>
          <a:srgbClr val="2B3B57"/>
        </a:hlink>
        <a:folHlink>
          <a:srgbClr val="2F4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58000"/>
        </a:accent1>
        <a:accent2>
          <a:srgbClr val="4B6614"/>
        </a:accent2>
        <a:accent3>
          <a:srgbClr val="FFFFFF"/>
        </a:accent3>
        <a:accent4>
          <a:srgbClr val="000000"/>
        </a:accent4>
        <a:accent5>
          <a:srgbClr val="B4C0AA"/>
        </a:accent5>
        <a:accent6>
          <a:srgbClr val="435C11"/>
        </a:accent6>
        <a:hlink>
          <a:srgbClr val="3C5900"/>
        </a:hlink>
        <a:folHlink>
          <a:srgbClr val="38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46600"/>
        </a:accent1>
        <a:accent2>
          <a:srgbClr val="00660C"/>
        </a:accent2>
        <a:accent3>
          <a:srgbClr val="FFFFFF"/>
        </a:accent3>
        <a:accent4>
          <a:srgbClr val="000000"/>
        </a:accent4>
        <a:accent5>
          <a:srgbClr val="B8B8AA"/>
        </a:accent5>
        <a:accent6>
          <a:srgbClr val="005C0A"/>
        </a:accent6>
        <a:hlink>
          <a:srgbClr val="365200"/>
        </a:hlink>
        <a:folHlink>
          <a:srgbClr val="1040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3D39"/>
        </a:accent1>
        <a:accent2>
          <a:srgbClr val="3C5210"/>
        </a:accent2>
        <a:accent3>
          <a:srgbClr val="FFFFFF"/>
        </a:accent3>
        <a:accent4>
          <a:srgbClr val="000000"/>
        </a:accent4>
        <a:accent5>
          <a:srgbClr val="C0AFAE"/>
        </a:accent5>
        <a:accent6>
          <a:srgbClr val="35490D"/>
        </a:accent6>
        <a:hlink>
          <a:srgbClr val="5E265C"/>
        </a:hlink>
        <a:folHlink>
          <a:srgbClr val="362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4B1F"/>
        </a:accent1>
        <a:accent2>
          <a:srgbClr val="66334D"/>
        </a:accent2>
        <a:accent3>
          <a:srgbClr val="FFFFFF"/>
        </a:accent3>
        <a:accent4>
          <a:srgbClr val="000000"/>
        </a:accent4>
        <a:accent5>
          <a:srgbClr val="B8B1AB"/>
        </a:accent5>
        <a:accent6>
          <a:srgbClr val="5C2D45"/>
        </a:accent6>
        <a:hlink>
          <a:srgbClr val="2B3B57"/>
        </a:hlink>
        <a:folHlink>
          <a:srgbClr val="2F4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brazil map 2</Template>
  <TotalTime>67</TotalTime>
  <Words>345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ind_0821_slide</vt:lpstr>
      <vt:lpstr>1_Default Design</vt:lpstr>
      <vt:lpstr>BRAZIL - Serra Pelada gold mine, 1985</vt:lpstr>
      <vt:lpstr>PowerPoint Presentation</vt:lpstr>
      <vt:lpstr>PowerPoint Presentation</vt:lpstr>
      <vt:lpstr>PowerPoint Presentation</vt:lpstr>
      <vt:lpstr>Mine surveyors consult a map of plots in the mine.</vt:lpstr>
      <vt:lpstr>PowerPoint Presentation</vt:lpstr>
      <vt:lpstr>Mine surveyors measure off a single plot of two meters by three meters.</vt:lpstr>
      <vt:lpstr>Garimpeiros dig ore from a plot at the bottom of the mine.</vt:lpstr>
      <vt:lpstr>Workers carry out 40-pound bags of ore from the mine.</vt:lpstr>
      <vt:lpstr>PowerPoint Presentation</vt:lpstr>
      <vt:lpstr>PowerPoint Presentation</vt:lpstr>
      <vt:lpstr>PowerPoint Presentation</vt:lpstr>
      <vt:lpstr>A paymaster distributes wages to garimpeiros, who are paid two to three U.S. dollars a day. </vt:lpstr>
      <vt:lpstr>Today, the 300 feet-deep pit, once the largest open-air gold mine in the world, is a polluted lake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BRAZIL - Serra Pelada gold mine, 1985</dc:title>
  <dc:creator>Joseph Naumann</dc:creator>
  <cp:lastModifiedBy>Joseph Naumann</cp:lastModifiedBy>
  <cp:revision>7</cp:revision>
  <dcterms:created xsi:type="dcterms:W3CDTF">2016-04-23T21:57:14Z</dcterms:created>
  <dcterms:modified xsi:type="dcterms:W3CDTF">2016-04-23T23:05:10Z</dcterms:modified>
</cp:coreProperties>
</file>