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58" r:id="rId3"/>
    <p:sldMasterId id="2147483668" r:id="rId4"/>
    <p:sldMasterId id="2147483678" r:id="rId5"/>
  </p:sldMasterIdLst>
  <p:notesMasterIdLst>
    <p:notesMasterId r:id="rId60"/>
  </p:notesMasterIdLst>
  <p:sldIdLst>
    <p:sldId id="256" r:id="rId6"/>
    <p:sldId id="257" r:id="rId7"/>
    <p:sldId id="258" r:id="rId8"/>
    <p:sldId id="282" r:id="rId9"/>
    <p:sldId id="283" r:id="rId10"/>
    <p:sldId id="267" r:id="rId11"/>
    <p:sldId id="269" r:id="rId12"/>
    <p:sldId id="268" r:id="rId13"/>
    <p:sldId id="298" r:id="rId14"/>
    <p:sldId id="259" r:id="rId15"/>
    <p:sldId id="270" r:id="rId16"/>
    <p:sldId id="260" r:id="rId17"/>
    <p:sldId id="281" r:id="rId18"/>
    <p:sldId id="271" r:id="rId19"/>
    <p:sldId id="272" r:id="rId20"/>
    <p:sldId id="273" r:id="rId21"/>
    <p:sldId id="274" r:id="rId22"/>
    <p:sldId id="275" r:id="rId23"/>
    <p:sldId id="276" r:id="rId24"/>
    <p:sldId id="261" r:id="rId25"/>
    <p:sldId id="263" r:id="rId26"/>
    <p:sldId id="284" r:id="rId27"/>
    <p:sldId id="277" r:id="rId28"/>
    <p:sldId id="278" r:id="rId29"/>
    <p:sldId id="279" r:id="rId30"/>
    <p:sldId id="299" r:id="rId31"/>
    <p:sldId id="312" r:id="rId32"/>
    <p:sldId id="304" r:id="rId33"/>
    <p:sldId id="300" r:id="rId34"/>
    <p:sldId id="301" r:id="rId35"/>
    <p:sldId id="309" r:id="rId36"/>
    <p:sldId id="264" r:id="rId37"/>
    <p:sldId id="297" r:id="rId38"/>
    <p:sldId id="280" r:id="rId39"/>
    <p:sldId id="302" r:id="rId40"/>
    <p:sldId id="303" r:id="rId41"/>
    <p:sldId id="287" r:id="rId42"/>
    <p:sldId id="265" r:id="rId43"/>
    <p:sldId id="306" r:id="rId44"/>
    <p:sldId id="288" r:id="rId45"/>
    <p:sldId id="307" r:id="rId46"/>
    <p:sldId id="289" r:id="rId47"/>
    <p:sldId id="290" r:id="rId48"/>
    <p:sldId id="308" r:id="rId49"/>
    <p:sldId id="295" r:id="rId50"/>
    <p:sldId id="310" r:id="rId51"/>
    <p:sldId id="266" r:id="rId52"/>
    <p:sldId id="291" r:id="rId53"/>
    <p:sldId id="292" r:id="rId54"/>
    <p:sldId id="293" r:id="rId55"/>
    <p:sldId id="294" r:id="rId56"/>
    <p:sldId id="311" r:id="rId57"/>
    <p:sldId id="296" r:id="rId58"/>
    <p:sldId id="305" r:id="rId59"/>
  </p:sldIdLst>
  <p:sldSz cx="9144000" cy="6858000" type="screen4x3"/>
  <p:notesSz cx="6858000" cy="9144000"/>
  <p:defaultTextStyle>
    <a:defPPr>
      <a:defRPr lang="en-US"/>
    </a:defPPr>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9">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69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F97678DB-3F8D-4CD0-BA77-3656CB4B8304}" type="datetimeFigureOut">
              <a:rPr lang="en-US" smtClean="0"/>
              <a:pPr/>
              <a:t>5/19/2016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55A5A28D-BDB6-46FF-A1EF-D3D59E3A726F}" type="slidenum">
              <a:rPr lang="en-US" smtClean="0"/>
              <a:pPr/>
              <a:t>‹#›</a:t>
            </a:fld>
            <a:endParaRPr lang="en-US"/>
          </a:p>
        </p:txBody>
      </p:sp>
    </p:spTree>
    <p:extLst>
      <p:ext uri="{BB962C8B-B14F-4D97-AF65-F5344CB8AC3E}">
        <p14:creationId xmlns:p14="http://schemas.microsoft.com/office/powerpoint/2010/main" val="1698690697"/>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A5A28D-BDB6-46FF-A1EF-D3D59E3A726F}" type="slidenum">
              <a:rPr lang="en-US" smtClean="0"/>
              <a:pPr/>
              <a:t>1</a:t>
            </a:fld>
            <a:endParaRPr lang="en-US"/>
          </a:p>
        </p:txBody>
      </p:sp>
    </p:spTree>
    <p:extLst>
      <p:ext uri="{BB962C8B-B14F-4D97-AF65-F5344CB8AC3E}">
        <p14:creationId xmlns:p14="http://schemas.microsoft.com/office/powerpoint/2010/main" val="4185129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en-US" dirty="0" smtClean="0"/>
              <a:t>Insert a picture of one of the points</a:t>
            </a:r>
            <a:r>
              <a:rPr lang="en-US" baseline="0" dirty="0" smtClean="0"/>
              <a:t> of interest for your country.</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pPr/>
              <a:t>47</a:t>
            </a:fld>
            <a:endParaRPr lang="en-US"/>
          </a:p>
        </p:txBody>
      </p:sp>
    </p:spTree>
    <p:extLst>
      <p:ext uri="{BB962C8B-B14F-4D97-AF65-F5344CB8AC3E}">
        <p14:creationId xmlns:p14="http://schemas.microsoft.com/office/powerpoint/2010/main" val="2337554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en-US" dirty="0" smtClean="0"/>
              <a:t>Insert a map of your country.</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pPr/>
              <a:t>2</a:t>
            </a:fld>
            <a:endParaRPr lang="en-US"/>
          </a:p>
        </p:txBody>
      </p:sp>
    </p:spTree>
    <p:extLst>
      <p:ext uri="{BB962C8B-B14F-4D97-AF65-F5344CB8AC3E}">
        <p14:creationId xmlns:p14="http://schemas.microsoft.com/office/powerpoint/2010/main" val="3592718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en-US" dirty="0" smtClean="0"/>
              <a:t>Insert</a:t>
            </a:r>
            <a:r>
              <a:rPr lang="en-US" baseline="0" dirty="0" smtClean="0"/>
              <a:t> a picture of one of the geographic features of your country.</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pPr/>
              <a:t>3</a:t>
            </a:fld>
            <a:endParaRPr lang="en-US"/>
          </a:p>
        </p:txBody>
      </p:sp>
    </p:spTree>
    <p:extLst>
      <p:ext uri="{BB962C8B-B14F-4D97-AF65-F5344CB8AC3E}">
        <p14:creationId xmlns:p14="http://schemas.microsoft.com/office/powerpoint/2010/main" val="3622777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en-US" dirty="0" smtClean="0"/>
              <a:t>Insert a picture illustrating a season in your country.</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pPr/>
              <a:t>10</a:t>
            </a:fld>
            <a:endParaRPr lang="en-US"/>
          </a:p>
        </p:txBody>
      </p:sp>
    </p:spTree>
    <p:extLst>
      <p:ext uri="{BB962C8B-B14F-4D97-AF65-F5344CB8AC3E}">
        <p14:creationId xmlns:p14="http://schemas.microsoft.com/office/powerpoint/2010/main" val="293714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en-US" dirty="0" smtClean="0"/>
              <a:t>Insert</a:t>
            </a:r>
            <a:r>
              <a:rPr lang="en-US" baseline="0" dirty="0" smtClean="0"/>
              <a:t> a picture of an animal and/or plant found in your country.</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pPr/>
              <a:t>12</a:t>
            </a:fld>
            <a:endParaRPr lang="en-US"/>
          </a:p>
        </p:txBody>
      </p:sp>
    </p:spTree>
    <p:extLst>
      <p:ext uri="{BB962C8B-B14F-4D97-AF65-F5344CB8AC3E}">
        <p14:creationId xmlns:p14="http://schemas.microsoft.com/office/powerpoint/2010/main" val="1810628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en-US" dirty="0" smtClean="0"/>
              <a:t>Add key points in the history of your country to the timeline.</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pPr/>
              <a:t>20</a:t>
            </a:fld>
            <a:endParaRPr lang="en-US"/>
          </a:p>
        </p:txBody>
      </p:sp>
    </p:spTree>
    <p:extLst>
      <p:ext uri="{BB962C8B-B14F-4D97-AF65-F5344CB8AC3E}">
        <p14:creationId xmlns:p14="http://schemas.microsoft.com/office/powerpoint/2010/main" val="3876394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en-US" dirty="0" smtClean="0"/>
              <a:t>Insert</a:t>
            </a:r>
            <a:r>
              <a:rPr lang="en-US" baseline="0" dirty="0" smtClean="0"/>
              <a:t> a picture illustrating a custom or tradition.</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pPr/>
              <a:t>21</a:t>
            </a:fld>
            <a:endParaRPr lang="en-US"/>
          </a:p>
        </p:txBody>
      </p:sp>
    </p:spTree>
    <p:extLst>
      <p:ext uri="{BB962C8B-B14F-4D97-AF65-F5344CB8AC3E}">
        <p14:creationId xmlns:p14="http://schemas.microsoft.com/office/powerpoint/2010/main" val="1983434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en-US" dirty="0" smtClean="0"/>
              <a:t>Insert</a:t>
            </a:r>
            <a:r>
              <a:rPr lang="en-US" baseline="0" dirty="0" smtClean="0"/>
              <a:t> a picture of the head leader of your country.</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pPr/>
              <a:t>32</a:t>
            </a:fld>
            <a:endParaRPr lang="en-US"/>
          </a:p>
        </p:txBody>
      </p:sp>
    </p:spTree>
    <p:extLst>
      <p:ext uri="{BB962C8B-B14F-4D97-AF65-F5344CB8AC3E}">
        <p14:creationId xmlns:p14="http://schemas.microsoft.com/office/powerpoint/2010/main" val="273164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en-US" dirty="0" smtClean="0"/>
              <a:t>Insert</a:t>
            </a:r>
            <a:r>
              <a:rPr lang="en-US" baseline="0" dirty="0" smtClean="0"/>
              <a:t> a picture that illustrates some part of your country’s economy.</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pPr/>
              <a:t>38</a:t>
            </a:fld>
            <a:endParaRPr lang="en-US"/>
          </a:p>
        </p:txBody>
      </p:sp>
    </p:spTree>
    <p:extLst>
      <p:ext uri="{BB962C8B-B14F-4D97-AF65-F5344CB8AC3E}">
        <p14:creationId xmlns:p14="http://schemas.microsoft.com/office/powerpoint/2010/main" val="1689103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0" y="0"/>
            <a:ext cx="9163050" cy="6858000"/>
            <a:chOff x="0" y="0"/>
            <a:chExt cx="9163050" cy="6858000"/>
          </a:xfrm>
        </p:grpSpPr>
        <p:pic>
          <p:nvPicPr>
            <p:cNvPr id="7" name="Rectangle 6"/>
            <p:cNvPicPr>
              <a:picLocks noChangeAspect="1"/>
            </p:cNvPicPr>
            <p:nvPr/>
          </p:nvPicPr>
          <p:blipFill>
            <a:blip r:embed="rId2"/>
            <a:stretch>
              <a:fillRect/>
            </a:stretch>
          </p:blipFill>
          <p:spPr>
            <a:xfrm>
              <a:off x="1292" y="457200"/>
              <a:ext cx="9144000" cy="6400800"/>
            </a:xfrm>
            <a:prstGeom prst="rect">
              <a:avLst/>
            </a:prstGeom>
            <a:noFill/>
            <a:ln>
              <a:noFill/>
            </a:ln>
          </p:spPr>
        </p:pic>
        <p:sp>
          <p:nvSpPr>
            <p:cNvPr id="8" name="Rectangle 7"/>
            <p:cNvSpPr/>
            <p:nvPr/>
          </p:nvSpPr>
          <p:spPr>
            <a:xfrm>
              <a:off x="1292" y="0"/>
              <a:ext cx="9144000" cy="6858000"/>
            </a:xfrm>
            <a:prstGeom prst="rect">
              <a:avLst/>
            </a:prstGeom>
            <a:solidFill>
              <a:schemeClr val="accent2">
                <a:shade val="75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286000"/>
            </a:xfrm>
            <a:prstGeom prst="rect">
              <a:avLst/>
            </a:prstGeom>
            <a:gradFill flip="none" rotWithShape="1">
              <a:gsLst>
                <a:gs pos="33000">
                  <a:schemeClr val="accent3">
                    <a:alpha val="49000"/>
                  </a:schemeClr>
                </a:gs>
                <a:gs pos="100000">
                  <a:schemeClr val="bg1">
                    <a:alpha val="4300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92" y="1981200"/>
              <a:ext cx="9144000" cy="609600"/>
            </a:xfrm>
            <a:prstGeom prst="rect">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66" y="2590800"/>
              <a:ext cx="9144000" cy="457200"/>
            </a:xfrm>
            <a:prstGeom prst="rect">
              <a:avLst/>
            </a:prstGeom>
            <a:solidFill>
              <a:schemeClr val="accent6">
                <a:shade val="1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50" y="0"/>
              <a:ext cx="9144000" cy="1981200"/>
            </a:xfrm>
            <a:prstGeom prst="rect">
              <a:avLst/>
            </a:prstGeom>
            <a:gradFill flip="none" rotWithShape="1">
              <a:gsLst>
                <a:gs pos="33000">
                  <a:schemeClr val="accent3"/>
                </a:gs>
                <a:gs pos="100000">
                  <a:schemeClr val="bg1">
                    <a:alpha val="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85800" y="1952625"/>
            <a:ext cx="7772400" cy="666750"/>
          </a:xfrm>
        </p:spPr>
        <p:txBody>
          <a:bodyPr/>
          <a:lstStyle>
            <a:lvl1pPr algn="ctr">
              <a:defRPr sz="3600" cap="all" baseline="0">
                <a:effectLst>
                  <a:outerShdw blurRad="254000" algn="tl" rotWithShape="0">
                    <a:srgbClr val="000000">
                      <a:alpha val="43137"/>
                    </a:srgb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685800" y="2667000"/>
            <a:ext cx="7772400" cy="381000"/>
          </a:xfrm>
        </p:spPr>
        <p:txBody>
          <a:bodyPr/>
          <a:lstStyle>
            <a:lvl1pPr marL="0" indent="0" algn="ctr">
              <a:buNone/>
              <a:defRPr sz="1600">
                <a:solidFill>
                  <a:schemeClr val="bg1"/>
                </a:solidFill>
                <a:effectLst>
                  <a:outerShdw blurRad="254000" algn="tl" rotWithShape="0">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0" y="0"/>
            <a:ext cx="9163050" cy="6858000"/>
            <a:chOff x="0" y="0"/>
            <a:chExt cx="9163050" cy="6858000"/>
          </a:xfrm>
        </p:grpSpPr>
        <p:pic>
          <p:nvPicPr>
            <p:cNvPr id="7" name="Rectangle 6"/>
            <p:cNvPicPr>
              <a:picLocks noChangeAspect="1"/>
            </p:cNvPicPr>
            <p:nvPr/>
          </p:nvPicPr>
          <p:blipFill>
            <a:blip r:embed="rId2"/>
            <a:stretch>
              <a:fillRect/>
            </a:stretch>
          </p:blipFill>
          <p:spPr>
            <a:xfrm>
              <a:off x="1292" y="457200"/>
              <a:ext cx="9144000" cy="6400800"/>
            </a:xfrm>
            <a:prstGeom prst="rect">
              <a:avLst/>
            </a:prstGeom>
            <a:noFill/>
            <a:ln>
              <a:noFill/>
            </a:ln>
          </p:spPr>
        </p:pic>
        <p:sp>
          <p:nvSpPr>
            <p:cNvPr id="8" name="Rectangle 7"/>
            <p:cNvSpPr/>
            <p:nvPr/>
          </p:nvSpPr>
          <p:spPr>
            <a:xfrm>
              <a:off x="1292" y="0"/>
              <a:ext cx="9144000" cy="6858000"/>
            </a:xfrm>
            <a:prstGeom prst="rect">
              <a:avLst/>
            </a:prstGeom>
            <a:solidFill>
              <a:schemeClr val="accent2">
                <a:shade val="75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2286000"/>
            </a:xfrm>
            <a:prstGeom prst="rect">
              <a:avLst/>
            </a:prstGeom>
            <a:gradFill flip="none" rotWithShape="1">
              <a:gsLst>
                <a:gs pos="33000">
                  <a:schemeClr val="accent3">
                    <a:alpha val="49000"/>
                  </a:schemeClr>
                </a:gs>
                <a:gs pos="100000">
                  <a:schemeClr val="bg1">
                    <a:alpha val="4300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292" y="1981200"/>
              <a:ext cx="9144000" cy="609600"/>
            </a:xfrm>
            <a:prstGeom prst="rect">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166" y="2590800"/>
              <a:ext cx="9144000" cy="457200"/>
            </a:xfrm>
            <a:prstGeom prst="rect">
              <a:avLst/>
            </a:prstGeom>
            <a:solidFill>
              <a:schemeClr val="accent6">
                <a:shade val="1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9050" y="0"/>
              <a:ext cx="9144000" cy="1981200"/>
            </a:xfrm>
            <a:prstGeom prst="rect">
              <a:avLst/>
            </a:prstGeom>
            <a:gradFill flip="none" rotWithShape="1">
              <a:gsLst>
                <a:gs pos="33000">
                  <a:schemeClr val="accent3"/>
                </a:gs>
                <a:gs pos="100000">
                  <a:schemeClr val="bg1">
                    <a:alpha val="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ctrTitle"/>
          </p:nvPr>
        </p:nvSpPr>
        <p:spPr>
          <a:xfrm>
            <a:off x="685800" y="1952625"/>
            <a:ext cx="7772400" cy="666750"/>
          </a:xfrm>
        </p:spPr>
        <p:txBody>
          <a:bodyPr/>
          <a:lstStyle>
            <a:lvl1pPr algn="ctr">
              <a:defRPr sz="3600" cap="all" baseline="0">
                <a:effectLst>
                  <a:outerShdw blurRad="254000" algn="tl" rotWithShape="0">
                    <a:srgbClr val="000000">
                      <a:alpha val="43137"/>
                    </a:srgb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685800" y="2667000"/>
            <a:ext cx="7772400" cy="381000"/>
          </a:xfrm>
        </p:spPr>
        <p:txBody>
          <a:bodyPr/>
          <a:lstStyle>
            <a:lvl1pPr marL="0" indent="0" algn="ctr">
              <a:buNone/>
              <a:defRPr sz="1600">
                <a:solidFill>
                  <a:schemeClr val="bg1"/>
                </a:solidFill>
                <a:effectLst>
                  <a:outerShdw blurRad="254000" algn="tl" rotWithShape="0">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797870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31174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hade val="1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0" y="228600"/>
            <a:ext cx="9144000" cy="6400800"/>
            <a:chOff x="0" y="228600"/>
            <a:chExt cx="9144000" cy="6400800"/>
          </a:xfrm>
        </p:grpSpPr>
        <p:pic>
          <p:nvPicPr>
            <p:cNvPr id="7" name="Rectangle 6"/>
            <p:cNvPicPr>
              <a:picLocks noChangeAspect="1"/>
            </p:cNvPicPr>
            <p:nvPr/>
          </p:nvPicPr>
          <p:blipFill>
            <a:blip r:embed="rId2"/>
            <a:stretch>
              <a:fillRect/>
            </a:stretch>
          </p:blipFill>
          <p:spPr>
            <a:xfrm>
              <a:off x="0" y="228600"/>
              <a:ext cx="9144000" cy="6400800"/>
            </a:xfrm>
            <a:prstGeom prst="rect">
              <a:avLst/>
            </a:prstGeom>
            <a:noFill/>
            <a:ln>
              <a:noFill/>
            </a:ln>
          </p:spPr>
        </p:pic>
        <p:sp>
          <p:nvSpPr>
            <p:cNvPr id="8" name="Rectangle 7"/>
            <p:cNvSpPr/>
            <p:nvPr/>
          </p:nvSpPr>
          <p:spPr>
            <a:xfrm>
              <a:off x="0" y="228600"/>
              <a:ext cx="9144000" cy="6400800"/>
            </a:xfrm>
            <a:prstGeom prst="rect">
              <a:avLst/>
            </a:prstGeom>
            <a:solidFill>
              <a:schemeClr val="accent2">
                <a:shade val="50000"/>
                <a:alpha val="93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228600"/>
              <a:ext cx="9144000" cy="6199632"/>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762000" y="3505200"/>
            <a:ext cx="77724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62000" y="4876801"/>
            <a:ext cx="77724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55986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31407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38543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03138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9548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70224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4711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0" y="0"/>
            <a:ext cx="9163050" cy="6858000"/>
            <a:chOff x="0" y="0"/>
            <a:chExt cx="9163050" cy="6858000"/>
          </a:xfrm>
        </p:grpSpPr>
        <p:pic>
          <p:nvPicPr>
            <p:cNvPr id="7" name="Rectangle 6"/>
            <p:cNvPicPr>
              <a:picLocks noChangeAspect="1"/>
            </p:cNvPicPr>
            <p:nvPr/>
          </p:nvPicPr>
          <p:blipFill>
            <a:blip r:embed="rId2"/>
            <a:stretch>
              <a:fillRect/>
            </a:stretch>
          </p:blipFill>
          <p:spPr>
            <a:xfrm>
              <a:off x="1292" y="457200"/>
              <a:ext cx="9144000" cy="6400800"/>
            </a:xfrm>
            <a:prstGeom prst="rect">
              <a:avLst/>
            </a:prstGeom>
            <a:noFill/>
            <a:ln>
              <a:noFill/>
            </a:ln>
          </p:spPr>
        </p:pic>
        <p:sp>
          <p:nvSpPr>
            <p:cNvPr id="8" name="Rectangle 7"/>
            <p:cNvSpPr/>
            <p:nvPr/>
          </p:nvSpPr>
          <p:spPr>
            <a:xfrm>
              <a:off x="1292" y="0"/>
              <a:ext cx="9144000" cy="6858000"/>
            </a:xfrm>
            <a:prstGeom prst="rect">
              <a:avLst/>
            </a:prstGeom>
            <a:solidFill>
              <a:schemeClr val="accent2">
                <a:shade val="75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2286000"/>
            </a:xfrm>
            <a:prstGeom prst="rect">
              <a:avLst/>
            </a:prstGeom>
            <a:gradFill flip="none" rotWithShape="1">
              <a:gsLst>
                <a:gs pos="33000">
                  <a:schemeClr val="accent3">
                    <a:alpha val="49000"/>
                  </a:schemeClr>
                </a:gs>
                <a:gs pos="100000">
                  <a:schemeClr val="bg1">
                    <a:alpha val="4300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292" y="1981200"/>
              <a:ext cx="9144000" cy="609600"/>
            </a:xfrm>
            <a:prstGeom prst="rect">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166" y="2590800"/>
              <a:ext cx="9144000" cy="457200"/>
            </a:xfrm>
            <a:prstGeom prst="rect">
              <a:avLst/>
            </a:prstGeom>
            <a:solidFill>
              <a:schemeClr val="accent6">
                <a:shade val="1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9050" y="0"/>
              <a:ext cx="9144000" cy="1981200"/>
            </a:xfrm>
            <a:prstGeom prst="rect">
              <a:avLst/>
            </a:prstGeom>
            <a:gradFill flip="none" rotWithShape="1">
              <a:gsLst>
                <a:gs pos="33000">
                  <a:schemeClr val="accent3"/>
                </a:gs>
                <a:gs pos="100000">
                  <a:schemeClr val="bg1">
                    <a:alpha val="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ctrTitle"/>
          </p:nvPr>
        </p:nvSpPr>
        <p:spPr>
          <a:xfrm>
            <a:off x="685800" y="1952625"/>
            <a:ext cx="7772400" cy="666750"/>
          </a:xfrm>
        </p:spPr>
        <p:txBody>
          <a:bodyPr/>
          <a:lstStyle>
            <a:lvl1pPr algn="ctr">
              <a:defRPr sz="3600" cap="all" baseline="0">
                <a:effectLst>
                  <a:outerShdw blurRad="254000" algn="tl" rotWithShape="0">
                    <a:srgbClr val="000000">
                      <a:alpha val="43137"/>
                    </a:srgb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685800" y="2667000"/>
            <a:ext cx="7772400" cy="381000"/>
          </a:xfrm>
        </p:spPr>
        <p:txBody>
          <a:bodyPr/>
          <a:lstStyle>
            <a:lvl1pPr marL="0" indent="0" algn="ctr">
              <a:buNone/>
              <a:defRPr sz="1600">
                <a:solidFill>
                  <a:schemeClr val="bg1"/>
                </a:solidFill>
                <a:effectLst>
                  <a:outerShdw blurRad="254000" algn="tl" rotWithShape="0">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7995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B01318-6ABD-4BDD-BBB0-D5B124F36B42}"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77933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hade val="1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0" y="228600"/>
            <a:ext cx="9144000" cy="6400800"/>
            <a:chOff x="0" y="228600"/>
            <a:chExt cx="9144000" cy="6400800"/>
          </a:xfrm>
        </p:grpSpPr>
        <p:pic>
          <p:nvPicPr>
            <p:cNvPr id="7" name="Rectangle 6"/>
            <p:cNvPicPr>
              <a:picLocks noChangeAspect="1"/>
            </p:cNvPicPr>
            <p:nvPr/>
          </p:nvPicPr>
          <p:blipFill>
            <a:blip r:embed="rId2"/>
            <a:stretch>
              <a:fillRect/>
            </a:stretch>
          </p:blipFill>
          <p:spPr>
            <a:xfrm>
              <a:off x="0" y="228600"/>
              <a:ext cx="9144000" cy="6400800"/>
            </a:xfrm>
            <a:prstGeom prst="rect">
              <a:avLst/>
            </a:prstGeom>
            <a:noFill/>
            <a:ln>
              <a:noFill/>
            </a:ln>
          </p:spPr>
        </p:pic>
        <p:sp>
          <p:nvSpPr>
            <p:cNvPr id="8" name="Rectangle 7"/>
            <p:cNvSpPr/>
            <p:nvPr/>
          </p:nvSpPr>
          <p:spPr>
            <a:xfrm>
              <a:off x="0" y="228600"/>
              <a:ext cx="9144000" cy="6400800"/>
            </a:xfrm>
            <a:prstGeom prst="rect">
              <a:avLst/>
            </a:prstGeom>
            <a:solidFill>
              <a:schemeClr val="accent2">
                <a:shade val="50000"/>
                <a:alpha val="93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228600"/>
              <a:ext cx="9144000" cy="6199632"/>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762000" y="3505200"/>
            <a:ext cx="77724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62000" y="4876801"/>
            <a:ext cx="77724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59381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97724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30741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92764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51564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16852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26579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0" y="0"/>
            <a:ext cx="9163050" cy="6858000"/>
            <a:chOff x="0" y="0"/>
            <a:chExt cx="9163050" cy="6858000"/>
          </a:xfrm>
        </p:grpSpPr>
        <p:pic>
          <p:nvPicPr>
            <p:cNvPr id="7" name="Rectangle 6"/>
            <p:cNvPicPr>
              <a:picLocks noChangeAspect="1"/>
            </p:cNvPicPr>
            <p:nvPr/>
          </p:nvPicPr>
          <p:blipFill>
            <a:blip r:embed="rId2"/>
            <a:stretch>
              <a:fillRect/>
            </a:stretch>
          </p:blipFill>
          <p:spPr>
            <a:xfrm>
              <a:off x="1292" y="457200"/>
              <a:ext cx="9144000" cy="6400800"/>
            </a:xfrm>
            <a:prstGeom prst="rect">
              <a:avLst/>
            </a:prstGeom>
            <a:noFill/>
            <a:ln>
              <a:noFill/>
            </a:ln>
          </p:spPr>
        </p:pic>
        <p:sp>
          <p:nvSpPr>
            <p:cNvPr id="8" name="Rectangle 7"/>
            <p:cNvSpPr/>
            <p:nvPr/>
          </p:nvSpPr>
          <p:spPr>
            <a:xfrm>
              <a:off x="1292" y="0"/>
              <a:ext cx="9144000" cy="6858000"/>
            </a:xfrm>
            <a:prstGeom prst="rect">
              <a:avLst/>
            </a:prstGeom>
            <a:solidFill>
              <a:schemeClr val="accent2">
                <a:shade val="75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2286000"/>
            </a:xfrm>
            <a:prstGeom prst="rect">
              <a:avLst/>
            </a:prstGeom>
            <a:gradFill flip="none" rotWithShape="1">
              <a:gsLst>
                <a:gs pos="33000">
                  <a:schemeClr val="accent3">
                    <a:alpha val="49000"/>
                  </a:schemeClr>
                </a:gs>
                <a:gs pos="100000">
                  <a:schemeClr val="bg1">
                    <a:alpha val="4300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292" y="1981200"/>
              <a:ext cx="9144000" cy="609600"/>
            </a:xfrm>
            <a:prstGeom prst="rect">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166" y="2590800"/>
              <a:ext cx="9144000" cy="457200"/>
            </a:xfrm>
            <a:prstGeom prst="rect">
              <a:avLst/>
            </a:prstGeom>
            <a:solidFill>
              <a:schemeClr val="accent6">
                <a:shade val="1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9050" y="0"/>
              <a:ext cx="9144000" cy="1981200"/>
            </a:xfrm>
            <a:prstGeom prst="rect">
              <a:avLst/>
            </a:prstGeom>
            <a:gradFill flip="none" rotWithShape="1">
              <a:gsLst>
                <a:gs pos="33000">
                  <a:schemeClr val="accent3"/>
                </a:gs>
                <a:gs pos="100000">
                  <a:schemeClr val="bg1">
                    <a:alpha val="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ctrTitle"/>
          </p:nvPr>
        </p:nvSpPr>
        <p:spPr>
          <a:xfrm>
            <a:off x="685800" y="1952625"/>
            <a:ext cx="7772400" cy="666750"/>
          </a:xfrm>
        </p:spPr>
        <p:txBody>
          <a:bodyPr/>
          <a:lstStyle>
            <a:lvl1pPr algn="ctr">
              <a:defRPr sz="3600" cap="all" baseline="0">
                <a:effectLst>
                  <a:outerShdw blurRad="254000" algn="tl" rotWithShape="0">
                    <a:srgbClr val="000000">
                      <a:alpha val="43137"/>
                    </a:srgb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685800" y="2667000"/>
            <a:ext cx="7772400" cy="381000"/>
          </a:xfrm>
        </p:spPr>
        <p:txBody>
          <a:bodyPr/>
          <a:lstStyle>
            <a:lvl1pPr marL="0" indent="0" algn="ctr">
              <a:buNone/>
              <a:defRPr sz="1600">
                <a:solidFill>
                  <a:schemeClr val="bg1"/>
                </a:solidFill>
                <a:effectLst>
                  <a:outerShdw blurRad="254000" algn="tl" rotWithShape="0">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063485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02272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hade val="1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0" y="228600"/>
            <a:ext cx="9144000" cy="6400800"/>
            <a:chOff x="0" y="228600"/>
            <a:chExt cx="9144000" cy="6400800"/>
          </a:xfrm>
        </p:grpSpPr>
        <p:pic>
          <p:nvPicPr>
            <p:cNvPr id="7" name="Rectangle 6"/>
            <p:cNvPicPr>
              <a:picLocks noChangeAspect="1"/>
            </p:cNvPicPr>
            <p:nvPr/>
          </p:nvPicPr>
          <p:blipFill>
            <a:blip r:embed="rId2"/>
            <a:stretch>
              <a:fillRect/>
            </a:stretch>
          </p:blipFill>
          <p:spPr>
            <a:xfrm>
              <a:off x="0" y="228600"/>
              <a:ext cx="9144000" cy="6400800"/>
            </a:xfrm>
            <a:prstGeom prst="rect">
              <a:avLst/>
            </a:prstGeom>
            <a:noFill/>
            <a:ln>
              <a:noFill/>
            </a:ln>
          </p:spPr>
        </p:pic>
        <p:sp>
          <p:nvSpPr>
            <p:cNvPr id="8" name="Rectangle 7"/>
            <p:cNvSpPr/>
            <p:nvPr/>
          </p:nvSpPr>
          <p:spPr>
            <a:xfrm>
              <a:off x="0" y="228600"/>
              <a:ext cx="9144000" cy="6400800"/>
            </a:xfrm>
            <a:prstGeom prst="rect">
              <a:avLst/>
            </a:prstGeom>
            <a:solidFill>
              <a:schemeClr val="accent2">
                <a:shade val="50000"/>
                <a:alpha val="93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28600"/>
              <a:ext cx="9144000" cy="6199632"/>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62000" y="3505200"/>
            <a:ext cx="77724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62000" y="4876801"/>
            <a:ext cx="77724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hade val="1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0" y="228600"/>
            <a:ext cx="9144000" cy="6400800"/>
            <a:chOff x="0" y="228600"/>
            <a:chExt cx="9144000" cy="6400800"/>
          </a:xfrm>
        </p:grpSpPr>
        <p:pic>
          <p:nvPicPr>
            <p:cNvPr id="7" name="Rectangle 6"/>
            <p:cNvPicPr>
              <a:picLocks noChangeAspect="1"/>
            </p:cNvPicPr>
            <p:nvPr/>
          </p:nvPicPr>
          <p:blipFill>
            <a:blip r:embed="rId2"/>
            <a:stretch>
              <a:fillRect/>
            </a:stretch>
          </p:blipFill>
          <p:spPr>
            <a:xfrm>
              <a:off x="0" y="228600"/>
              <a:ext cx="9144000" cy="6400800"/>
            </a:xfrm>
            <a:prstGeom prst="rect">
              <a:avLst/>
            </a:prstGeom>
            <a:noFill/>
            <a:ln>
              <a:noFill/>
            </a:ln>
          </p:spPr>
        </p:pic>
        <p:sp>
          <p:nvSpPr>
            <p:cNvPr id="8" name="Rectangle 7"/>
            <p:cNvSpPr/>
            <p:nvPr/>
          </p:nvSpPr>
          <p:spPr>
            <a:xfrm>
              <a:off x="0" y="228600"/>
              <a:ext cx="9144000" cy="6400800"/>
            </a:xfrm>
            <a:prstGeom prst="rect">
              <a:avLst/>
            </a:prstGeom>
            <a:solidFill>
              <a:schemeClr val="accent2">
                <a:shade val="50000"/>
                <a:alpha val="93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228600"/>
              <a:ext cx="9144000" cy="6199632"/>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762000" y="3505200"/>
            <a:ext cx="77724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62000" y="4876801"/>
            <a:ext cx="77724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22149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99538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52438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00198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38839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8602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5/19/2016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9304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B01318-6ABD-4BDD-BBB0-D5B124F36B42}"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B01318-6ABD-4BDD-BBB0-D5B124F36B42}" type="datetimeFigureOut">
              <a:rPr lang="en-US" smtClean="0"/>
              <a:pPr/>
              <a:t>5/19/2016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B01318-6ABD-4BDD-BBB0-D5B124F36B42}" type="datetimeFigureOut">
              <a:rPr lang="en-US" smtClean="0"/>
              <a:pPr/>
              <a:t>5/19/2016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01318-6ABD-4BDD-BBB0-D5B124F36B42}" type="datetimeFigureOut">
              <a:rPr lang="en-US" smtClean="0"/>
              <a:pPr/>
              <a:t>5/19/2016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B01318-6ABD-4BDD-BBB0-D5B124F36B42}"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B01318-6ABD-4BDD-BBB0-D5B124F36B42}"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a:solidFill>
              <a:schemeClr val="accent6">
                <a:shade val="1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ctangle 12"/>
            <p:cNvPicPr>
              <a:picLocks noChangeAspect="1"/>
            </p:cNvPicPr>
            <p:nvPr/>
          </p:nvPicPr>
          <p:blipFill>
            <a:blip r:embed="rId11"/>
            <a:stretch>
              <a:fillRect/>
            </a:stretch>
          </p:blipFill>
          <p:spPr>
            <a:xfrm>
              <a:off x="0" y="228600"/>
              <a:ext cx="9144000" cy="6400800"/>
            </a:xfrm>
            <a:prstGeom prst="rect">
              <a:avLst/>
            </a:prstGeom>
            <a:noFill/>
            <a:ln>
              <a:noFill/>
            </a:ln>
          </p:spPr>
        </p:pic>
        <p:sp>
          <p:nvSpPr>
            <p:cNvPr id="14" name="Rectangle 13"/>
            <p:cNvSpPr/>
            <p:nvPr/>
          </p:nvSpPr>
          <p:spPr>
            <a:xfrm>
              <a:off x="0" y="228600"/>
              <a:ext cx="9144000" cy="6400800"/>
            </a:xfrm>
            <a:prstGeom prst="rect">
              <a:avLst/>
            </a:prstGeom>
            <a:solidFill>
              <a:schemeClr val="accent2">
                <a:shade val="50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371601"/>
              <a:ext cx="9144000" cy="5057775"/>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457200" y="227013"/>
            <a:ext cx="8229600" cy="1143000"/>
          </a:xfrm>
          <a:prstGeom prst="rect">
            <a:avLst/>
          </a:prstGeom>
        </p:spPr>
        <p:txBody>
          <a:bodyPr vert="horz" rtlCol="0" anchor="b" anchorCtr="0">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14476"/>
            <a:ext cx="8229600" cy="4611688"/>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92636"/>
            <a:ext cx="2133600" cy="365125"/>
          </a:xfrm>
          <a:prstGeom prst="rect">
            <a:avLst/>
          </a:prstGeom>
        </p:spPr>
        <p:txBody>
          <a:bodyPr vert="horz" rtlCol="0" anchor="ctr"/>
          <a:lstStyle>
            <a:lvl1pPr algn="l">
              <a:defRPr sz="1200">
                <a:solidFill>
                  <a:schemeClr val="bg1"/>
                </a:solidFill>
              </a:defRPr>
            </a:lvl1pPr>
          </a:lstStyle>
          <a:p>
            <a:fld id="{22B01318-6ABD-4BDD-BBB0-D5B124F36B42}" type="datetimeFigureOut">
              <a:rPr lang="en-US" smtClean="0">
                <a:solidFill>
                  <a:schemeClr val="bg1"/>
                </a:solidFill>
              </a:rPr>
              <a:pPr/>
              <a:t>5/19/2016</a:t>
            </a:fld>
            <a:endParaRPr lang="en-US">
              <a:solidFill>
                <a:schemeClr val="bg1"/>
              </a:solidFill>
            </a:endParaRPr>
          </a:p>
        </p:txBody>
      </p:sp>
      <p:sp>
        <p:nvSpPr>
          <p:cNvPr id="5" name="Footer Placeholder 4"/>
          <p:cNvSpPr>
            <a:spLocks noGrp="1"/>
          </p:cNvSpPr>
          <p:nvPr>
            <p:ph type="ftr" sz="quarter" idx="3"/>
          </p:nvPr>
        </p:nvSpPr>
        <p:spPr>
          <a:xfrm>
            <a:off x="3124200" y="6392636"/>
            <a:ext cx="2895600" cy="365125"/>
          </a:xfrm>
          <a:prstGeom prst="rect">
            <a:avLst/>
          </a:prstGeom>
        </p:spPr>
        <p:txBody>
          <a:bodyPr vert="horz" rtlCol="0" anchor="ctr"/>
          <a:lstStyle>
            <a:lvl1pPr algn="ctr">
              <a:defRPr sz="1200">
                <a:solidFill>
                  <a:schemeClr val="bg1"/>
                </a:solidFill>
              </a:defRPr>
            </a:lvl1pPr>
          </a:lstStyle>
          <a:p>
            <a:endParaRPr lang="en-US">
              <a:solidFill>
                <a:schemeClr val="bg1"/>
              </a:solidFill>
            </a:endParaRPr>
          </a:p>
        </p:txBody>
      </p:sp>
      <p:sp>
        <p:nvSpPr>
          <p:cNvPr id="6" name="Slide Number Placeholder 5"/>
          <p:cNvSpPr>
            <a:spLocks noGrp="1"/>
          </p:cNvSpPr>
          <p:nvPr>
            <p:ph type="sldNum" sz="quarter" idx="4"/>
          </p:nvPr>
        </p:nvSpPr>
        <p:spPr>
          <a:xfrm>
            <a:off x="6553200" y="6392636"/>
            <a:ext cx="2133600" cy="365125"/>
          </a:xfrm>
          <a:prstGeom prst="rect">
            <a:avLst/>
          </a:prstGeom>
        </p:spPr>
        <p:txBody>
          <a:bodyPr vert="horz" rtlCol="0" anchor="ctr"/>
          <a:lstStyle>
            <a:lvl1pPr algn="r">
              <a:defRPr sz="1200">
                <a:solidFill>
                  <a:schemeClr val="bg1"/>
                </a:solidFill>
              </a:defRPr>
            </a:lvl1pPr>
          </a:lstStyle>
          <a:p>
            <a:fld id="{62D56ECA-4C16-4208-B374-27591EF545A3}" type="slidenum">
              <a:rPr lang="en-US" smtClean="0">
                <a:solidFill>
                  <a:schemeClr val="bg1"/>
                </a:solidFill>
              </a:rPr>
              <a:pPr/>
              <a:t>‹#›</a:t>
            </a:fld>
            <a:endParaRPr lang="en-US">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sz="3600" kern="1200" cap="all" baseline="0">
          <a:solidFill>
            <a:schemeClr val="bg1"/>
          </a:solidFill>
          <a:effectLst>
            <a:outerShdw blurRad="254000" algn="tl" rotWithShape="0">
              <a:srgbClr val="000000">
                <a:alpha val="43137"/>
              </a:srgbClr>
            </a:outerShdw>
          </a:effectLst>
          <a:latin typeface="+mj-lt"/>
          <a:ea typeface="+mj-ea"/>
          <a:cs typeface="+mj-cs"/>
        </a:defRPr>
      </a:lvl1pPr>
    </p:titleStyle>
    <p:bodyStyle>
      <a:lvl1pPr marL="342900" indent="-342900" algn="l" rtl="0" eaLnBrk="1" latinLnBrk="0" hangingPunct="1">
        <a:spcBef>
          <a:spcPct val="20000"/>
        </a:spcBef>
        <a:buFont typeface="Arial"/>
        <a:buChar char="•"/>
        <a:defRPr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a:solidFill>
              <a:schemeClr val="accent6">
                <a:shade val="1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Rectangle 12"/>
            <p:cNvPicPr>
              <a:picLocks noChangeAspect="1"/>
            </p:cNvPicPr>
            <p:nvPr/>
          </p:nvPicPr>
          <p:blipFill>
            <a:blip r:embed="rId11"/>
            <a:stretch>
              <a:fillRect/>
            </a:stretch>
          </p:blipFill>
          <p:spPr>
            <a:xfrm>
              <a:off x="0" y="228600"/>
              <a:ext cx="9144000" cy="6400800"/>
            </a:xfrm>
            <a:prstGeom prst="rect">
              <a:avLst/>
            </a:prstGeom>
            <a:noFill/>
            <a:ln>
              <a:noFill/>
            </a:ln>
          </p:spPr>
        </p:pic>
        <p:sp>
          <p:nvSpPr>
            <p:cNvPr id="14" name="Rectangle 13"/>
            <p:cNvSpPr/>
            <p:nvPr/>
          </p:nvSpPr>
          <p:spPr>
            <a:xfrm>
              <a:off x="0" y="228600"/>
              <a:ext cx="9144000" cy="6400800"/>
            </a:xfrm>
            <a:prstGeom prst="rect">
              <a:avLst/>
            </a:prstGeom>
            <a:solidFill>
              <a:schemeClr val="accent2">
                <a:shade val="50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0" y="1371601"/>
              <a:ext cx="9144000" cy="5057775"/>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Placeholder 1"/>
          <p:cNvSpPr>
            <a:spLocks noGrp="1"/>
          </p:cNvSpPr>
          <p:nvPr>
            <p:ph type="title"/>
          </p:nvPr>
        </p:nvSpPr>
        <p:spPr>
          <a:xfrm>
            <a:off x="457200" y="227013"/>
            <a:ext cx="8229600" cy="1143000"/>
          </a:xfrm>
          <a:prstGeom prst="rect">
            <a:avLst/>
          </a:prstGeom>
        </p:spPr>
        <p:txBody>
          <a:bodyPr vert="horz" rtlCol="0" anchor="b" anchorCtr="0">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14476"/>
            <a:ext cx="8229600" cy="4611688"/>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92636"/>
            <a:ext cx="2133600" cy="365125"/>
          </a:xfrm>
          <a:prstGeom prst="rect">
            <a:avLst/>
          </a:prstGeom>
        </p:spPr>
        <p:txBody>
          <a:bodyPr vert="horz" rtlCol="0" anchor="ctr"/>
          <a:lstStyle>
            <a:lvl1pPr algn="l">
              <a:defRPr sz="1200">
                <a:solidFill>
                  <a:schemeClr val="bg1"/>
                </a:solidFill>
              </a:defRPr>
            </a:lvl1pPr>
          </a:lstStyle>
          <a:p>
            <a:fld id="{22B01318-6ABD-4BDD-BBB0-D5B124F36B42}" type="datetimeFigureOut">
              <a:rPr lang="en-US" smtClean="0">
                <a:solidFill>
                  <a:prstClr val="white"/>
                </a:solidFill>
              </a:rPr>
              <a:pPr/>
              <a:t>5/19/2016</a:t>
            </a:fld>
            <a:endParaRPr lang="en-US">
              <a:solidFill>
                <a:prstClr val="white"/>
              </a:solidFill>
            </a:endParaRPr>
          </a:p>
        </p:txBody>
      </p:sp>
      <p:sp>
        <p:nvSpPr>
          <p:cNvPr id="5" name="Footer Placeholder 4"/>
          <p:cNvSpPr>
            <a:spLocks noGrp="1"/>
          </p:cNvSpPr>
          <p:nvPr>
            <p:ph type="ftr" sz="quarter" idx="3"/>
          </p:nvPr>
        </p:nvSpPr>
        <p:spPr>
          <a:xfrm>
            <a:off x="3124200" y="6392636"/>
            <a:ext cx="2895600" cy="365125"/>
          </a:xfrm>
          <a:prstGeom prst="rect">
            <a:avLst/>
          </a:prstGeom>
        </p:spPr>
        <p:txBody>
          <a:bodyPr vert="horz" rtlCol="0" anchor="ctr"/>
          <a:lstStyle>
            <a:lvl1pPr algn="ctr">
              <a:defRPr sz="120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6553200" y="6392636"/>
            <a:ext cx="2133600" cy="365125"/>
          </a:xfrm>
          <a:prstGeom prst="rect">
            <a:avLst/>
          </a:prstGeom>
        </p:spPr>
        <p:txBody>
          <a:bodyPr vert="horz" rtlCol="0" anchor="ctr"/>
          <a:lstStyle>
            <a:lvl1pPr algn="r">
              <a:defRPr sz="1200">
                <a:solidFill>
                  <a:schemeClr val="bg1"/>
                </a:solidFill>
              </a:defRPr>
            </a:lvl1p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833008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l" rtl="0" eaLnBrk="1" latinLnBrk="0" hangingPunct="1">
        <a:spcBef>
          <a:spcPct val="0"/>
        </a:spcBef>
        <a:buNone/>
        <a:defRPr sz="3600" kern="1200" cap="all" baseline="0">
          <a:solidFill>
            <a:schemeClr val="bg1"/>
          </a:solidFill>
          <a:effectLst>
            <a:outerShdw blurRad="254000" algn="tl" rotWithShape="0">
              <a:srgbClr val="000000">
                <a:alpha val="43137"/>
              </a:srgbClr>
            </a:outerShdw>
          </a:effectLst>
          <a:latin typeface="+mj-lt"/>
          <a:ea typeface="+mj-ea"/>
          <a:cs typeface="+mj-cs"/>
        </a:defRPr>
      </a:lvl1pPr>
    </p:titleStyle>
    <p:bodyStyle>
      <a:lvl1pPr marL="342900" indent="-342900" algn="l" rtl="0" eaLnBrk="1" latinLnBrk="0" hangingPunct="1">
        <a:spcBef>
          <a:spcPct val="20000"/>
        </a:spcBef>
        <a:buFont typeface="Arial"/>
        <a:buChar char="•"/>
        <a:defRPr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a:solidFill>
              <a:schemeClr val="accent6">
                <a:shade val="1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Rectangle 12"/>
            <p:cNvPicPr>
              <a:picLocks noChangeAspect="1"/>
            </p:cNvPicPr>
            <p:nvPr/>
          </p:nvPicPr>
          <p:blipFill>
            <a:blip r:embed="rId11"/>
            <a:stretch>
              <a:fillRect/>
            </a:stretch>
          </p:blipFill>
          <p:spPr>
            <a:xfrm>
              <a:off x="0" y="228600"/>
              <a:ext cx="9144000" cy="6400800"/>
            </a:xfrm>
            <a:prstGeom prst="rect">
              <a:avLst/>
            </a:prstGeom>
            <a:noFill/>
            <a:ln>
              <a:noFill/>
            </a:ln>
          </p:spPr>
        </p:pic>
        <p:sp>
          <p:nvSpPr>
            <p:cNvPr id="14" name="Rectangle 13"/>
            <p:cNvSpPr/>
            <p:nvPr/>
          </p:nvSpPr>
          <p:spPr>
            <a:xfrm>
              <a:off x="0" y="228600"/>
              <a:ext cx="9144000" cy="6400800"/>
            </a:xfrm>
            <a:prstGeom prst="rect">
              <a:avLst/>
            </a:prstGeom>
            <a:solidFill>
              <a:schemeClr val="accent2">
                <a:shade val="50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0" y="1371601"/>
              <a:ext cx="9144000" cy="5057775"/>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Placeholder 1"/>
          <p:cNvSpPr>
            <a:spLocks noGrp="1"/>
          </p:cNvSpPr>
          <p:nvPr>
            <p:ph type="title"/>
          </p:nvPr>
        </p:nvSpPr>
        <p:spPr>
          <a:xfrm>
            <a:off x="457200" y="227013"/>
            <a:ext cx="8229600" cy="1143000"/>
          </a:xfrm>
          <a:prstGeom prst="rect">
            <a:avLst/>
          </a:prstGeom>
        </p:spPr>
        <p:txBody>
          <a:bodyPr vert="horz" rtlCol="0" anchor="b" anchorCtr="0">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14476"/>
            <a:ext cx="8229600" cy="4611688"/>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92636"/>
            <a:ext cx="2133600" cy="365125"/>
          </a:xfrm>
          <a:prstGeom prst="rect">
            <a:avLst/>
          </a:prstGeom>
        </p:spPr>
        <p:txBody>
          <a:bodyPr vert="horz" rtlCol="0" anchor="ctr"/>
          <a:lstStyle>
            <a:lvl1pPr algn="l">
              <a:defRPr sz="1200">
                <a:solidFill>
                  <a:schemeClr val="bg1"/>
                </a:solidFill>
              </a:defRPr>
            </a:lvl1pPr>
          </a:lstStyle>
          <a:p>
            <a:fld id="{22B01318-6ABD-4BDD-BBB0-D5B124F36B42}" type="datetimeFigureOut">
              <a:rPr lang="en-US" smtClean="0">
                <a:solidFill>
                  <a:prstClr val="white"/>
                </a:solidFill>
              </a:rPr>
              <a:pPr/>
              <a:t>5/19/2016</a:t>
            </a:fld>
            <a:endParaRPr lang="en-US">
              <a:solidFill>
                <a:prstClr val="white"/>
              </a:solidFill>
            </a:endParaRPr>
          </a:p>
        </p:txBody>
      </p:sp>
      <p:sp>
        <p:nvSpPr>
          <p:cNvPr id="5" name="Footer Placeholder 4"/>
          <p:cNvSpPr>
            <a:spLocks noGrp="1"/>
          </p:cNvSpPr>
          <p:nvPr>
            <p:ph type="ftr" sz="quarter" idx="3"/>
          </p:nvPr>
        </p:nvSpPr>
        <p:spPr>
          <a:xfrm>
            <a:off x="3124200" y="6392636"/>
            <a:ext cx="2895600" cy="365125"/>
          </a:xfrm>
          <a:prstGeom prst="rect">
            <a:avLst/>
          </a:prstGeom>
        </p:spPr>
        <p:txBody>
          <a:bodyPr vert="horz" rtlCol="0" anchor="ctr"/>
          <a:lstStyle>
            <a:lvl1pPr algn="ctr">
              <a:defRPr sz="120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6553200" y="6392636"/>
            <a:ext cx="2133600" cy="365125"/>
          </a:xfrm>
          <a:prstGeom prst="rect">
            <a:avLst/>
          </a:prstGeom>
        </p:spPr>
        <p:txBody>
          <a:bodyPr vert="horz" rtlCol="0" anchor="ctr"/>
          <a:lstStyle>
            <a:lvl1pPr algn="r">
              <a:defRPr sz="1200">
                <a:solidFill>
                  <a:schemeClr val="bg1"/>
                </a:solidFill>
              </a:defRPr>
            </a:lvl1p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5654334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l" rtl="0" eaLnBrk="1" latinLnBrk="0" hangingPunct="1">
        <a:spcBef>
          <a:spcPct val="0"/>
        </a:spcBef>
        <a:buNone/>
        <a:defRPr sz="3600" kern="1200" cap="all" baseline="0">
          <a:solidFill>
            <a:schemeClr val="bg1"/>
          </a:solidFill>
          <a:effectLst>
            <a:outerShdw blurRad="254000" algn="tl" rotWithShape="0">
              <a:srgbClr val="000000">
                <a:alpha val="43137"/>
              </a:srgbClr>
            </a:outerShdw>
          </a:effectLst>
          <a:latin typeface="+mj-lt"/>
          <a:ea typeface="+mj-ea"/>
          <a:cs typeface="+mj-cs"/>
        </a:defRPr>
      </a:lvl1pPr>
    </p:titleStyle>
    <p:bodyStyle>
      <a:lvl1pPr marL="342900" indent="-342900" algn="l" rtl="0" eaLnBrk="1" latinLnBrk="0" hangingPunct="1">
        <a:spcBef>
          <a:spcPct val="20000"/>
        </a:spcBef>
        <a:buFont typeface="Arial"/>
        <a:buChar char="•"/>
        <a:defRPr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a:solidFill>
              <a:schemeClr val="accent6">
                <a:shade val="1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Rectangle 12"/>
            <p:cNvPicPr>
              <a:picLocks noChangeAspect="1"/>
            </p:cNvPicPr>
            <p:nvPr/>
          </p:nvPicPr>
          <p:blipFill>
            <a:blip r:embed="rId11"/>
            <a:stretch>
              <a:fillRect/>
            </a:stretch>
          </p:blipFill>
          <p:spPr>
            <a:xfrm>
              <a:off x="0" y="228600"/>
              <a:ext cx="9144000" cy="6400800"/>
            </a:xfrm>
            <a:prstGeom prst="rect">
              <a:avLst/>
            </a:prstGeom>
            <a:noFill/>
            <a:ln>
              <a:noFill/>
            </a:ln>
          </p:spPr>
        </p:pic>
        <p:sp>
          <p:nvSpPr>
            <p:cNvPr id="14" name="Rectangle 13"/>
            <p:cNvSpPr/>
            <p:nvPr/>
          </p:nvSpPr>
          <p:spPr>
            <a:xfrm>
              <a:off x="0" y="228600"/>
              <a:ext cx="9144000" cy="6400800"/>
            </a:xfrm>
            <a:prstGeom prst="rect">
              <a:avLst/>
            </a:prstGeom>
            <a:solidFill>
              <a:schemeClr val="accent2">
                <a:shade val="50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0" y="1371601"/>
              <a:ext cx="9144000" cy="5057775"/>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Placeholder 1"/>
          <p:cNvSpPr>
            <a:spLocks noGrp="1"/>
          </p:cNvSpPr>
          <p:nvPr>
            <p:ph type="title"/>
          </p:nvPr>
        </p:nvSpPr>
        <p:spPr>
          <a:xfrm>
            <a:off x="457200" y="227013"/>
            <a:ext cx="8229600" cy="1143000"/>
          </a:xfrm>
          <a:prstGeom prst="rect">
            <a:avLst/>
          </a:prstGeom>
        </p:spPr>
        <p:txBody>
          <a:bodyPr vert="horz" rtlCol="0" anchor="b" anchorCtr="0">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14476"/>
            <a:ext cx="8229600" cy="4611688"/>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92636"/>
            <a:ext cx="2133600" cy="365125"/>
          </a:xfrm>
          <a:prstGeom prst="rect">
            <a:avLst/>
          </a:prstGeom>
        </p:spPr>
        <p:txBody>
          <a:bodyPr vert="horz" rtlCol="0" anchor="ctr"/>
          <a:lstStyle>
            <a:lvl1pPr algn="l">
              <a:defRPr sz="1200">
                <a:solidFill>
                  <a:schemeClr val="bg1"/>
                </a:solidFill>
              </a:defRPr>
            </a:lvl1pPr>
          </a:lstStyle>
          <a:p>
            <a:fld id="{22B01318-6ABD-4BDD-BBB0-D5B124F36B42}" type="datetimeFigureOut">
              <a:rPr lang="en-US" smtClean="0">
                <a:solidFill>
                  <a:prstClr val="white"/>
                </a:solidFill>
              </a:rPr>
              <a:pPr/>
              <a:t>5/19/2016</a:t>
            </a:fld>
            <a:endParaRPr lang="en-US">
              <a:solidFill>
                <a:prstClr val="white"/>
              </a:solidFill>
            </a:endParaRPr>
          </a:p>
        </p:txBody>
      </p:sp>
      <p:sp>
        <p:nvSpPr>
          <p:cNvPr id="5" name="Footer Placeholder 4"/>
          <p:cNvSpPr>
            <a:spLocks noGrp="1"/>
          </p:cNvSpPr>
          <p:nvPr>
            <p:ph type="ftr" sz="quarter" idx="3"/>
          </p:nvPr>
        </p:nvSpPr>
        <p:spPr>
          <a:xfrm>
            <a:off x="3124200" y="6392636"/>
            <a:ext cx="2895600" cy="365125"/>
          </a:xfrm>
          <a:prstGeom prst="rect">
            <a:avLst/>
          </a:prstGeom>
        </p:spPr>
        <p:txBody>
          <a:bodyPr vert="horz" rtlCol="0" anchor="ctr"/>
          <a:lstStyle>
            <a:lvl1pPr algn="ctr">
              <a:defRPr sz="120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6553200" y="6392636"/>
            <a:ext cx="2133600" cy="365125"/>
          </a:xfrm>
          <a:prstGeom prst="rect">
            <a:avLst/>
          </a:prstGeom>
        </p:spPr>
        <p:txBody>
          <a:bodyPr vert="horz" rtlCol="0" anchor="ctr"/>
          <a:lstStyle>
            <a:lvl1pPr algn="r">
              <a:defRPr sz="1200">
                <a:solidFill>
                  <a:schemeClr val="bg1"/>
                </a:solidFill>
              </a:defRPr>
            </a:lvl1p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6722876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l" rtl="0" eaLnBrk="1" latinLnBrk="0" hangingPunct="1">
        <a:spcBef>
          <a:spcPct val="0"/>
        </a:spcBef>
        <a:buNone/>
        <a:defRPr sz="3600" kern="1200" cap="all" baseline="0">
          <a:solidFill>
            <a:schemeClr val="bg1"/>
          </a:solidFill>
          <a:effectLst>
            <a:outerShdw blurRad="254000" algn="tl" rotWithShape="0">
              <a:srgbClr val="000000">
                <a:alpha val="43137"/>
              </a:srgbClr>
            </a:outerShdw>
          </a:effectLst>
          <a:latin typeface="+mj-lt"/>
          <a:ea typeface="+mj-ea"/>
          <a:cs typeface="+mj-cs"/>
        </a:defRPr>
      </a:lvl1pPr>
    </p:titleStyle>
    <p:bodyStyle>
      <a:lvl1pPr marL="342900" indent="-342900" algn="l" rtl="0" eaLnBrk="1" latinLnBrk="0" hangingPunct="1">
        <a:spcBef>
          <a:spcPct val="20000"/>
        </a:spcBef>
        <a:buFont typeface="Arial"/>
        <a:buChar char="•"/>
        <a:defRPr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p:txBody>
          <a:bodyPr/>
          <a:lstStyle/>
          <a:p>
            <a:r>
              <a:rPr lang="en-US" dirty="0" err="1" smtClean="0"/>
              <a:t>italy</a:t>
            </a:r>
            <a:endParaRPr lang="en-US" dirty="0"/>
          </a:p>
        </p:txBody>
      </p:sp>
      <p:sp>
        <p:nvSpPr>
          <p:cNvPr id="3" name="Rectangle 2"/>
          <p:cNvSpPr>
            <a:spLocks noGrp="1"/>
          </p:cNvSpPr>
          <p:nvPr>
            <p:ph type="subTitle" idx="1"/>
          </p:nvPr>
        </p:nvSpPr>
        <p:spPr/>
        <p:txBody>
          <a:bodyPr/>
          <a:lstStyle/>
          <a:p>
            <a:r>
              <a:rPr lang="en-US" dirty="0" smtClean="0"/>
              <a:t>John </a:t>
            </a:r>
            <a:r>
              <a:rPr lang="en-US" dirty="0" err="1" smtClean="0"/>
              <a:t>Deaux</a:t>
            </a:r>
            <a:r>
              <a:rPr lang="en-US" dirty="0" smtClean="0"/>
              <a:t> | Professor Naumann | Geography 1002</a:t>
            </a:r>
            <a:endParaRPr lang="en-US" dirty="0"/>
          </a:p>
        </p:txBody>
      </p:sp>
      <p:pic>
        <p:nvPicPr>
          <p:cNvPr id="4" name="Picture 3"/>
          <p:cNvPicPr>
            <a:picLocks noChangeAspect="1"/>
          </p:cNvPicPr>
          <p:nvPr/>
        </p:nvPicPr>
        <p:blipFill>
          <a:blip r:embed="rId3"/>
          <a:stretch>
            <a:fillRect/>
          </a:stretch>
        </p:blipFill>
        <p:spPr>
          <a:xfrm>
            <a:off x="2004911" y="3057525"/>
            <a:ext cx="5235809" cy="38004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0"/>
            <a:ext cx="8229600" cy="762000"/>
          </a:xfrm>
        </p:spPr>
        <p:txBody>
          <a:bodyPr/>
          <a:lstStyle/>
          <a:p>
            <a:r>
              <a:rPr lang="en-US" dirty="0" smtClean="0"/>
              <a:t>Climate </a:t>
            </a:r>
            <a:r>
              <a:rPr lang="en-US" dirty="0" smtClean="0">
                <a:solidFill>
                  <a:srgbClr val="FFC000"/>
                </a:solidFill>
              </a:rPr>
              <a:t>(Physical Place)</a:t>
            </a:r>
            <a:endParaRPr lang="en-US" dirty="0">
              <a:solidFill>
                <a:srgbClr val="FFC000"/>
              </a:solidFill>
            </a:endParaRPr>
          </a:p>
        </p:txBody>
      </p:sp>
      <p:sp>
        <p:nvSpPr>
          <p:cNvPr id="3" name="Rectangle 2"/>
          <p:cNvSpPr>
            <a:spLocks noGrp="1"/>
          </p:cNvSpPr>
          <p:nvPr>
            <p:ph sz="half" idx="1"/>
          </p:nvPr>
        </p:nvSpPr>
        <p:spPr>
          <a:xfrm>
            <a:off x="152400" y="1371600"/>
            <a:ext cx="8991600" cy="5486400"/>
          </a:xfrm>
        </p:spPr>
        <p:txBody>
          <a:bodyPr>
            <a:normAutofit fontScale="77500" lnSpcReduction="20000"/>
          </a:bodyPr>
          <a:lstStyle/>
          <a:p>
            <a:r>
              <a:rPr lang="en-US" dirty="0"/>
              <a:t>Thanks to the great longitudinal extension of the peninsula and the mostly mountainous internal conformation, the climate of Italy is highly diverse. In most of the inland northern and central regions, the climate ranges from humid subtropical to humid continental and oceanic. In particular, the climate of the Po valley geographical region is mostly continental, with harsh winters and hot summers</a:t>
            </a:r>
            <a:r>
              <a:rPr lang="en-US" dirty="0" smtClean="0"/>
              <a:t>.</a:t>
            </a:r>
            <a:endParaRPr lang="en-US" dirty="0"/>
          </a:p>
          <a:p>
            <a:endParaRPr lang="en-US" dirty="0"/>
          </a:p>
          <a:p>
            <a:r>
              <a:rPr lang="en-US" dirty="0"/>
              <a:t>The coastal areas of Liguria, Tuscany and most of the South generally fit the Mediterranean climate stereotype (</a:t>
            </a:r>
            <a:r>
              <a:rPr lang="en-US" dirty="0" err="1"/>
              <a:t>Köppen</a:t>
            </a:r>
            <a:r>
              <a:rPr lang="en-US" dirty="0"/>
              <a:t> climate classification </a:t>
            </a:r>
            <a:r>
              <a:rPr lang="en-US" dirty="0" err="1"/>
              <a:t>Csa</a:t>
            </a:r>
            <a:r>
              <a:rPr lang="en-US" dirty="0"/>
              <a:t>). Conditions on peninsular coastal areas can be very different from the interior's higher ground and valleys, particularly during the winter months when the higher altitudes tend to be cold, wet, and often snowy. The coastal regions have mild winters and warm and generally dry summers, although lowland valleys can be quite hot in summer. Average winter temperatures vary from 0 °C (32 °F) on the Alps to 12 °C (54 °F) in Sicily, like so the average summer temperatures range from 20 °C (68 °F) to over 30 °C (86 °F</a:t>
            </a:r>
            <a:r>
              <a:rPr lang="en-US" dirty="0" smtClean="0"/>
              <a:t>).</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2785787" cy="1143000"/>
          </a:xfrm>
        </p:spPr>
        <p:txBody>
          <a:bodyPr>
            <a:normAutofit fontScale="90000"/>
          </a:bodyPr>
          <a:lstStyle/>
          <a:p>
            <a:r>
              <a:rPr lang="en-US" smtClean="0"/>
              <a:t/>
            </a:r>
            <a:br>
              <a:rPr lang="en-US" smtClean="0"/>
            </a:br>
            <a:r>
              <a:rPr lang="en-US" smtClean="0"/>
              <a:t>Climate map</a:t>
            </a:r>
            <a:endParaRPr lang="en-US" dirty="0"/>
          </a:p>
        </p:txBody>
      </p:sp>
      <p:pic>
        <p:nvPicPr>
          <p:cNvPr id="4" name="Content Placeholder 3"/>
          <p:cNvPicPr>
            <a:picLocks noGrp="1" noChangeAspect="1"/>
          </p:cNvPicPr>
          <p:nvPr>
            <p:ph idx="1"/>
          </p:nvPr>
        </p:nvPicPr>
        <p:blipFill>
          <a:blip r:embed="rId2"/>
          <a:stretch>
            <a:fillRect/>
          </a:stretch>
        </p:blipFill>
        <p:spPr>
          <a:xfrm>
            <a:off x="3242987" y="0"/>
            <a:ext cx="5870534" cy="6858000"/>
          </a:xfrm>
          <a:prstGeom prst="rect">
            <a:avLst/>
          </a:prstGeom>
        </p:spPr>
      </p:pic>
    </p:spTree>
    <p:extLst>
      <p:ext uri="{BB962C8B-B14F-4D97-AF65-F5344CB8AC3E}">
        <p14:creationId xmlns:p14="http://schemas.microsoft.com/office/powerpoint/2010/main" val="99561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dirty="0" smtClean="0"/>
              <a:t>Biological Environment</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283629835"/>
              </p:ext>
            </p:extLst>
          </p:nvPr>
        </p:nvGraphicFramePr>
        <p:xfrm>
          <a:off x="228600" y="1447800"/>
          <a:ext cx="8686800" cy="3373120"/>
        </p:xfrm>
        <a:graphic>
          <a:graphicData uri="http://schemas.openxmlformats.org/drawingml/2006/table">
            <a:tbl>
              <a:tblPr firstRow="1" bandRow="1">
                <a:tableStyleId>{D7AC3CCA-C797-4891-BE02-D94E43425B78}</a:tableStyleId>
              </a:tblPr>
              <a:tblGrid>
                <a:gridCol w="2171700"/>
                <a:gridCol w="2171700"/>
                <a:gridCol w="2171700"/>
                <a:gridCol w="2171700"/>
              </a:tblGrid>
              <a:tr h="609600">
                <a:tc gridSpan="2">
                  <a:txBody>
                    <a:bodyPr/>
                    <a:lstStyle/>
                    <a:p>
                      <a:pPr algn="ctr"/>
                      <a:r>
                        <a:rPr lang="en-US" sz="3200" dirty="0" smtClean="0"/>
                        <a:t>Plants</a:t>
                      </a:r>
                      <a:endParaRPr lang="en-US" sz="3200" dirty="0"/>
                    </a:p>
                  </a:txBody>
                  <a:tcPr/>
                </a:tc>
                <a:tc hMerge="1">
                  <a:txBody>
                    <a:bodyPr/>
                    <a:lstStyle/>
                    <a:p>
                      <a:endParaRPr lang="en-US" dirty="0"/>
                    </a:p>
                  </a:txBody>
                  <a:tcPr/>
                </a:tc>
                <a:tc gridSpan="2">
                  <a:txBody>
                    <a:bodyPr/>
                    <a:lstStyle/>
                    <a:p>
                      <a:pPr algn="ctr"/>
                      <a:r>
                        <a:rPr lang="en-US" sz="3200" dirty="0" smtClean="0"/>
                        <a:t>Animals</a:t>
                      </a:r>
                      <a:endParaRPr lang="en-US" sz="3200" dirty="0"/>
                    </a:p>
                  </a:txBody>
                  <a:tcPr/>
                </a:tc>
                <a:tc hMerge="1">
                  <a:txBody>
                    <a:bodyPr/>
                    <a:lstStyle/>
                    <a:p>
                      <a:endParaRPr lang="en-US" dirty="0"/>
                    </a:p>
                  </a:txBody>
                  <a:tcPr/>
                </a:tc>
              </a:tr>
              <a:tr h="370840">
                <a:tc>
                  <a:txBody>
                    <a:bodyPr/>
                    <a:lstStyle/>
                    <a:p>
                      <a:r>
                        <a:rPr lang="en-US" dirty="0" smtClean="0"/>
                        <a:t>Grapes</a:t>
                      </a:r>
                      <a:endParaRPr lang="en-US" dirty="0"/>
                    </a:p>
                  </a:txBody>
                  <a:tcPr/>
                </a:tc>
                <a:tc>
                  <a:txBody>
                    <a:bodyPr/>
                    <a:lstStyle/>
                    <a:p>
                      <a:r>
                        <a:rPr lang="en-US" dirty="0" smtClean="0"/>
                        <a:t>Palm</a:t>
                      </a:r>
                      <a:r>
                        <a:rPr lang="en-US" baseline="0" dirty="0" smtClean="0"/>
                        <a:t> trees</a:t>
                      </a:r>
                      <a:endParaRPr lang="en-US" dirty="0"/>
                    </a:p>
                  </a:txBody>
                  <a:tcPr/>
                </a:tc>
                <a:tc>
                  <a:txBody>
                    <a:bodyPr/>
                    <a:lstStyle/>
                    <a:p>
                      <a:r>
                        <a:rPr lang="en-US" dirty="0" smtClean="0"/>
                        <a:t>Apennine shrew</a:t>
                      </a:r>
                      <a:endParaRPr lang="en-US" dirty="0"/>
                    </a:p>
                  </a:txBody>
                  <a:tcPr/>
                </a:tc>
                <a:tc>
                  <a:txBody>
                    <a:bodyPr/>
                    <a:lstStyle/>
                    <a:p>
                      <a:r>
                        <a:rPr lang="en-US" dirty="0" smtClean="0"/>
                        <a:t>Sicilian Wall Lizard</a:t>
                      </a:r>
                      <a:endParaRPr lang="en-US" dirty="0"/>
                    </a:p>
                  </a:txBody>
                  <a:tcPr/>
                </a:tc>
              </a:tr>
              <a:tr h="370840">
                <a:tc>
                  <a:txBody>
                    <a:bodyPr/>
                    <a:lstStyle/>
                    <a:p>
                      <a:r>
                        <a:rPr lang="en-US" dirty="0" smtClean="0"/>
                        <a:t>Prickly Pear Cactus</a:t>
                      </a:r>
                      <a:endParaRPr lang="en-US" dirty="0"/>
                    </a:p>
                  </a:txBody>
                  <a:tcPr/>
                </a:tc>
                <a:tc>
                  <a:txBody>
                    <a:bodyPr/>
                    <a:lstStyle/>
                    <a:p>
                      <a:r>
                        <a:rPr lang="en-US" dirty="0" smtClean="0"/>
                        <a:t>Cypress Trees</a:t>
                      </a:r>
                      <a:endParaRPr lang="en-US" dirty="0"/>
                    </a:p>
                  </a:txBody>
                  <a:tcPr/>
                </a:tc>
                <a:tc>
                  <a:txBody>
                    <a:bodyPr/>
                    <a:lstStyle/>
                    <a:p>
                      <a:r>
                        <a:rPr lang="en-US" dirty="0" smtClean="0"/>
                        <a:t>Italian </a:t>
                      </a:r>
                      <a:r>
                        <a:rPr lang="en-US" dirty="0" err="1" smtClean="0"/>
                        <a:t>Aesculapian</a:t>
                      </a:r>
                      <a:r>
                        <a:rPr lang="en-US" dirty="0" smtClean="0"/>
                        <a:t> Snake</a:t>
                      </a:r>
                      <a:endParaRPr lang="en-US" dirty="0"/>
                    </a:p>
                  </a:txBody>
                  <a:tcPr/>
                </a:tc>
                <a:tc>
                  <a:txBody>
                    <a:bodyPr/>
                    <a:lstStyle/>
                    <a:p>
                      <a:r>
                        <a:rPr lang="en-US" dirty="0" smtClean="0"/>
                        <a:t>Pond Turtle </a:t>
                      </a:r>
                      <a:r>
                        <a:rPr lang="en-US" dirty="0" err="1" smtClean="0"/>
                        <a:t>Emys</a:t>
                      </a:r>
                      <a:r>
                        <a:rPr lang="en-US" dirty="0" smtClean="0"/>
                        <a:t> </a:t>
                      </a:r>
                      <a:r>
                        <a:rPr lang="en-US" dirty="0" err="1" smtClean="0"/>
                        <a:t>Trinacris</a:t>
                      </a:r>
                      <a:endParaRPr lang="en-US" dirty="0"/>
                    </a:p>
                  </a:txBody>
                  <a:tcPr/>
                </a:tc>
              </a:tr>
              <a:tr h="370840">
                <a:tc>
                  <a:txBody>
                    <a:bodyPr/>
                    <a:lstStyle/>
                    <a:p>
                      <a:r>
                        <a:rPr lang="en-US" dirty="0" smtClean="0"/>
                        <a:t>Olive trees</a:t>
                      </a:r>
                      <a:endParaRPr lang="en-US" dirty="0"/>
                    </a:p>
                  </a:txBody>
                  <a:tcPr/>
                </a:tc>
                <a:tc>
                  <a:txBody>
                    <a:bodyPr/>
                    <a:lstStyle/>
                    <a:p>
                      <a:r>
                        <a:rPr lang="en-US" dirty="0" smtClean="0"/>
                        <a:t>Fig trees</a:t>
                      </a:r>
                      <a:endParaRPr lang="en-US" dirty="0"/>
                    </a:p>
                  </a:txBody>
                  <a:tcPr/>
                </a:tc>
                <a:tc>
                  <a:txBody>
                    <a:bodyPr/>
                    <a:lstStyle/>
                    <a:p>
                      <a:r>
                        <a:rPr lang="en-US" dirty="0" smtClean="0"/>
                        <a:t>Eurasian lynx</a:t>
                      </a:r>
                      <a:endParaRPr lang="en-US" dirty="0"/>
                    </a:p>
                  </a:txBody>
                  <a:tcPr/>
                </a:tc>
                <a:tc>
                  <a:txBody>
                    <a:bodyPr/>
                    <a:lstStyle/>
                    <a:p>
                      <a:r>
                        <a:rPr lang="en-US" dirty="0" smtClean="0"/>
                        <a:t>Italian wolf</a:t>
                      </a:r>
                      <a:endParaRPr lang="en-US" dirty="0"/>
                    </a:p>
                  </a:txBody>
                  <a:tcPr/>
                </a:tc>
              </a:tr>
              <a:tr h="370840">
                <a:tc>
                  <a:txBody>
                    <a:bodyPr/>
                    <a:lstStyle/>
                    <a:p>
                      <a:r>
                        <a:rPr lang="en-US" dirty="0" smtClean="0"/>
                        <a:t>Wheat</a:t>
                      </a:r>
                      <a:endParaRPr lang="en-US" dirty="0"/>
                    </a:p>
                  </a:txBody>
                  <a:tcPr/>
                </a:tc>
                <a:tc>
                  <a:txBody>
                    <a:bodyPr/>
                    <a:lstStyle/>
                    <a:p>
                      <a:r>
                        <a:rPr lang="en-US" dirty="0" smtClean="0"/>
                        <a:t>Orange trees</a:t>
                      </a:r>
                      <a:endParaRPr lang="en-US" dirty="0"/>
                    </a:p>
                  </a:txBody>
                  <a:tcPr/>
                </a:tc>
                <a:tc>
                  <a:txBody>
                    <a:bodyPr/>
                    <a:lstStyle/>
                    <a:p>
                      <a:r>
                        <a:rPr lang="en-US" dirty="0" smtClean="0"/>
                        <a:t>Marsican brown bear</a:t>
                      </a:r>
                      <a:endParaRPr lang="en-US" dirty="0"/>
                    </a:p>
                  </a:txBody>
                  <a:tcPr/>
                </a:tc>
                <a:tc>
                  <a:txBody>
                    <a:bodyPr/>
                    <a:lstStyle/>
                    <a:p>
                      <a:r>
                        <a:rPr lang="en-US" dirty="0" smtClean="0"/>
                        <a:t>Alpine ibex</a:t>
                      </a:r>
                      <a:endParaRPr lang="en-US" dirty="0"/>
                    </a:p>
                  </a:txBody>
                  <a:tcPr/>
                </a:tc>
              </a:tr>
              <a:tr h="370840">
                <a:tc>
                  <a:txBody>
                    <a:bodyPr/>
                    <a:lstStyle/>
                    <a:p>
                      <a:r>
                        <a:rPr lang="en-US" dirty="0" smtClean="0"/>
                        <a:t>Lemon trees</a:t>
                      </a:r>
                      <a:endParaRPr lang="en-US" dirty="0"/>
                    </a:p>
                  </a:txBody>
                  <a:tcPr/>
                </a:tc>
                <a:tc>
                  <a:txBody>
                    <a:bodyPr/>
                    <a:lstStyle/>
                    <a:p>
                      <a:r>
                        <a:rPr lang="en-US" dirty="0" smtClean="0"/>
                        <a:t>Sicilian Fir</a:t>
                      </a:r>
                      <a:endParaRPr lang="en-US" dirty="0"/>
                    </a:p>
                  </a:txBody>
                  <a:tcPr/>
                </a:tc>
                <a:tc>
                  <a:txBody>
                    <a:bodyPr/>
                    <a:lstStyle/>
                    <a:p>
                      <a:r>
                        <a:rPr lang="en-US" dirty="0" smtClean="0"/>
                        <a:t>mouflon</a:t>
                      </a:r>
                      <a:endParaRPr lang="en-US" dirty="0"/>
                    </a:p>
                  </a:txBody>
                  <a:tcPr/>
                </a:tc>
                <a:tc>
                  <a:txBody>
                    <a:bodyPr/>
                    <a:lstStyle/>
                    <a:p>
                      <a:r>
                        <a:rPr lang="en-US" dirty="0" smtClean="0"/>
                        <a:t>eagles</a:t>
                      </a:r>
                      <a:endParaRPr lang="en-US" dirty="0"/>
                    </a:p>
                  </a:txBody>
                  <a:tcPr/>
                </a:tc>
              </a:tr>
              <a:tr h="370840">
                <a:tc>
                  <a:txBody>
                    <a:bodyPr/>
                    <a:lstStyle/>
                    <a:p>
                      <a:r>
                        <a:rPr lang="en-US" dirty="0" smtClean="0"/>
                        <a:t>Cork oaks</a:t>
                      </a:r>
                      <a:endParaRPr lang="en-US" dirty="0"/>
                    </a:p>
                  </a:txBody>
                  <a:tcPr/>
                </a:tc>
                <a:tc>
                  <a:txBody>
                    <a:bodyPr/>
                    <a:lstStyle/>
                    <a:p>
                      <a:r>
                        <a:rPr lang="en-US" dirty="0" smtClean="0"/>
                        <a:t>Basil</a:t>
                      </a:r>
                      <a:endParaRPr lang="en-US" dirty="0"/>
                    </a:p>
                  </a:txBody>
                  <a:tcPr/>
                </a:tc>
                <a:tc>
                  <a:txBody>
                    <a:bodyPr/>
                    <a:lstStyle/>
                    <a:p>
                      <a:r>
                        <a:rPr lang="en-US" dirty="0" smtClean="0"/>
                        <a:t>Mountain  goats</a:t>
                      </a:r>
                      <a:endParaRPr lang="en-US" dirty="0"/>
                    </a:p>
                  </a:txBody>
                  <a:tcPr/>
                </a:tc>
                <a:tc>
                  <a:txBody>
                    <a:bodyPr/>
                    <a:lstStyle/>
                    <a:p>
                      <a:r>
                        <a:rPr lang="en-US" dirty="0" smtClean="0"/>
                        <a:t>Mediterranean monk seal</a:t>
                      </a:r>
                      <a:endParaRPr lang="en-US" dirty="0"/>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7013"/>
            <a:ext cx="8229600" cy="782530"/>
          </a:xfrm>
        </p:spPr>
        <p:txBody>
          <a:bodyPr/>
          <a:lstStyle/>
          <a:p>
            <a:r>
              <a:rPr lang="en-US" dirty="0" smtClean="0"/>
              <a:t>Biome or Vegetation map</a:t>
            </a:r>
            <a:endParaRPr lang="en-US" dirty="0"/>
          </a:p>
        </p:txBody>
      </p:sp>
      <p:sp>
        <p:nvSpPr>
          <p:cNvPr id="6" name="Content Placeholder 5"/>
          <p:cNvSpPr>
            <a:spLocks noGrp="1"/>
          </p:cNvSpPr>
          <p:nvPr>
            <p:ph idx="1"/>
          </p:nvPr>
        </p:nvSpPr>
        <p:spPr/>
        <p:txBody>
          <a:bodyPr/>
          <a:lstStyle/>
          <a:p>
            <a:r>
              <a:rPr lang="en-US" dirty="0" smtClean="0"/>
              <a:t>.</a:t>
            </a:r>
            <a:endParaRPr lang="en-US" dirty="0"/>
          </a:p>
        </p:txBody>
      </p:sp>
      <p:pic>
        <p:nvPicPr>
          <p:cNvPr id="2" name="Picture 1"/>
          <p:cNvPicPr>
            <a:picLocks noChangeAspect="1"/>
          </p:cNvPicPr>
          <p:nvPr/>
        </p:nvPicPr>
        <p:blipFill>
          <a:blip r:embed="rId2"/>
          <a:stretch>
            <a:fillRect/>
          </a:stretch>
        </p:blipFill>
        <p:spPr>
          <a:xfrm>
            <a:off x="28575" y="1009543"/>
            <a:ext cx="9115425" cy="5848457"/>
          </a:xfrm>
          <a:prstGeom prst="rect">
            <a:avLst/>
          </a:prstGeom>
        </p:spPr>
      </p:pic>
    </p:spTree>
    <p:extLst>
      <p:ext uri="{BB962C8B-B14F-4D97-AF65-F5344CB8AC3E}">
        <p14:creationId xmlns:p14="http://schemas.microsoft.com/office/powerpoint/2010/main" val="1597259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Grapes (for wine) &amp; Palm trees </a:t>
            </a:r>
            <a:endParaRPr lang="en-US" dirty="0"/>
          </a:p>
        </p:txBody>
      </p:sp>
      <p:pic>
        <p:nvPicPr>
          <p:cNvPr id="3" name="Content Placeholder 2"/>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3583" y="2594809"/>
            <a:ext cx="4724843" cy="2967791"/>
          </a:xfrm>
          <a:prstGeom prst="rect">
            <a:avLst/>
          </a:prstGeom>
        </p:spPr>
      </p:pic>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705782" y="2602344"/>
            <a:ext cx="4438218" cy="2960256"/>
          </a:xfrm>
          <a:prstGeom prst="rect">
            <a:avLst/>
          </a:prstGeom>
        </p:spPr>
      </p:pic>
    </p:spTree>
    <p:extLst>
      <p:ext uri="{BB962C8B-B14F-4D97-AF65-F5344CB8AC3E}">
        <p14:creationId xmlns:p14="http://schemas.microsoft.com/office/powerpoint/2010/main" val="3177774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013"/>
            <a:ext cx="9144000" cy="1143000"/>
          </a:xfrm>
        </p:spPr>
        <p:txBody>
          <a:bodyPr>
            <a:normAutofit/>
          </a:bodyPr>
          <a:lstStyle/>
          <a:p>
            <a:r>
              <a:rPr lang="en-US" dirty="0" smtClean="0"/>
              <a:t>Cypress trees            &amp;     Olive trees</a:t>
            </a:r>
            <a:endParaRPr lang="en-US" dirty="0"/>
          </a:p>
        </p:txBody>
      </p:sp>
      <p:pic>
        <p:nvPicPr>
          <p:cNvPr id="3" name="Content Placeholder 2"/>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910" y="1383410"/>
            <a:ext cx="4555424" cy="3036189"/>
          </a:xfrm>
          <a:prstGeom prst="rect">
            <a:avLst/>
          </a:prstGeom>
        </p:spPr>
      </p:pic>
      <p:pic>
        <p:nvPicPr>
          <p:cNvPr id="6" name="Content Placeholder 5"/>
          <p:cNvPicPr>
            <a:picLocks noGrp="1" noChangeAspect="1"/>
          </p:cNvPicPr>
          <p:nvPr>
            <p:ph sz="half" idx="2"/>
          </p:nvPr>
        </p:nvPicPr>
        <p:blipFill>
          <a:blip r:embed="rId3"/>
          <a:stretch>
            <a:fillRect/>
          </a:stretch>
        </p:blipFill>
        <p:spPr>
          <a:xfrm>
            <a:off x="4584732" y="2590800"/>
            <a:ext cx="4572000" cy="3048000"/>
          </a:xfrm>
          <a:prstGeom prst="rect">
            <a:avLst/>
          </a:prstGeom>
        </p:spPr>
      </p:pic>
    </p:spTree>
    <p:extLst>
      <p:ext uri="{BB962C8B-B14F-4D97-AF65-F5344CB8AC3E}">
        <p14:creationId xmlns:p14="http://schemas.microsoft.com/office/powerpoint/2010/main" val="186681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013"/>
            <a:ext cx="8686800" cy="1143000"/>
          </a:xfrm>
        </p:spPr>
        <p:txBody>
          <a:bodyPr>
            <a:normAutofit fontScale="90000"/>
          </a:bodyPr>
          <a:lstStyle/>
          <a:p>
            <a:r>
              <a:rPr lang="en-US" dirty="0" smtClean="0"/>
              <a:t>Prickly Pear Cactus 	&amp;  Figs</a:t>
            </a:r>
            <a:r>
              <a:rPr lang="en-US" dirty="0"/>
              <a:t/>
            </a:r>
            <a:br>
              <a:rPr lang="en-US" dirty="0"/>
            </a:br>
            <a:r>
              <a:rPr lang="en-US" dirty="0" smtClean="0"/>
              <a:t>(Invasive species)</a:t>
            </a:r>
            <a:endParaRPr lang="en-US" dirty="0"/>
          </a:p>
        </p:txBody>
      </p:sp>
      <p:pic>
        <p:nvPicPr>
          <p:cNvPr id="3" name="Content Placeholder 2"/>
          <p:cNvPicPr>
            <a:picLocks noGrp="1" noChangeAspect="1"/>
          </p:cNvPicPr>
          <p:nvPr>
            <p:ph sz="half" idx="1"/>
          </p:nvPr>
        </p:nvPicPr>
        <p:blipFill>
          <a:blip r:embed="rId2"/>
          <a:stretch>
            <a:fillRect/>
          </a:stretch>
        </p:blipFill>
        <p:spPr>
          <a:xfrm>
            <a:off x="0" y="1375874"/>
            <a:ext cx="4102270" cy="5482125"/>
          </a:xfrm>
          <a:prstGeom prst="rect">
            <a:avLst/>
          </a:prstGeom>
        </p:spPr>
      </p:pic>
      <p:pic>
        <p:nvPicPr>
          <p:cNvPr id="6" name="Content Placeholder 5"/>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102682" y="1370013"/>
            <a:ext cx="5041318" cy="5029200"/>
          </a:xfrm>
          <a:prstGeom prst="rect">
            <a:avLst/>
          </a:prstGeom>
        </p:spPr>
      </p:pic>
    </p:spTree>
    <p:extLst>
      <p:ext uri="{BB962C8B-B14F-4D97-AF65-F5344CB8AC3E}">
        <p14:creationId xmlns:p14="http://schemas.microsoft.com/office/powerpoint/2010/main" val="175111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7013"/>
            <a:ext cx="9220200" cy="1143000"/>
          </a:xfrm>
        </p:spPr>
        <p:txBody>
          <a:bodyPr>
            <a:normAutofit/>
          </a:bodyPr>
          <a:lstStyle/>
          <a:p>
            <a:r>
              <a:rPr lang="en-US" dirty="0" smtClean="0"/>
              <a:t>Sicilian wall lizard   &amp;   Alpine Ibex  </a:t>
            </a:r>
            <a:endParaRPr lang="en-US" dirty="0"/>
          </a:p>
        </p:txBody>
      </p:sp>
      <p:pic>
        <p:nvPicPr>
          <p:cNvPr id="3" name="Content Placeholder 2"/>
          <p:cNvPicPr>
            <a:picLocks noGrp="1" noChangeAspect="1"/>
          </p:cNvPicPr>
          <p:nvPr>
            <p:ph sz="half" idx="1"/>
          </p:nvPr>
        </p:nvPicPr>
        <p:blipFill>
          <a:blip r:embed="rId2"/>
          <a:stretch>
            <a:fillRect/>
          </a:stretch>
        </p:blipFill>
        <p:spPr>
          <a:xfrm>
            <a:off x="-1" y="1370013"/>
            <a:ext cx="3776679" cy="5487987"/>
          </a:xfrm>
          <a:prstGeom prst="rect">
            <a:avLst/>
          </a:prstGeom>
        </p:spPr>
      </p:pic>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3776677" y="1885250"/>
            <a:ext cx="5374589" cy="3677349"/>
          </a:xfrm>
          <a:prstGeom prst="rect">
            <a:avLst/>
          </a:prstGeom>
        </p:spPr>
      </p:pic>
    </p:spTree>
    <p:extLst>
      <p:ext uri="{BB962C8B-B14F-4D97-AF65-F5344CB8AC3E}">
        <p14:creationId xmlns:p14="http://schemas.microsoft.com/office/powerpoint/2010/main" val="2077448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013"/>
            <a:ext cx="9144000" cy="1143000"/>
          </a:xfrm>
        </p:spPr>
        <p:txBody>
          <a:bodyPr>
            <a:normAutofit/>
          </a:bodyPr>
          <a:lstStyle/>
          <a:p>
            <a:r>
              <a:rPr lang="en-US" dirty="0"/>
              <a:t>Marsican brown </a:t>
            </a:r>
            <a:r>
              <a:rPr lang="en-US" dirty="0" smtClean="0"/>
              <a:t>bear  &amp;  Eagle</a:t>
            </a:r>
            <a:endParaRPr lang="en-US" dirty="0"/>
          </a:p>
        </p:txBody>
      </p:sp>
      <p:pic>
        <p:nvPicPr>
          <p:cNvPr id="3" name="Content Placeholder 2"/>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9525" y="1370012"/>
            <a:ext cx="4832190" cy="5487987"/>
          </a:xfrm>
          <a:prstGeom prst="rect">
            <a:avLst/>
          </a:prstGeom>
        </p:spPr>
      </p:pic>
      <p:pic>
        <p:nvPicPr>
          <p:cNvPr id="6" name="Content Placeholder 5"/>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l="17037"/>
          <a:stretch/>
        </p:blipFill>
        <p:spPr>
          <a:xfrm>
            <a:off x="4834673" y="1336674"/>
            <a:ext cx="4309327" cy="5521325"/>
          </a:xfrm>
          <a:prstGeom prst="rect">
            <a:avLst/>
          </a:prstGeom>
        </p:spPr>
      </p:pic>
    </p:spTree>
    <p:extLst>
      <p:ext uri="{BB962C8B-B14F-4D97-AF65-F5344CB8AC3E}">
        <p14:creationId xmlns:p14="http://schemas.microsoft.com/office/powerpoint/2010/main" val="355457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013"/>
            <a:ext cx="8686800" cy="1143000"/>
          </a:xfrm>
        </p:spPr>
        <p:txBody>
          <a:bodyPr>
            <a:normAutofit/>
          </a:bodyPr>
          <a:lstStyle/>
          <a:p>
            <a:r>
              <a:rPr lang="en-US" dirty="0"/>
              <a:t>Apennine </a:t>
            </a:r>
            <a:r>
              <a:rPr lang="en-US" dirty="0" smtClean="0"/>
              <a:t>shrew    &amp;    Eurasian lynx</a:t>
            </a:r>
            <a:endParaRPr lang="en-US" dirty="0"/>
          </a:p>
        </p:txBody>
      </p:sp>
      <p:pic>
        <p:nvPicPr>
          <p:cNvPr id="3" name="Content Placeholder 2"/>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3814" y="2057400"/>
            <a:ext cx="5111709" cy="3810000"/>
          </a:xfrm>
          <a:prstGeom prst="rect">
            <a:avLst/>
          </a:prstGeom>
        </p:spPr>
      </p:pic>
      <p:pic>
        <p:nvPicPr>
          <p:cNvPr id="6" name="Content Placeholder 5"/>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t="11137"/>
          <a:stretch/>
        </p:blipFill>
        <p:spPr>
          <a:xfrm>
            <a:off x="5046614" y="1370013"/>
            <a:ext cx="4097386" cy="5487987"/>
          </a:xfrm>
          <a:prstGeom prst="rect">
            <a:avLst/>
          </a:prstGeom>
        </p:spPr>
      </p:pic>
    </p:spTree>
    <p:extLst>
      <p:ext uri="{BB962C8B-B14F-4D97-AF65-F5344CB8AC3E}">
        <p14:creationId xmlns:p14="http://schemas.microsoft.com/office/powerpoint/2010/main" val="3765851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dirty="0" smtClean="0"/>
              <a:t>Where is Italy </a:t>
            </a:r>
            <a:r>
              <a:rPr lang="en-US" b="1" dirty="0" smtClean="0">
                <a:solidFill>
                  <a:srgbClr val="FFC000"/>
                </a:solidFill>
              </a:rPr>
              <a:t>Located</a:t>
            </a:r>
            <a:endParaRPr lang="en-US" b="1" dirty="0">
              <a:solidFill>
                <a:srgbClr val="FFC000"/>
              </a:solidFill>
            </a:endParaRP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2070222770"/>
              </p:ext>
            </p:extLst>
          </p:nvPr>
        </p:nvGraphicFramePr>
        <p:xfrm>
          <a:off x="336331" y="1372641"/>
          <a:ext cx="8382000" cy="4759960"/>
        </p:xfrm>
        <a:graphic>
          <a:graphicData uri="http://schemas.openxmlformats.org/drawingml/2006/table">
            <a:tbl>
              <a:tblPr firstRow="1" bandRow="1">
                <a:tableStyleId>{D7AC3CCA-C797-4891-BE02-D94E43425B78}</a:tableStyleId>
              </a:tblPr>
              <a:tblGrid>
                <a:gridCol w="1676400"/>
                <a:gridCol w="1676400"/>
                <a:gridCol w="1676400"/>
                <a:gridCol w="1676400"/>
                <a:gridCol w="1676400"/>
              </a:tblGrid>
              <a:tr h="370840">
                <a:tc gridSpan="2">
                  <a:txBody>
                    <a:bodyPr/>
                    <a:lstStyle/>
                    <a:p>
                      <a:pPr algn="ctr"/>
                      <a:r>
                        <a:rPr lang="en-US" dirty="0" smtClean="0"/>
                        <a:t>Relative Location</a:t>
                      </a:r>
                      <a:endParaRPr lang="en-US" dirty="0"/>
                    </a:p>
                  </a:txBody>
                  <a:tcPr/>
                </a:tc>
                <a:tc hMerge="1">
                  <a:txBody>
                    <a:bodyPr/>
                    <a:lstStyle/>
                    <a:p>
                      <a:endParaRPr lang="en-US" dirty="0"/>
                    </a:p>
                  </a:txBody>
                  <a:tcPr/>
                </a:tc>
                <a:tc gridSpan="3">
                  <a:txBody>
                    <a:bodyPr/>
                    <a:lstStyle/>
                    <a:p>
                      <a:pPr algn="ctr"/>
                      <a:r>
                        <a:rPr lang="en-US" dirty="0" smtClean="0"/>
                        <a:t>Absolute Location</a:t>
                      </a:r>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t>On which Continent</a:t>
                      </a:r>
                      <a:endParaRPr lang="en-US" dirty="0"/>
                    </a:p>
                  </a:txBody>
                  <a:tcPr/>
                </a:tc>
                <a:tc>
                  <a:txBody>
                    <a:bodyPr/>
                    <a:lstStyle/>
                    <a:p>
                      <a:r>
                        <a:rPr lang="en-US" dirty="0" smtClean="0"/>
                        <a:t>Europe (Eurasia)</a:t>
                      </a:r>
                      <a:endParaRPr lang="en-US" dirty="0"/>
                    </a:p>
                  </a:txBody>
                  <a:tcPr/>
                </a:tc>
                <a:tc>
                  <a:txBody>
                    <a:bodyPr/>
                    <a:lstStyle/>
                    <a:p>
                      <a:endParaRPr lang="en-US" dirty="0"/>
                    </a:p>
                  </a:txBody>
                  <a:tcPr/>
                </a:tc>
                <a:tc>
                  <a:txBody>
                    <a:bodyPr/>
                    <a:lstStyle/>
                    <a:p>
                      <a:r>
                        <a:rPr lang="en-US" dirty="0" smtClean="0"/>
                        <a:t>Latitude</a:t>
                      </a:r>
                      <a:endParaRPr lang="en-US" dirty="0"/>
                    </a:p>
                  </a:txBody>
                  <a:tcPr/>
                </a:tc>
                <a:tc>
                  <a:txBody>
                    <a:bodyPr/>
                    <a:lstStyle/>
                    <a:p>
                      <a:r>
                        <a:rPr lang="en-US" dirty="0" smtClean="0"/>
                        <a:t>Longitude</a:t>
                      </a:r>
                      <a:endParaRPr lang="en-US" dirty="0"/>
                    </a:p>
                  </a:txBody>
                  <a:tcPr/>
                </a:tc>
              </a:tr>
              <a:tr h="370840">
                <a:tc>
                  <a:txBody>
                    <a:bodyPr/>
                    <a:lstStyle/>
                    <a:p>
                      <a:r>
                        <a:rPr lang="en-US" dirty="0" smtClean="0"/>
                        <a:t>Countries with which</a:t>
                      </a:r>
                      <a:r>
                        <a:rPr lang="en-US" baseline="0" dirty="0" smtClean="0"/>
                        <a:t> it shares a border </a:t>
                      </a:r>
                      <a:endParaRPr lang="en-US" dirty="0"/>
                    </a:p>
                  </a:txBody>
                  <a:tcPr/>
                </a:tc>
                <a:tc>
                  <a:txBody>
                    <a:bodyPr/>
                    <a:lstStyle/>
                    <a:p>
                      <a:r>
                        <a:rPr lang="en-US" dirty="0" smtClean="0"/>
                        <a:t>France, Austria, Switzerland, Slovenia</a:t>
                      </a:r>
                      <a:endParaRPr lang="en-US" dirty="0"/>
                    </a:p>
                  </a:txBody>
                  <a:tcPr/>
                </a:tc>
                <a:tc>
                  <a:txBody>
                    <a:bodyPr/>
                    <a:lstStyle/>
                    <a:p>
                      <a:r>
                        <a:rPr lang="en-US" dirty="0" smtClean="0"/>
                        <a:t>Center of the country?</a:t>
                      </a:r>
                      <a:endParaRPr lang="en-US" dirty="0"/>
                    </a:p>
                  </a:txBody>
                  <a:tcPr/>
                </a:tc>
                <a:tc>
                  <a:txBody>
                    <a:bodyPr/>
                    <a:lstStyle/>
                    <a:p>
                      <a:r>
                        <a:rPr lang="en-US" dirty="0" smtClean="0"/>
                        <a:t>42⁰N</a:t>
                      </a:r>
                      <a:endParaRPr lang="en-US" dirty="0"/>
                    </a:p>
                  </a:txBody>
                  <a:tcPr/>
                </a:tc>
                <a:tc>
                  <a:txBody>
                    <a:bodyPr/>
                    <a:lstStyle/>
                    <a:p>
                      <a:r>
                        <a:rPr lang="en-US" dirty="0" smtClean="0"/>
                        <a:t>13⁰E</a:t>
                      </a:r>
                      <a:endParaRPr lang="en-US" dirty="0"/>
                    </a:p>
                  </a:txBody>
                  <a:tcPr/>
                </a:tc>
              </a:tr>
              <a:tr h="370840">
                <a:tc>
                  <a:txBody>
                    <a:bodyPr/>
                    <a:lstStyle/>
                    <a:p>
                      <a:r>
                        <a:rPr lang="en-US" dirty="0" smtClean="0"/>
                        <a:t>In which ocean or sea</a:t>
                      </a:r>
                      <a:endParaRPr lang="en-US" dirty="0"/>
                    </a:p>
                  </a:txBody>
                  <a:tcPr/>
                </a:tc>
                <a:tc>
                  <a:txBody>
                    <a:bodyPr/>
                    <a:lstStyle/>
                    <a:p>
                      <a:r>
                        <a:rPr lang="en-US" dirty="0" smtClean="0"/>
                        <a:t>Peninsula in the Mediterranean</a:t>
                      </a:r>
                      <a:endParaRPr lang="en-US" dirty="0"/>
                    </a:p>
                  </a:txBody>
                  <a:tcPr/>
                </a:tc>
                <a:tc>
                  <a:txBody>
                    <a:bodyPr/>
                    <a:lstStyle/>
                    <a:p>
                      <a:r>
                        <a:rPr lang="en-US" dirty="0" smtClean="0"/>
                        <a:t>Northernmost point</a:t>
                      </a:r>
                      <a:endParaRPr lang="en-US" dirty="0"/>
                    </a:p>
                  </a:txBody>
                  <a:tcPr/>
                </a:tc>
                <a:tc>
                  <a:txBody>
                    <a:bodyPr/>
                    <a:lstStyle/>
                    <a:p>
                      <a:r>
                        <a:rPr lang="en-US" dirty="0" smtClean="0"/>
                        <a:t>47⁰N</a:t>
                      </a:r>
                      <a:endParaRPr lang="en-US" dirty="0"/>
                    </a:p>
                  </a:txBody>
                  <a:tcPr/>
                </a:tc>
                <a:tc>
                  <a:txBody>
                    <a:bodyPr/>
                    <a:lstStyle/>
                    <a:p>
                      <a:r>
                        <a:rPr lang="en-US" dirty="0" smtClean="0"/>
                        <a:t>12⁰E</a:t>
                      </a:r>
                      <a:endParaRPr lang="en-US" dirty="0"/>
                    </a:p>
                  </a:txBody>
                  <a:tcPr/>
                </a:tc>
              </a:tr>
              <a:tr h="370840">
                <a:tc>
                  <a:txBody>
                    <a:bodyPr/>
                    <a:lstStyle/>
                    <a:p>
                      <a:r>
                        <a:rPr lang="en-US" dirty="0" smtClean="0"/>
                        <a:t>Nearest countries (at least 3)</a:t>
                      </a:r>
                      <a:endParaRPr lang="en-US" dirty="0"/>
                    </a:p>
                  </a:txBody>
                  <a:tcPr/>
                </a:tc>
                <a:tc>
                  <a:txBody>
                    <a:bodyPr/>
                    <a:lstStyle/>
                    <a:p>
                      <a:r>
                        <a:rPr lang="en-US" dirty="0" smtClean="0"/>
                        <a:t>Tunisia, Libya, Albania</a:t>
                      </a:r>
                      <a:endParaRPr lang="en-US" dirty="0"/>
                    </a:p>
                  </a:txBody>
                  <a:tcPr/>
                </a:tc>
                <a:tc>
                  <a:txBody>
                    <a:bodyPr/>
                    <a:lstStyle/>
                    <a:p>
                      <a:r>
                        <a:rPr lang="en-US" dirty="0" smtClean="0"/>
                        <a:t>Southernmost</a:t>
                      </a:r>
                      <a:r>
                        <a:rPr lang="en-US" baseline="0" dirty="0" smtClean="0"/>
                        <a:t> point</a:t>
                      </a:r>
                      <a:endParaRPr lang="en-US" dirty="0"/>
                    </a:p>
                  </a:txBody>
                  <a:tcPr/>
                </a:tc>
                <a:tc>
                  <a:txBody>
                    <a:bodyPr/>
                    <a:lstStyle/>
                    <a:p>
                      <a:r>
                        <a:rPr lang="en-US" dirty="0" smtClean="0"/>
                        <a:t>37⁰N</a:t>
                      </a:r>
                      <a:endParaRPr lang="en-US" dirty="0"/>
                    </a:p>
                  </a:txBody>
                  <a:tcPr/>
                </a:tc>
                <a:tc>
                  <a:txBody>
                    <a:bodyPr/>
                    <a:lstStyle/>
                    <a:p>
                      <a:r>
                        <a:rPr lang="en-US" dirty="0" smtClean="0"/>
                        <a:t>15⁰E</a:t>
                      </a:r>
                      <a:endParaRPr lang="en-US" dirty="0"/>
                    </a:p>
                  </a:txBody>
                  <a:tcPr/>
                </a:tc>
              </a:tr>
              <a:tr h="370840">
                <a:tc>
                  <a:txBody>
                    <a:bodyPr/>
                    <a:lstStyle/>
                    <a:p>
                      <a:endParaRPr lang="en-US"/>
                    </a:p>
                  </a:txBody>
                  <a:tcPr/>
                </a:tc>
                <a:tc>
                  <a:txBody>
                    <a:bodyPr/>
                    <a:lstStyle/>
                    <a:p>
                      <a:endParaRPr lang="en-US"/>
                    </a:p>
                  </a:txBody>
                  <a:tcPr/>
                </a:tc>
                <a:tc>
                  <a:txBody>
                    <a:bodyPr/>
                    <a:lstStyle/>
                    <a:p>
                      <a:r>
                        <a:rPr lang="en-US" dirty="0" smtClean="0"/>
                        <a:t>Easternmost point</a:t>
                      </a:r>
                      <a:endParaRPr lang="en-US" dirty="0"/>
                    </a:p>
                  </a:txBody>
                  <a:tcPr/>
                </a:tc>
                <a:tc>
                  <a:txBody>
                    <a:bodyPr/>
                    <a:lstStyle/>
                    <a:p>
                      <a:r>
                        <a:rPr lang="en-US" dirty="0" smtClean="0"/>
                        <a:t>40⁰N</a:t>
                      </a:r>
                      <a:endParaRPr lang="en-US" dirty="0"/>
                    </a:p>
                  </a:txBody>
                  <a:tcPr/>
                </a:tc>
                <a:tc>
                  <a:txBody>
                    <a:bodyPr/>
                    <a:lstStyle/>
                    <a:p>
                      <a:r>
                        <a:rPr lang="en-US" dirty="0" smtClean="0"/>
                        <a:t>19⁰E</a:t>
                      </a:r>
                      <a:endParaRPr lang="en-US" dirty="0"/>
                    </a:p>
                  </a:txBody>
                  <a:tcPr/>
                </a:tc>
              </a:tr>
              <a:tr h="370840">
                <a:tc>
                  <a:txBody>
                    <a:bodyPr/>
                    <a:lstStyle/>
                    <a:p>
                      <a:endParaRPr lang="en-US"/>
                    </a:p>
                  </a:txBody>
                  <a:tcPr/>
                </a:tc>
                <a:tc>
                  <a:txBody>
                    <a:bodyPr/>
                    <a:lstStyle/>
                    <a:p>
                      <a:endParaRPr lang="en-US"/>
                    </a:p>
                  </a:txBody>
                  <a:tcPr/>
                </a:tc>
                <a:tc>
                  <a:txBody>
                    <a:bodyPr/>
                    <a:lstStyle/>
                    <a:p>
                      <a:r>
                        <a:rPr lang="en-US" dirty="0" smtClean="0"/>
                        <a:t>Westernmost</a:t>
                      </a:r>
                      <a:r>
                        <a:rPr lang="en-US" baseline="0" dirty="0" smtClean="0"/>
                        <a:t> point</a:t>
                      </a:r>
                      <a:endParaRPr lang="en-US" dirty="0"/>
                    </a:p>
                  </a:txBody>
                  <a:tcPr/>
                </a:tc>
                <a:tc>
                  <a:txBody>
                    <a:bodyPr/>
                    <a:lstStyle/>
                    <a:p>
                      <a:r>
                        <a:rPr lang="en-US" dirty="0" smtClean="0"/>
                        <a:t>45⁰N</a:t>
                      </a:r>
                      <a:endParaRPr lang="en-US" dirty="0"/>
                    </a:p>
                  </a:txBody>
                  <a:tcPr/>
                </a:tc>
                <a:tc>
                  <a:txBody>
                    <a:bodyPr/>
                    <a:lstStyle/>
                    <a:p>
                      <a:r>
                        <a:rPr lang="en-US" dirty="0" smtClean="0"/>
                        <a:t>7⁰E</a:t>
                      </a:r>
                      <a:endParaRPr lang="en-US" dirty="0"/>
                    </a:p>
                  </a:txBody>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dirty="0" smtClean="0"/>
              <a:t>Historic events (events that shaped and gave direction to </a:t>
            </a:r>
            <a:r>
              <a:rPr lang="en-US" dirty="0" err="1" smtClean="0"/>
              <a:t>italy</a:t>
            </a:r>
            <a:r>
              <a:rPr lang="en-US"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6074056"/>
              </p:ext>
            </p:extLst>
          </p:nvPr>
        </p:nvGraphicFramePr>
        <p:xfrm>
          <a:off x="0" y="1447800"/>
          <a:ext cx="9144000" cy="4907280"/>
        </p:xfrm>
        <a:graphic>
          <a:graphicData uri="http://schemas.openxmlformats.org/drawingml/2006/table">
            <a:tbl>
              <a:tblPr firstRow="1" bandRow="1">
                <a:tableStyleId>{D7AC3CCA-C797-4891-BE02-D94E43425B78}</a:tableStyleId>
              </a:tblPr>
              <a:tblGrid>
                <a:gridCol w="2286000"/>
                <a:gridCol w="2286000"/>
                <a:gridCol w="2286000"/>
                <a:gridCol w="2286000"/>
              </a:tblGrid>
              <a:tr h="0">
                <a:tc>
                  <a:txBody>
                    <a:bodyPr/>
                    <a:lstStyle/>
                    <a:p>
                      <a:r>
                        <a:rPr lang="en-US" sz="1600" dirty="0" smtClean="0">
                          <a:latin typeface="+mn-lt"/>
                        </a:rPr>
                        <a:t>Heart</a:t>
                      </a:r>
                      <a:r>
                        <a:rPr lang="en-US" sz="1600" baseline="0" dirty="0" smtClean="0">
                          <a:latin typeface="+mn-lt"/>
                        </a:rPr>
                        <a:t> of the Roman Empire</a:t>
                      </a:r>
                      <a:endParaRPr lang="en-US" sz="1600" dirty="0">
                        <a:latin typeface="+mj-lt"/>
                      </a:endParaRPr>
                    </a:p>
                  </a:txBody>
                  <a:tcPr/>
                </a:tc>
                <a:tc>
                  <a:txBody>
                    <a:bodyPr/>
                    <a:lstStyle/>
                    <a:p>
                      <a:r>
                        <a:rPr lang="en-US" sz="1600" dirty="0" smtClean="0"/>
                        <a:t>Christianity became the official</a:t>
                      </a:r>
                      <a:r>
                        <a:rPr lang="en-US" sz="1600" baseline="0" dirty="0" smtClean="0"/>
                        <a:t> religion of the Roman Empire</a:t>
                      </a:r>
                      <a:endParaRPr lang="en-US" sz="1600" dirty="0">
                        <a:latin typeface="+mj-lt"/>
                      </a:endParaRPr>
                    </a:p>
                  </a:txBody>
                  <a:tcPr/>
                </a:tc>
                <a:tc>
                  <a:txBody>
                    <a:bodyPr/>
                    <a:lstStyle/>
                    <a:p>
                      <a:r>
                        <a:rPr lang="en-US" sz="1600" dirty="0" smtClean="0"/>
                        <a:t>Italy is united with Rome as its capital city.</a:t>
                      </a:r>
                      <a:endParaRPr lang="en-US" sz="1600" dirty="0">
                        <a:latin typeface="+mj-lt"/>
                      </a:endParaRPr>
                    </a:p>
                  </a:txBody>
                  <a:tcPr/>
                </a:tc>
                <a:tc>
                  <a:txBody>
                    <a:bodyPr/>
                    <a:lstStyle/>
                    <a:p>
                      <a:r>
                        <a:rPr lang="en-US" sz="1600" dirty="0" smtClean="0"/>
                        <a:t>Became a “charter</a:t>
                      </a:r>
                      <a:r>
                        <a:rPr lang="en-US" sz="1600" baseline="0" dirty="0" smtClean="0"/>
                        <a:t> member” of the Common Market</a:t>
                      </a:r>
                      <a:endParaRPr lang="en-US" sz="1600" dirty="0">
                        <a:latin typeface="+mj-lt"/>
                      </a:endParaRPr>
                    </a:p>
                  </a:txBody>
                  <a:tcPr/>
                </a:tc>
              </a:tr>
              <a:tr h="0">
                <a:tc>
                  <a:txBody>
                    <a:bodyPr/>
                    <a:lstStyle/>
                    <a:p>
                      <a:r>
                        <a:rPr lang="en-US" sz="1600" dirty="0" smtClean="0"/>
                        <a:t>300</a:t>
                      </a:r>
                      <a:r>
                        <a:rPr lang="en-US" sz="1600" baseline="0" dirty="0" smtClean="0"/>
                        <a:t> BCE – 476 CE</a:t>
                      </a:r>
                      <a:endParaRPr lang="en-US" sz="1600" dirty="0">
                        <a:latin typeface="+mj-lt"/>
                      </a:endParaRPr>
                    </a:p>
                  </a:txBody>
                  <a:tcPr/>
                </a:tc>
                <a:tc>
                  <a:txBody>
                    <a:bodyPr/>
                    <a:lstStyle/>
                    <a:p>
                      <a:r>
                        <a:rPr lang="en-US" sz="1600" dirty="0" smtClean="0"/>
                        <a:t>312 – 316 CE</a:t>
                      </a:r>
                      <a:endParaRPr lang="en-US" sz="1600" dirty="0">
                        <a:latin typeface="+mj-lt"/>
                      </a:endParaRPr>
                    </a:p>
                  </a:txBody>
                  <a:tcPr/>
                </a:tc>
                <a:tc>
                  <a:txBody>
                    <a:bodyPr/>
                    <a:lstStyle/>
                    <a:p>
                      <a:r>
                        <a:rPr lang="en-US" sz="1600" dirty="0" smtClean="0"/>
                        <a:t>1871 CE</a:t>
                      </a:r>
                      <a:endParaRPr lang="en-US" sz="1600" dirty="0">
                        <a:latin typeface="+mj-lt"/>
                      </a:endParaRPr>
                    </a:p>
                  </a:txBody>
                  <a:tcPr/>
                </a:tc>
                <a:tc>
                  <a:txBody>
                    <a:bodyPr/>
                    <a:lstStyle/>
                    <a:p>
                      <a:r>
                        <a:rPr lang="en-US" sz="1600" dirty="0" smtClean="0"/>
                        <a:t>March 25, 1957</a:t>
                      </a:r>
                      <a:endParaRPr lang="en-US" sz="1600" dirty="0">
                        <a:latin typeface="+mj-lt"/>
                      </a:endParaRPr>
                    </a:p>
                  </a:txBody>
                  <a:tcPr/>
                </a:tc>
              </a:tr>
              <a:tr h="0">
                <a:tc>
                  <a:txBody>
                    <a:bodyPr/>
                    <a:lstStyle/>
                    <a:p>
                      <a:r>
                        <a:rPr lang="en-US" sz="1600" dirty="0" smtClean="0"/>
                        <a:t>The Latin</a:t>
                      </a:r>
                      <a:r>
                        <a:rPr lang="en-US" sz="1600" baseline="0" dirty="0" smtClean="0"/>
                        <a:t> Tribe (lived in Rome) conquered and ruled the Italian Peninsula and eventually all the lands around the Mediterranean Sea.</a:t>
                      </a:r>
                      <a:endParaRPr lang="en-US" sz="1600" dirty="0">
                        <a:latin typeface="+mj-lt"/>
                      </a:endParaRPr>
                    </a:p>
                  </a:txBody>
                  <a:tcPr/>
                </a:tc>
                <a:tc>
                  <a:txBody>
                    <a:bodyPr/>
                    <a:lstStyle/>
                    <a:p>
                      <a:r>
                        <a:rPr lang="en-US" sz="1600" dirty="0" smtClean="0"/>
                        <a:t>Many more people converted to Christianity now that the threat of persecution and possibly death was eliminated. The values and ethics taught by the Christian religion greatly affected how people lived and interacted. This also influenced the development of Roman law, which is at the root of the law systems of most European countries</a:t>
                      </a:r>
                      <a:endParaRPr lang="en-US" sz="1600" dirty="0">
                        <a:latin typeface="+mj-lt"/>
                      </a:endParaRPr>
                    </a:p>
                  </a:txBody>
                  <a:tcPr/>
                </a:tc>
                <a:tc>
                  <a:txBody>
                    <a:bodyPr/>
                    <a:lstStyle/>
                    <a:p>
                      <a:r>
                        <a:rPr lang="en-US" sz="1600" dirty="0" smtClean="0"/>
                        <a:t>Many separate states like Lombardy, Sardinia, Tuscany, Sicily, etc., became one country allowing</a:t>
                      </a:r>
                      <a:r>
                        <a:rPr lang="en-US" sz="1600" baseline="0" dirty="0" smtClean="0"/>
                        <a:t> for some coordinated development of the Italian Peninsula. The dialect of Florence (birthplace of the Renaissance) became the basis for the official, standard Italian language.</a:t>
                      </a:r>
                      <a:endParaRPr lang="en-US" sz="1600" dirty="0"/>
                    </a:p>
                    <a:p>
                      <a:endParaRPr lang="en-US" sz="1600" dirty="0">
                        <a:latin typeface="+mj-lt"/>
                      </a:endParaRPr>
                    </a:p>
                  </a:txBody>
                  <a:tcPr/>
                </a:tc>
                <a:tc>
                  <a:txBody>
                    <a:bodyPr/>
                    <a:lstStyle/>
                    <a:p>
                      <a:r>
                        <a:rPr lang="en-US" sz="1600" dirty="0" smtClean="0"/>
                        <a:t>Italy was one of the founding members of the six-member Common Market which </a:t>
                      </a:r>
                      <a:r>
                        <a:rPr lang="en-US" sz="1600" dirty="0" err="1" smtClean="0"/>
                        <a:t>evovled</a:t>
                      </a:r>
                      <a:r>
                        <a:rPr lang="en-US" sz="1600" dirty="0" smtClean="0"/>
                        <a:t> into what is today the European Union which today has 27 member countries.</a:t>
                      </a:r>
                      <a:endParaRPr lang="en-US" sz="1600" dirty="0"/>
                    </a:p>
                    <a:p>
                      <a:endParaRPr lang="en-US" sz="16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27013"/>
            <a:ext cx="8229600" cy="763587"/>
          </a:xfrm>
        </p:spPr>
        <p:txBody>
          <a:bodyPr>
            <a:normAutofit fontScale="90000"/>
          </a:bodyPr>
          <a:lstStyle/>
          <a:p>
            <a:r>
              <a:rPr lang="en-US" dirty="0" smtClean="0"/>
              <a:t>Customs and Traditions </a:t>
            </a:r>
            <a:r>
              <a:rPr lang="en-US" dirty="0" smtClean="0">
                <a:solidFill>
                  <a:srgbClr val="FFC000"/>
                </a:solidFill>
              </a:rPr>
              <a:t>(Human Place)</a:t>
            </a:r>
            <a:endParaRPr lang="en-US" dirty="0">
              <a:solidFill>
                <a:srgbClr val="FFC000"/>
              </a:solidFill>
            </a:endParaRPr>
          </a:p>
        </p:txBody>
      </p:sp>
      <p:sp>
        <p:nvSpPr>
          <p:cNvPr id="3" name="Rectangle 2"/>
          <p:cNvSpPr>
            <a:spLocks noGrp="1"/>
          </p:cNvSpPr>
          <p:nvPr>
            <p:ph sz="half" idx="1"/>
          </p:nvPr>
        </p:nvSpPr>
        <p:spPr>
          <a:xfrm>
            <a:off x="76200" y="1524000"/>
            <a:ext cx="9067800" cy="4876800"/>
          </a:xfrm>
        </p:spPr>
        <p:txBody>
          <a:bodyPr>
            <a:normAutofit fontScale="70000" lnSpcReduction="20000"/>
          </a:bodyPr>
          <a:lstStyle/>
          <a:p>
            <a:r>
              <a:rPr lang="en-US" dirty="0"/>
              <a:t>"Children are reared to remain close to the family upon adulthood and incorporate their future family into the larger network</a:t>
            </a:r>
            <a:r>
              <a:rPr lang="en-US" dirty="0" smtClean="0"/>
              <a:t>,“</a:t>
            </a:r>
          </a:p>
          <a:p>
            <a:r>
              <a:rPr lang="en-US" dirty="0"/>
              <a:t>In Venice they celebrate </a:t>
            </a:r>
            <a:r>
              <a:rPr lang="en-US" i="1" dirty="0" err="1"/>
              <a:t>Carnivale</a:t>
            </a:r>
            <a:r>
              <a:rPr lang="en-US" i="1" dirty="0"/>
              <a:t> di </a:t>
            </a:r>
            <a:r>
              <a:rPr lang="en-US" i="1" dirty="0" err="1"/>
              <a:t>Venezia</a:t>
            </a:r>
            <a:r>
              <a:rPr lang="en-US" dirty="0"/>
              <a:t>, a two-week party in early </a:t>
            </a:r>
            <a:r>
              <a:rPr lang="en-US" dirty="0" smtClean="0"/>
              <a:t>spring</a:t>
            </a:r>
          </a:p>
          <a:p>
            <a:r>
              <a:rPr lang="en-US" dirty="0" err="1"/>
              <a:t>Scoppio</a:t>
            </a:r>
            <a:r>
              <a:rPr lang="en-US" dirty="0"/>
              <a:t> del </a:t>
            </a:r>
            <a:r>
              <a:rPr lang="en-US" dirty="0" err="1"/>
              <a:t>carro</a:t>
            </a:r>
            <a:r>
              <a:rPr lang="en-US" dirty="0"/>
              <a:t> is an Easter festival held in Florence that marks the triumph of the First Crusade</a:t>
            </a:r>
            <a:r>
              <a:rPr lang="en-US" dirty="0" smtClean="0"/>
              <a:t>.</a:t>
            </a:r>
          </a:p>
          <a:p>
            <a:r>
              <a:rPr lang="en-US" dirty="0"/>
              <a:t>Italian families and friends usually kiss when they meet, irrespective of their sex</a:t>
            </a:r>
            <a:r>
              <a:rPr lang="en-US" dirty="0" smtClean="0"/>
              <a:t>.</a:t>
            </a:r>
          </a:p>
          <a:p>
            <a:r>
              <a:rPr lang="en-US" dirty="0"/>
              <a:t>the </a:t>
            </a:r>
            <a:r>
              <a:rPr lang="en-US" dirty="0" err="1"/>
              <a:t>Palio</a:t>
            </a:r>
            <a:r>
              <a:rPr lang="en-US" dirty="0"/>
              <a:t> bareback horse races in Sienna (held on 2nd July and 16th August</a:t>
            </a:r>
            <a:r>
              <a:rPr lang="en-US" dirty="0" smtClean="0"/>
              <a:t>)</a:t>
            </a:r>
          </a:p>
          <a:p>
            <a:r>
              <a:rPr lang="en-US" dirty="0"/>
              <a:t>Corpus Christi in </a:t>
            </a:r>
            <a:r>
              <a:rPr lang="en-US" dirty="0" err="1"/>
              <a:t>Spello</a:t>
            </a:r>
            <a:r>
              <a:rPr lang="en-US" dirty="0"/>
              <a:t> (Umbria) with its Le </a:t>
            </a:r>
            <a:r>
              <a:rPr lang="en-US" dirty="0" err="1"/>
              <a:t>Infiorate</a:t>
            </a:r>
            <a:r>
              <a:rPr lang="en-US" dirty="0"/>
              <a:t> flower festival in </a:t>
            </a:r>
            <a:r>
              <a:rPr lang="en-US" dirty="0" smtClean="0"/>
              <a:t>June</a:t>
            </a:r>
          </a:p>
          <a:p>
            <a:r>
              <a:rPr lang="en-US" dirty="0"/>
              <a:t>At Christmas, most churches are decorated with cribs or nativity scenes </a:t>
            </a:r>
            <a:r>
              <a:rPr lang="en-US" dirty="0" smtClean="0"/>
              <a:t>(</a:t>
            </a:r>
            <a:r>
              <a:rPr lang="en-US" i="1" dirty="0" err="1" smtClean="0"/>
              <a:t>presepi</a:t>
            </a:r>
            <a:r>
              <a:rPr lang="en-US" dirty="0"/>
              <a:t>) and Epiphany </a:t>
            </a:r>
            <a:r>
              <a:rPr lang="en-US" dirty="0" smtClean="0"/>
              <a:t>(</a:t>
            </a:r>
            <a:r>
              <a:rPr lang="en-US" i="1" dirty="0" err="1" smtClean="0"/>
              <a:t>Epifania</a:t>
            </a:r>
            <a:r>
              <a:rPr lang="en-US" dirty="0"/>
              <a:t>), celebrated on 6th January, is an important event, particularly for children, who are ‘visited at night by an old woman </a:t>
            </a:r>
            <a:r>
              <a:rPr lang="en-US" dirty="0" smtClean="0"/>
              <a:t>(</a:t>
            </a:r>
            <a:r>
              <a:rPr lang="en-US" i="1" dirty="0" smtClean="0"/>
              <a:t>La </a:t>
            </a:r>
            <a:r>
              <a:rPr lang="en-US" i="1" dirty="0" err="1"/>
              <a:t>Befana</a:t>
            </a:r>
            <a:r>
              <a:rPr lang="en-US" dirty="0"/>
              <a:t>) on a broomstick’ and left presents or coal according to whether they’ve </a:t>
            </a:r>
            <a:r>
              <a:rPr lang="en-US" dirty="0" smtClean="0"/>
              <a:t>been </a:t>
            </a:r>
            <a:r>
              <a:rPr lang="en-US" dirty="0"/>
              <a:t>good or bad. </a:t>
            </a:r>
            <a:endParaRPr lang="en-US" dirty="0" smtClean="0"/>
          </a:p>
          <a:p>
            <a:r>
              <a:rPr lang="en-US" dirty="0" smtClean="0"/>
              <a:t>In Sicily, </a:t>
            </a:r>
            <a:r>
              <a:rPr lang="en-US" dirty="0"/>
              <a:t>Passion plays are also popular.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331" y="0"/>
            <a:ext cx="9134669" cy="682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4910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Greeting Kiss</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625758"/>
            <a:ext cx="9154252" cy="4394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2280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Carnivale</a:t>
            </a:r>
            <a:r>
              <a:rPr lang="en-US" dirty="0"/>
              <a:t> di </a:t>
            </a:r>
            <a:r>
              <a:rPr lang="en-US" dirty="0" err="1"/>
              <a:t>Venezia</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399203"/>
            <a:ext cx="914400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9911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013"/>
            <a:ext cx="9144000" cy="1143000"/>
          </a:xfrm>
        </p:spPr>
        <p:txBody>
          <a:bodyPr>
            <a:normAutofit fontScale="90000"/>
          </a:bodyPr>
          <a:lstStyle/>
          <a:p>
            <a:r>
              <a:rPr lang="en-US" dirty="0"/>
              <a:t> </a:t>
            </a:r>
            <a:r>
              <a:rPr lang="en-US" i="1" dirty="0"/>
              <a:t>La </a:t>
            </a:r>
            <a:r>
              <a:rPr lang="en-US" i="1" dirty="0" err="1" smtClean="0"/>
              <a:t>Befana</a:t>
            </a:r>
            <a:r>
              <a:rPr lang="en-US" i="1" dirty="0" smtClean="0"/>
              <a:t>: </a:t>
            </a:r>
            <a:r>
              <a:rPr lang="en-US" dirty="0" smtClean="0"/>
              <a:t>Rome</a:t>
            </a:r>
            <a:r>
              <a:rPr lang="en-US" dirty="0"/>
              <a:t>! </a:t>
            </a:r>
            <a:r>
              <a:rPr lang="en-US" dirty="0" err="1"/>
              <a:t>Navona</a:t>
            </a:r>
            <a:r>
              <a:rPr lang="en-US" dirty="0"/>
              <a:t> Square has been the best place for celebrating Epiphany</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627174"/>
            <a:ext cx="9143999" cy="4386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5580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013"/>
            <a:ext cx="9144000" cy="1144587"/>
          </a:xfrm>
        </p:spPr>
        <p:txBody>
          <a:bodyPr>
            <a:normAutofit fontScale="90000"/>
          </a:bodyPr>
          <a:lstStyle/>
          <a:p>
            <a:pPr algn="ctr"/>
            <a:r>
              <a:rPr lang="en-US" dirty="0" smtClean="0"/>
              <a:t>Traditional Dress </a:t>
            </a:r>
            <a:r>
              <a:rPr lang="en-US" b="1" dirty="0" smtClean="0">
                <a:solidFill>
                  <a:srgbClr val="FFC000"/>
                </a:solidFill>
              </a:rPr>
              <a:t>(human place)</a:t>
            </a:r>
            <a:r>
              <a:rPr lang="en-US" b="1" dirty="0">
                <a:solidFill>
                  <a:srgbClr val="FFC000"/>
                </a:solidFill>
              </a:rPr>
              <a:t/>
            </a:r>
            <a:br>
              <a:rPr lang="en-US" b="1" dirty="0">
                <a:solidFill>
                  <a:srgbClr val="FFC000"/>
                </a:solidFill>
              </a:rPr>
            </a:br>
            <a:r>
              <a:rPr lang="en-US" b="1" dirty="0" smtClean="0">
                <a:solidFill>
                  <a:srgbClr val="FFC000"/>
                </a:solidFill>
              </a:rPr>
              <a:t>Sardinia</a:t>
            </a:r>
            <a:endParaRPr lang="en-US" b="1" dirty="0">
              <a:solidFill>
                <a:srgbClr val="FFC000"/>
              </a:solidFill>
            </a:endParaRPr>
          </a:p>
        </p:txBody>
      </p:sp>
      <p:pic>
        <p:nvPicPr>
          <p:cNvPr id="6146" name="Picture 2"/>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0" y="1371600"/>
            <a:ext cx="390083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5852161" y="1371600"/>
            <a:ext cx="3291839"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98739" y="1371600"/>
            <a:ext cx="1936531"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39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013"/>
            <a:ext cx="9144000" cy="1144587"/>
          </a:xfrm>
        </p:spPr>
        <p:txBody>
          <a:bodyPr>
            <a:normAutofit fontScale="90000"/>
          </a:bodyPr>
          <a:lstStyle/>
          <a:p>
            <a:pPr algn="ctr"/>
            <a:r>
              <a:rPr lang="en-US" dirty="0" smtClean="0"/>
              <a:t>Traditional Dress </a:t>
            </a:r>
            <a:r>
              <a:rPr lang="en-US" b="1" dirty="0" smtClean="0">
                <a:solidFill>
                  <a:srgbClr val="FFC000"/>
                </a:solidFill>
              </a:rPr>
              <a:t>(human place)</a:t>
            </a:r>
            <a:r>
              <a:rPr lang="en-US" b="1" dirty="0">
                <a:solidFill>
                  <a:srgbClr val="FFC000"/>
                </a:solidFill>
              </a:rPr>
              <a:t/>
            </a:r>
            <a:br>
              <a:rPr lang="en-US" b="1" dirty="0">
                <a:solidFill>
                  <a:srgbClr val="FFC000"/>
                </a:solidFill>
              </a:rPr>
            </a:br>
            <a:r>
              <a:rPr lang="en-US" b="1" dirty="0" smtClean="0">
                <a:solidFill>
                  <a:srgbClr val="FFC000"/>
                </a:solidFill>
              </a:rPr>
              <a:t>Taormina, Sicily   &amp;    Tuscany</a:t>
            </a:r>
            <a:endParaRPr lang="en-US" b="1" dirty="0">
              <a:solidFill>
                <a:srgbClr val="FFC000"/>
              </a:solidFill>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0" y="1664425"/>
            <a:ext cx="5497286" cy="450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506172" y="1371600"/>
            <a:ext cx="3637828"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3584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576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837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Cuisine: </a:t>
            </a:r>
            <a:r>
              <a:rPr lang="en-US" b="1" dirty="0">
                <a:solidFill>
                  <a:srgbClr val="FFC000"/>
                </a:solidFill>
              </a:rPr>
              <a:t>(human place)</a:t>
            </a:r>
            <a:endParaRPr lang="en-US" dirty="0"/>
          </a:p>
        </p:txBody>
      </p:sp>
      <p:sp>
        <p:nvSpPr>
          <p:cNvPr id="5" name="Text Placeholder 4"/>
          <p:cNvSpPr>
            <a:spLocks noGrp="1"/>
          </p:cNvSpPr>
          <p:nvPr>
            <p:ph type="body" idx="1"/>
          </p:nvPr>
        </p:nvSpPr>
        <p:spPr/>
        <p:txBody>
          <a:bodyPr/>
          <a:lstStyle/>
          <a:p>
            <a:r>
              <a:rPr lang="en-US" dirty="0" smtClean="0"/>
              <a:t>Stuffed peppers</a:t>
            </a:r>
            <a:endParaRPr lang="en-US" dirty="0"/>
          </a:p>
        </p:txBody>
      </p:sp>
      <p:sp>
        <p:nvSpPr>
          <p:cNvPr id="6" name="Text Placeholder 5"/>
          <p:cNvSpPr>
            <a:spLocks noGrp="1"/>
          </p:cNvSpPr>
          <p:nvPr>
            <p:ph type="body" sz="quarter" idx="3"/>
          </p:nvPr>
        </p:nvSpPr>
        <p:spPr/>
        <p:txBody>
          <a:bodyPr>
            <a:normAutofit fontScale="92500"/>
          </a:bodyPr>
          <a:lstStyle/>
          <a:p>
            <a:r>
              <a:rPr lang="en-US" dirty="0" smtClean="0"/>
              <a:t>Black Pasta (Squid ink sauce)</a:t>
            </a:r>
            <a:endParaRPr lang="en-US" dirty="0"/>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57200" y="2314070"/>
            <a:ext cx="4040188" cy="367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Grp="1" noChangeAspect="1" noChangeArrowheads="1"/>
          </p:cNvPicPr>
          <p:nvPr>
            <p:ph sz="quarter" idx="4"/>
          </p:nvPr>
        </p:nvPicPr>
        <p:blipFill rotWithShape="1">
          <a:blip r:embed="rId3" cstate="screen">
            <a:extLst>
              <a:ext uri="{28A0092B-C50C-407E-A947-70E740481C1C}">
                <a14:useLocalDpi xmlns:a14="http://schemas.microsoft.com/office/drawing/2010/main"/>
              </a:ext>
            </a:extLst>
          </a:blip>
          <a:srcRect l="2811" r="24239"/>
          <a:stretch/>
        </p:blipFill>
        <p:spPr bwMode="auto">
          <a:xfrm>
            <a:off x="4724399" y="2286000"/>
            <a:ext cx="3999471"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313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Geographic </a:t>
            </a:r>
            <a:r>
              <a:rPr lang="en-US" dirty="0" smtClean="0"/>
              <a:t>Features of Your Country </a:t>
            </a:r>
            <a:r>
              <a:rPr lang="en-US" dirty="0" smtClean="0">
                <a:solidFill>
                  <a:srgbClr val="FFC000"/>
                </a:solidFill>
              </a:rPr>
              <a:t>(Physical Place)</a:t>
            </a:r>
            <a:endParaRPr lang="en-US" dirty="0">
              <a:solidFill>
                <a:srgbClr val="FFC000"/>
              </a:solidFill>
            </a:endParaRPr>
          </a:p>
        </p:txBody>
      </p:sp>
      <p:sp>
        <p:nvSpPr>
          <p:cNvPr id="3" name="Content Placeholder 2"/>
          <p:cNvSpPr>
            <a:spLocks noGrp="1"/>
          </p:cNvSpPr>
          <p:nvPr>
            <p:ph sz="half" idx="1"/>
          </p:nvPr>
        </p:nvSpPr>
        <p:spPr>
          <a:xfrm>
            <a:off x="457200" y="1600200"/>
            <a:ext cx="8077200" cy="4525963"/>
          </a:xfrm>
        </p:spPr>
        <p:txBody>
          <a:bodyPr/>
          <a:lstStyle/>
          <a:p>
            <a:r>
              <a:rPr lang="en-US" dirty="0" smtClean="0"/>
              <a:t>Mountains: Alps &amp; Apennine</a:t>
            </a:r>
            <a:endParaRPr lang="en-US" dirty="0"/>
          </a:p>
          <a:p>
            <a:r>
              <a:rPr lang="en-US" dirty="0" smtClean="0"/>
              <a:t>Volcanoes: Mt. Vesuvius, Mt. Etna, &amp; Stromboli</a:t>
            </a:r>
          </a:p>
          <a:p>
            <a:r>
              <a:rPr lang="en-US" dirty="0" smtClean="0"/>
              <a:t>Rivers: Po &amp; Tiber</a:t>
            </a:r>
          </a:p>
          <a:p>
            <a:r>
              <a:rPr lang="en-US" dirty="0" smtClean="0"/>
              <a:t>Lowland: Po Valley &amp; West Central Lowland</a:t>
            </a:r>
          </a:p>
          <a:p>
            <a:r>
              <a:rPr lang="en-US" dirty="0" smtClean="0"/>
              <a:t>Lakes: Lake Maggiore &amp; Lake Como</a:t>
            </a:r>
          </a:p>
          <a:p>
            <a:r>
              <a:rPr lang="en-US" dirty="0" smtClean="0"/>
              <a:t>Seas (parts of the Mediterranean Sea): Adriatic Sea, Ionian Sea, </a:t>
            </a:r>
            <a:r>
              <a:rPr lang="en-US" dirty="0" err="1" smtClean="0"/>
              <a:t>Ligurian</a:t>
            </a:r>
            <a:r>
              <a:rPr lang="en-US" dirty="0" smtClean="0"/>
              <a:t> Sea, Tyrrhenian Sea, Strait of Sicily</a:t>
            </a:r>
          </a:p>
          <a:p>
            <a:r>
              <a:rPr lang="en-US" dirty="0" smtClean="0"/>
              <a:t>Islands: Sicily &amp; Sardinia</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Cuisine: </a:t>
            </a:r>
            <a:r>
              <a:rPr lang="en-US" b="1" dirty="0" smtClean="0">
                <a:solidFill>
                  <a:srgbClr val="FFC000"/>
                </a:solidFill>
              </a:rPr>
              <a:t>(human place)</a:t>
            </a:r>
            <a:endParaRPr lang="en-US" b="1" dirty="0">
              <a:solidFill>
                <a:srgbClr val="FFC000"/>
              </a:solidFill>
            </a:endParaRPr>
          </a:p>
        </p:txBody>
      </p:sp>
      <p:sp>
        <p:nvSpPr>
          <p:cNvPr id="5" name="Text Placeholder 4"/>
          <p:cNvSpPr>
            <a:spLocks noGrp="1"/>
          </p:cNvSpPr>
          <p:nvPr>
            <p:ph type="body" idx="1"/>
          </p:nvPr>
        </p:nvSpPr>
        <p:spPr/>
        <p:txBody>
          <a:bodyPr>
            <a:normAutofit fontScale="92500" lnSpcReduction="20000"/>
          </a:bodyPr>
          <a:lstStyle/>
          <a:p>
            <a:r>
              <a:rPr lang="en-US" dirty="0"/>
              <a:t> </a:t>
            </a:r>
            <a:r>
              <a:rPr lang="en-US" dirty="0" err="1"/>
              <a:t>Braciola</a:t>
            </a:r>
            <a:r>
              <a:rPr lang="en-US" dirty="0"/>
              <a:t>, Italian Rolled Beef in Tomato Sauce</a:t>
            </a:r>
          </a:p>
        </p:txBody>
      </p:sp>
      <p:sp>
        <p:nvSpPr>
          <p:cNvPr id="6" name="Text Placeholder 5"/>
          <p:cNvSpPr>
            <a:spLocks noGrp="1"/>
          </p:cNvSpPr>
          <p:nvPr>
            <p:ph type="body" sz="quarter" idx="3"/>
          </p:nvPr>
        </p:nvSpPr>
        <p:spPr/>
        <p:txBody>
          <a:bodyPr/>
          <a:lstStyle/>
          <a:p>
            <a:r>
              <a:rPr lang="en-US" dirty="0"/>
              <a:t>Lasagna</a:t>
            </a:r>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33399" y="2206624"/>
            <a:ext cx="3660775" cy="366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4800600" y="2133600"/>
            <a:ext cx="37338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369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013"/>
            <a:ext cx="9144000" cy="1143000"/>
          </a:xfrm>
        </p:spPr>
        <p:txBody>
          <a:bodyPr>
            <a:normAutofit fontScale="90000"/>
          </a:bodyPr>
          <a:lstStyle/>
          <a:p>
            <a:r>
              <a:rPr lang="en-US" dirty="0" smtClean="0"/>
              <a:t>Religious composition of the population</a:t>
            </a:r>
            <a:endParaRPr lang="en-US" dirty="0"/>
          </a:p>
        </p:txBody>
      </p:sp>
      <p:sp>
        <p:nvSpPr>
          <p:cNvPr id="3" name="Content Placeholder 2"/>
          <p:cNvSpPr>
            <a:spLocks noGrp="1"/>
          </p:cNvSpPr>
          <p:nvPr>
            <p:ph idx="1"/>
          </p:nvPr>
        </p:nvSpPr>
        <p:spPr>
          <a:xfrm>
            <a:off x="457200" y="1514476"/>
            <a:ext cx="4648200" cy="4611688"/>
          </a:xfrm>
        </p:spPr>
        <p:txBody>
          <a:bodyPr/>
          <a:lstStyle/>
          <a:p>
            <a:r>
              <a:rPr lang="en-US" dirty="0"/>
              <a:t>Christian 80% (overwhelmingly Roman Catholic with very small groups of Jehovah's Witnesses and Protestants), Muslim (about 800,000 to 1 million), Atheist and Agnostic 20%</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3000" y="1358583"/>
            <a:ext cx="3830240" cy="5106987"/>
          </a:xfrm>
          <a:prstGeom prst="rect">
            <a:avLst/>
          </a:prstGeom>
        </p:spPr>
      </p:pic>
    </p:spTree>
    <p:extLst>
      <p:ext uri="{BB962C8B-B14F-4D97-AF65-F5344CB8AC3E}">
        <p14:creationId xmlns:p14="http://schemas.microsoft.com/office/powerpoint/2010/main" val="3243466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dirty="0" smtClean="0"/>
              <a:t>Government </a:t>
            </a:r>
            <a:r>
              <a:rPr lang="en-US" dirty="0" smtClean="0">
                <a:solidFill>
                  <a:srgbClr val="FFC000"/>
                </a:solidFill>
              </a:rPr>
              <a:t>(Cultural or Human Place) </a:t>
            </a:r>
            <a:endParaRPr lang="en-US" dirty="0">
              <a:solidFill>
                <a:srgbClr val="FFC000"/>
              </a:solidFill>
            </a:endParaRPr>
          </a:p>
        </p:txBody>
      </p:sp>
      <p:sp>
        <p:nvSpPr>
          <p:cNvPr id="3" name="Rectangle 2"/>
          <p:cNvSpPr>
            <a:spLocks noGrp="1"/>
          </p:cNvSpPr>
          <p:nvPr>
            <p:ph sz="half" idx="1"/>
          </p:nvPr>
        </p:nvSpPr>
        <p:spPr>
          <a:xfrm>
            <a:off x="76200" y="1447800"/>
            <a:ext cx="9067800" cy="4953000"/>
          </a:xfrm>
        </p:spPr>
        <p:txBody>
          <a:bodyPr>
            <a:normAutofit fontScale="77500" lnSpcReduction="20000"/>
          </a:bodyPr>
          <a:lstStyle/>
          <a:p>
            <a:r>
              <a:rPr lang="en-US" dirty="0"/>
              <a:t>Politics of Italy is conducted through a constitutional republic with a multi-party system. Italy has been a democratic republic since 2 June 1946, when the monarchy was abolished by popular referendum and a constituent assembly was elected to draft a constitution, which was promulgated on 1 January 1948.</a:t>
            </a:r>
          </a:p>
          <a:p>
            <a:endParaRPr lang="en-US" dirty="0"/>
          </a:p>
          <a:p>
            <a:r>
              <a:rPr lang="en-US" dirty="0"/>
              <a:t>The executive power is exercised collectively by the Council of Ministers, which is led by the Prime Minister, officially referred to as President of the Council ("</a:t>
            </a:r>
            <a:r>
              <a:rPr lang="en-US" dirty="0" err="1"/>
              <a:t>Presidente</a:t>
            </a:r>
            <a:r>
              <a:rPr lang="en-US" dirty="0"/>
              <a:t> del </a:t>
            </a:r>
            <a:r>
              <a:rPr lang="en-US" dirty="0" err="1"/>
              <a:t>Consiglio</a:t>
            </a:r>
            <a:r>
              <a:rPr lang="en-US" dirty="0"/>
              <a:t>"). Legislative power is vested in the two houses of parliament primarily, and secondarily on the Council of Ministers, which can introduce bills and holds the majority in the parliament. The judiciary is independent of the executive and the legislative branches. It is headed by the High Council of the Judiciary. The president is the head of state, though his position is separate from all branches. The current President is Sergio Mattarella and the current Prime Minister of Italy is Matteo Renzi.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International organizations to which this country belongs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05005065"/>
              </p:ext>
            </p:extLst>
          </p:nvPr>
        </p:nvGraphicFramePr>
        <p:xfrm>
          <a:off x="457200" y="1514475"/>
          <a:ext cx="8229600" cy="3037840"/>
        </p:xfrm>
        <a:graphic>
          <a:graphicData uri="http://schemas.openxmlformats.org/drawingml/2006/table">
            <a:tbl>
              <a:tblPr firstRow="1" bandRow="1">
                <a:tableStyleId>{D7AC3CCA-C797-4891-BE02-D94E43425B78}</a:tableStyleId>
              </a:tblPr>
              <a:tblGrid>
                <a:gridCol w="2743200"/>
                <a:gridCol w="2743200"/>
                <a:gridCol w="2743200"/>
              </a:tblGrid>
              <a:tr h="370840">
                <a:tc>
                  <a:txBody>
                    <a:bodyPr/>
                    <a:lstStyle/>
                    <a:p>
                      <a:r>
                        <a:rPr lang="en-US" dirty="0" smtClean="0"/>
                        <a:t>European Union</a:t>
                      </a:r>
                      <a:endParaRPr lang="en-US" dirty="0"/>
                    </a:p>
                  </a:txBody>
                  <a:tcPr/>
                </a:tc>
                <a:tc>
                  <a:txBody>
                    <a:bodyPr/>
                    <a:lstStyle/>
                    <a:p>
                      <a:r>
                        <a:rPr lang="en-US" dirty="0" smtClean="0"/>
                        <a:t>NATO</a:t>
                      </a:r>
                      <a:endParaRPr lang="en-US" dirty="0"/>
                    </a:p>
                  </a:txBody>
                  <a:tcPr/>
                </a:tc>
                <a:tc>
                  <a:txBody>
                    <a:bodyPr/>
                    <a:lstStyle/>
                    <a:p>
                      <a:r>
                        <a:rPr lang="en-US" dirty="0" smtClean="0"/>
                        <a:t>United Nations</a:t>
                      </a:r>
                      <a:endParaRPr lang="en-US" dirty="0"/>
                    </a:p>
                  </a:txBody>
                  <a:tcPr/>
                </a:tc>
              </a:tr>
              <a:tr h="370840">
                <a:tc>
                  <a:txBody>
                    <a:bodyPr/>
                    <a:lstStyle/>
                    <a:p>
                      <a:r>
                        <a:rPr lang="en-US" dirty="0" smtClean="0"/>
                        <a:t>G7</a:t>
                      </a:r>
                      <a:endParaRPr lang="en-US" dirty="0"/>
                    </a:p>
                  </a:txBody>
                  <a:tcPr/>
                </a:tc>
                <a:tc>
                  <a:txBody>
                    <a:bodyPr/>
                    <a:lstStyle/>
                    <a:p>
                      <a:r>
                        <a:rPr lang="en-US" dirty="0" smtClean="0"/>
                        <a:t>G8</a:t>
                      </a:r>
                      <a:endParaRPr lang="en-US" dirty="0"/>
                    </a:p>
                  </a:txBody>
                  <a:tcPr/>
                </a:tc>
                <a:tc>
                  <a:txBody>
                    <a:bodyPr/>
                    <a:lstStyle/>
                    <a:p>
                      <a:r>
                        <a:rPr lang="en-US" dirty="0" smtClean="0"/>
                        <a:t>Eurozone</a:t>
                      </a:r>
                      <a:endParaRPr lang="en-US" dirty="0"/>
                    </a:p>
                  </a:txBody>
                  <a:tcPr/>
                </a:tc>
              </a:tr>
              <a:tr h="370840">
                <a:tc>
                  <a:txBody>
                    <a:bodyPr/>
                    <a:lstStyle/>
                    <a:p>
                      <a:r>
                        <a:rPr lang="en-US" dirty="0" err="1" smtClean="0"/>
                        <a:t>Organisation</a:t>
                      </a:r>
                      <a:r>
                        <a:rPr lang="en-US" dirty="0" smtClean="0"/>
                        <a:t> for Economic Co-operation and Development </a:t>
                      </a:r>
                      <a:endParaRPr lang="en-US" dirty="0"/>
                    </a:p>
                  </a:txBody>
                  <a:tcPr/>
                </a:tc>
                <a:tc>
                  <a:txBody>
                    <a:bodyPr/>
                    <a:lstStyle/>
                    <a:p>
                      <a:r>
                        <a:rPr lang="en-US" dirty="0" smtClean="0"/>
                        <a:t> General Agreement on Tariffs and Trade/World Trade Organization</a:t>
                      </a:r>
                      <a:endParaRPr lang="en-US" dirty="0"/>
                    </a:p>
                  </a:txBody>
                  <a:tcPr/>
                </a:tc>
                <a:tc>
                  <a:txBody>
                    <a:bodyPr/>
                    <a:lstStyle/>
                    <a:p>
                      <a:r>
                        <a:rPr lang="en-US" dirty="0" smtClean="0"/>
                        <a:t>Organization for Security and Co-operation in Europe</a:t>
                      </a:r>
                      <a:endParaRPr lang="en-US" dirty="0"/>
                    </a:p>
                  </a:txBody>
                  <a:tcPr/>
                </a:tc>
              </a:tr>
              <a:tr h="370840">
                <a:tc>
                  <a:txBody>
                    <a:bodyPr/>
                    <a:lstStyle/>
                    <a:p>
                      <a:r>
                        <a:rPr lang="en-US" dirty="0" smtClean="0"/>
                        <a:t> Council of Europe</a:t>
                      </a:r>
                      <a:endParaRPr lang="en-US" dirty="0"/>
                    </a:p>
                  </a:txBody>
                  <a:tcPr/>
                </a:tc>
                <a:tc>
                  <a:txBody>
                    <a:bodyPr/>
                    <a:lstStyle/>
                    <a:p>
                      <a:r>
                        <a:rPr lang="en-US" dirty="0" smtClean="0"/>
                        <a:t> Central European Initiative</a:t>
                      </a:r>
                      <a:endParaRPr lang="en-US" dirty="0"/>
                    </a:p>
                  </a:txBody>
                  <a:tcPr/>
                </a:tc>
                <a:tc>
                  <a:txBody>
                    <a:bodyPr/>
                    <a:lstStyle/>
                    <a:p>
                      <a:r>
                        <a:rPr lang="en-US" dirty="0" smtClean="0"/>
                        <a:t> European Parliament</a:t>
                      </a:r>
                      <a:endParaRPr lang="en-US" dirty="0"/>
                    </a:p>
                  </a:txBody>
                  <a:tcPr/>
                </a:tc>
              </a:tr>
              <a:tr h="370840">
                <a:tc>
                  <a:txBody>
                    <a:bodyPr/>
                    <a:lstStyle/>
                    <a:p>
                      <a:r>
                        <a:rPr lang="en-US" dirty="0" smtClean="0"/>
                        <a:t>UNESCO</a:t>
                      </a:r>
                      <a:endParaRPr lang="en-US" dirty="0"/>
                    </a:p>
                  </a:txBody>
                  <a:tcPr/>
                </a:tc>
                <a:tc>
                  <a:txBody>
                    <a:bodyPr/>
                    <a:lstStyle/>
                    <a:p>
                      <a:r>
                        <a:rPr lang="en-US" dirty="0" smtClean="0"/>
                        <a:t>Schengen Convention</a:t>
                      </a:r>
                      <a:endParaRPr lang="en-US" dirty="0"/>
                    </a:p>
                  </a:txBody>
                  <a:tcPr/>
                </a:tc>
                <a:tc>
                  <a:txBody>
                    <a:bodyPr/>
                    <a:lstStyle/>
                    <a:p>
                      <a:r>
                        <a:rPr lang="en-US" dirty="0" smtClean="0"/>
                        <a:t>WHO</a:t>
                      </a:r>
                      <a:endParaRPr lang="en-US" dirty="0"/>
                    </a:p>
                  </a:txBody>
                  <a:tcPr/>
                </a:tc>
              </a:tr>
              <a:tr h="370840">
                <a:tc>
                  <a:txBody>
                    <a:bodyPr/>
                    <a:lstStyle/>
                    <a:p>
                      <a:r>
                        <a:rPr lang="en-US" dirty="0" smtClean="0"/>
                        <a:t> United Nations High Commissioner for Refugees</a:t>
                      </a:r>
                      <a:endParaRPr lang="en-US" dirty="0"/>
                    </a:p>
                  </a:txBody>
                  <a:tcPr/>
                </a:tc>
                <a:tc>
                  <a:txBody>
                    <a:bodyPr/>
                    <a:lstStyle/>
                    <a:p>
                      <a:r>
                        <a:rPr lang="en-US" dirty="0" smtClean="0"/>
                        <a:t>Union Latina</a:t>
                      </a:r>
                      <a:endParaRPr lang="en-US" dirty="0"/>
                    </a:p>
                  </a:txBody>
                  <a:tcPr/>
                </a:tc>
                <a:tc>
                  <a:txBody>
                    <a:bodyPr/>
                    <a:lstStyle/>
                    <a:p>
                      <a:r>
                        <a:rPr lang="en-US" dirty="0" smtClean="0"/>
                        <a:t>World Trade Organization </a:t>
                      </a:r>
                      <a:endParaRPr lang="en-US" dirty="0"/>
                    </a:p>
                  </a:txBody>
                  <a:tcPr/>
                </a:tc>
              </a:tr>
            </a:tbl>
          </a:graphicData>
        </a:graphic>
      </p:graphicFrame>
    </p:spTree>
    <p:extLst>
      <p:ext uri="{BB962C8B-B14F-4D97-AF65-F5344CB8AC3E}">
        <p14:creationId xmlns:p14="http://schemas.microsoft.com/office/powerpoint/2010/main" val="2650840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7013"/>
            <a:ext cx="8229600" cy="687387"/>
          </a:xfrm>
        </p:spPr>
        <p:txBody>
          <a:bodyPr/>
          <a:lstStyle/>
          <a:p>
            <a:r>
              <a:rPr lang="en-US" dirty="0" smtClean="0"/>
              <a:t>Political Divisions </a:t>
            </a:r>
            <a:r>
              <a:rPr lang="en-US" dirty="0" smtClean="0">
                <a:solidFill>
                  <a:srgbClr val="FFC000"/>
                </a:solidFill>
              </a:rPr>
              <a:t>(Region)</a:t>
            </a:r>
            <a:endParaRPr lang="en-US" dirty="0">
              <a:solidFill>
                <a:srgbClr val="FFC000"/>
              </a:solidFill>
            </a:endParaRPr>
          </a:p>
        </p:txBody>
      </p:sp>
      <p:pic>
        <p:nvPicPr>
          <p:cNvPr id="1026"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286000" y="1371600"/>
            <a:ext cx="4650581"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093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Major cities </a:t>
            </a:r>
            <a:r>
              <a:rPr lang="en-US" dirty="0">
                <a:solidFill>
                  <a:srgbClr val="FFC000"/>
                </a:solidFill>
              </a:rPr>
              <a:t>(Interaction</a:t>
            </a:r>
            <a:r>
              <a:rPr lang="en-US" dirty="0" smtClean="0">
                <a:solidFill>
                  <a:srgbClr val="FFC000"/>
                </a:solidFill>
              </a:rPr>
              <a:t>)</a:t>
            </a:r>
            <a:br>
              <a:rPr lang="en-US" dirty="0" smtClean="0">
                <a:solidFill>
                  <a:srgbClr val="FFC000"/>
                </a:solidFill>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2057339"/>
              </p:ext>
            </p:extLst>
          </p:nvPr>
        </p:nvGraphicFramePr>
        <p:xfrm>
          <a:off x="457200" y="1371600"/>
          <a:ext cx="8229600" cy="5039360"/>
        </p:xfrm>
        <a:graphic>
          <a:graphicData uri="http://schemas.openxmlformats.org/drawingml/2006/table">
            <a:tbl>
              <a:tblPr firstRow="1" bandRow="1">
                <a:tableStyleId>{D7AC3CCA-C797-4891-BE02-D94E43425B78}</a:tableStyleId>
              </a:tblPr>
              <a:tblGrid>
                <a:gridCol w="4114800"/>
                <a:gridCol w="4114800"/>
              </a:tblGrid>
              <a:tr h="370840">
                <a:tc>
                  <a:txBody>
                    <a:bodyPr/>
                    <a:lstStyle/>
                    <a:p>
                      <a:r>
                        <a:rPr lang="en-US" dirty="0" smtClean="0"/>
                        <a:t>Rome</a:t>
                      </a:r>
                      <a:endParaRPr lang="en-US" dirty="0"/>
                    </a:p>
                  </a:txBody>
                  <a:tcPr/>
                </a:tc>
                <a:tc>
                  <a:txBody>
                    <a:bodyPr/>
                    <a:lstStyle/>
                    <a:p>
                      <a:r>
                        <a:rPr lang="en-US" dirty="0" smtClean="0"/>
                        <a:t>Milan</a:t>
                      </a:r>
                      <a:endParaRPr lang="en-US" dirty="0"/>
                    </a:p>
                  </a:txBody>
                  <a:tcPr/>
                </a:tc>
              </a:tr>
              <a:tr h="370840">
                <a:tc>
                  <a:txBody>
                    <a:bodyPr/>
                    <a:lstStyle/>
                    <a:p>
                      <a:r>
                        <a:rPr lang="en-US" dirty="0" smtClean="0"/>
                        <a:t>Metro Population: 4,321,244</a:t>
                      </a:r>
                      <a:endParaRPr lang="en-US" dirty="0"/>
                    </a:p>
                  </a:txBody>
                  <a:tcPr/>
                </a:tc>
                <a:tc>
                  <a:txBody>
                    <a:bodyPr/>
                    <a:lstStyle/>
                    <a:p>
                      <a:r>
                        <a:rPr lang="en-US" dirty="0" smtClean="0"/>
                        <a:t>Metro Population: 3,204,601</a:t>
                      </a:r>
                      <a:endParaRPr lang="en-US" dirty="0"/>
                    </a:p>
                  </a:txBody>
                  <a:tcPr/>
                </a:tc>
              </a:tr>
              <a:tr h="370840">
                <a:tc>
                  <a:txBody>
                    <a:bodyPr/>
                    <a:lstStyle/>
                    <a:p>
                      <a:r>
                        <a:rPr lang="en-US" dirty="0" smtClean="0"/>
                        <a:t>Primary function: Capital of Italy and location of Vatican</a:t>
                      </a:r>
                      <a:r>
                        <a:rPr lang="en-US" baseline="0" dirty="0" smtClean="0"/>
                        <a:t> City – seat of the Roman Catholic church.</a:t>
                      </a:r>
                      <a:endParaRPr lang="en-US" dirty="0"/>
                    </a:p>
                  </a:txBody>
                  <a:tcPr/>
                </a:tc>
                <a:tc>
                  <a:txBody>
                    <a:bodyPr/>
                    <a:lstStyle/>
                    <a:p>
                      <a:r>
                        <a:rPr lang="en-US" dirty="0" smtClean="0"/>
                        <a:t>Primary function: Milan is the main industrial, commercial, and financial </a:t>
                      </a:r>
                      <a:r>
                        <a:rPr lang="en-US" dirty="0" err="1" smtClean="0"/>
                        <a:t>centre</a:t>
                      </a:r>
                      <a:r>
                        <a:rPr lang="en-US" dirty="0" smtClean="0"/>
                        <a:t> of Italy and a leading global city</a:t>
                      </a:r>
                      <a:endParaRPr lang="en-US" dirty="0"/>
                    </a:p>
                  </a:txBody>
                  <a:tcPr/>
                </a:tc>
              </a:tr>
              <a:tr h="370840">
                <a:tc>
                  <a:txBody>
                    <a:bodyPr/>
                    <a:lstStyle/>
                    <a:p>
                      <a:r>
                        <a:rPr lang="en-US" dirty="0" smtClean="0"/>
                        <a:t>Rome has the status of a global city. Rome ranked in 2014 as the 14th-most-visited city in the world, 3rd most visited in the European Union, and the most popular tourist attraction in Italy. Its historic </a:t>
                      </a:r>
                      <a:r>
                        <a:rPr lang="en-US" dirty="0" err="1" smtClean="0"/>
                        <a:t>centre</a:t>
                      </a:r>
                      <a:r>
                        <a:rPr lang="en-US" dirty="0" smtClean="0"/>
                        <a:t> is listed by UNESCO as a World Heritage Site. Monuments and museums such as the Vatican Museums and the Colosseum are among the world's most visited tourist destinations</a:t>
                      </a:r>
                      <a:endParaRPr lang="en-US" dirty="0"/>
                    </a:p>
                  </a:txBody>
                  <a:tcPr/>
                </a:tc>
                <a:tc>
                  <a:txBody>
                    <a:bodyPr/>
                    <a:lstStyle/>
                    <a:p>
                      <a:r>
                        <a:rPr lang="en-US" dirty="0" smtClean="0"/>
                        <a:t>The city hosts numerous cultural institutions and universities, with 185,000 students in 2011, i.e. 11 percent of the national total. It is the second Italian city - after Naples - with the highest number of accredited stars from the Michelin Guide. The city is also well known for several international events and fairs, including Milan Fashion Week and the Milan Furniture Fair, the largest of its kind in the world, and was the host for the second time of a Universal Exposition, 2015. </a:t>
                      </a:r>
                      <a:endParaRPr lang="en-US" dirty="0"/>
                    </a:p>
                  </a:txBody>
                  <a:tcPr/>
                </a:tc>
              </a:tr>
            </a:tbl>
          </a:graphicData>
        </a:graphic>
      </p:graphicFrame>
    </p:spTree>
    <p:extLst>
      <p:ext uri="{BB962C8B-B14F-4D97-AF65-F5344CB8AC3E}">
        <p14:creationId xmlns:p14="http://schemas.microsoft.com/office/powerpoint/2010/main" val="2709068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cities </a:t>
            </a:r>
            <a:r>
              <a:rPr lang="en-US" dirty="0">
                <a:solidFill>
                  <a:srgbClr val="FFC000"/>
                </a:solidFill>
              </a:rPr>
              <a:t>(Interaction)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15770650"/>
              </p:ext>
            </p:extLst>
          </p:nvPr>
        </p:nvGraphicFramePr>
        <p:xfrm>
          <a:off x="457200" y="1514475"/>
          <a:ext cx="8229600" cy="4765040"/>
        </p:xfrm>
        <a:graphic>
          <a:graphicData uri="http://schemas.openxmlformats.org/drawingml/2006/table">
            <a:tbl>
              <a:tblPr firstRow="1" bandRow="1">
                <a:tableStyleId>{D7AC3CCA-C797-4891-BE02-D94E43425B78}</a:tableStyleId>
              </a:tblPr>
              <a:tblGrid>
                <a:gridCol w="4114800"/>
                <a:gridCol w="4114800"/>
              </a:tblGrid>
              <a:tr h="370840">
                <a:tc>
                  <a:txBody>
                    <a:bodyPr/>
                    <a:lstStyle/>
                    <a:p>
                      <a:r>
                        <a:rPr lang="en-US" dirty="0" smtClean="0"/>
                        <a:t>Venice</a:t>
                      </a:r>
                      <a:endParaRPr lang="en-US" dirty="0"/>
                    </a:p>
                  </a:txBody>
                  <a:tcPr/>
                </a:tc>
                <a:tc>
                  <a:txBody>
                    <a:bodyPr/>
                    <a:lstStyle/>
                    <a:p>
                      <a:r>
                        <a:rPr lang="en-US" dirty="0" smtClean="0"/>
                        <a:t>Palermo</a:t>
                      </a:r>
                      <a:endParaRPr lang="en-US" dirty="0"/>
                    </a:p>
                  </a:txBody>
                  <a:tcPr/>
                </a:tc>
              </a:tr>
              <a:tr h="370840">
                <a:tc>
                  <a:txBody>
                    <a:bodyPr/>
                    <a:lstStyle/>
                    <a:p>
                      <a:r>
                        <a:rPr lang="en-US" dirty="0" smtClean="0"/>
                        <a:t>Population:264,579</a:t>
                      </a:r>
                      <a:endParaRPr lang="en-US" dirty="0"/>
                    </a:p>
                  </a:txBody>
                  <a:tcPr/>
                </a:tc>
                <a:tc>
                  <a:txBody>
                    <a:bodyPr/>
                    <a:lstStyle/>
                    <a:p>
                      <a:r>
                        <a:rPr lang="en-US" dirty="0" smtClean="0"/>
                        <a:t>Metro Population:1,300,000</a:t>
                      </a:r>
                      <a:endParaRPr lang="en-US" dirty="0"/>
                    </a:p>
                  </a:txBody>
                  <a:tcPr/>
                </a:tc>
              </a:tr>
              <a:tr h="370840">
                <a:tc>
                  <a:txBody>
                    <a:bodyPr/>
                    <a:lstStyle/>
                    <a:p>
                      <a:r>
                        <a:rPr lang="en-US" dirty="0" smtClean="0"/>
                        <a:t>Primary function: a very important center of commerce (especially silk, grain, and spice) and art </a:t>
                      </a:r>
                      <a:endParaRPr lang="en-US" dirty="0"/>
                    </a:p>
                  </a:txBody>
                  <a:tcPr/>
                </a:tc>
                <a:tc>
                  <a:txBody>
                    <a:bodyPr/>
                    <a:lstStyle/>
                    <a:p>
                      <a:r>
                        <a:rPr lang="en-US" dirty="0" smtClean="0"/>
                        <a:t>Primary function: Palermo is Sicily's cultural, economic, political, and touristic capital.</a:t>
                      </a:r>
                      <a:endParaRPr lang="en-US" dirty="0"/>
                    </a:p>
                  </a:txBody>
                  <a:tcPr/>
                </a:tc>
              </a:tr>
              <a:tr h="370840">
                <a:tc>
                  <a:txBody>
                    <a:bodyPr/>
                    <a:lstStyle/>
                    <a:p>
                      <a:r>
                        <a:rPr lang="en-US" dirty="0" smtClean="0"/>
                        <a:t>Venice is one of the most important tourist destinations in the world for its celebrated art and architecture. The city has an average of 50,000 tourists a day (2007 estimate). In 2006, it was the world's 28th most internationally visited city, with 2.927 million international arrivals that year. It is regarded as one of the world's most beautiful cities.</a:t>
                      </a:r>
                      <a:endParaRPr lang="en-US" dirty="0"/>
                    </a:p>
                  </a:txBody>
                  <a:tcPr/>
                </a:tc>
                <a:tc>
                  <a:txBody>
                    <a:bodyPr/>
                    <a:lstStyle/>
                    <a:p>
                      <a:r>
                        <a:rPr lang="en-US" dirty="0" smtClean="0"/>
                        <a:t>Palermo is the main Sicilian industrial and commercial center: the main industrial sectors include tourism, services, commerce and agriculture. Palermo currently has an international airport, and a significant underground economy. In fact, for cultural, artistic and economic reasons, Palermo was one of the largest cities in the Mediterranean and is now among the top tourist destinations in both Italy and Europe.</a:t>
                      </a:r>
                      <a:endParaRPr lang="en-US" dirty="0"/>
                    </a:p>
                  </a:txBody>
                  <a:tcPr/>
                </a:tc>
              </a:tr>
            </a:tbl>
          </a:graphicData>
        </a:graphic>
      </p:graphicFrame>
    </p:spTree>
    <p:extLst>
      <p:ext uri="{BB962C8B-B14F-4D97-AF65-F5344CB8AC3E}">
        <p14:creationId xmlns:p14="http://schemas.microsoft.com/office/powerpoint/2010/main" val="673178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447800" y="0"/>
            <a:ext cx="63758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743200" y="914400"/>
            <a:ext cx="914400" cy="457200"/>
          </a:xfrm>
          <a:prstGeom prst="ellipse">
            <a:avLst/>
          </a:prstGeom>
          <a:noFill/>
          <a:ln w="57150" cap="rnd" cmpd="sng" algn="ctr">
            <a:solidFill>
              <a:srgbClr val="FF0000"/>
            </a:solid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642049" y="914400"/>
            <a:ext cx="914400" cy="533400"/>
          </a:xfrm>
          <a:prstGeom prst="ellipse">
            <a:avLst/>
          </a:prstGeom>
          <a:noFill/>
          <a:ln w="57150" cap="rnd" cmpd="sng" algn="ctr">
            <a:solidFill>
              <a:srgbClr val="FF0000"/>
            </a:solid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81400" y="3276600"/>
            <a:ext cx="1219200" cy="609600"/>
          </a:xfrm>
          <a:prstGeom prst="ellipse">
            <a:avLst/>
          </a:prstGeom>
          <a:noFill/>
          <a:ln w="57150" cap="rnd" cmpd="sng" algn="ctr">
            <a:solidFill>
              <a:srgbClr val="FF0000"/>
            </a:solid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099249" y="5334000"/>
            <a:ext cx="1310951" cy="533400"/>
          </a:xfrm>
          <a:prstGeom prst="ellipse">
            <a:avLst/>
          </a:prstGeom>
          <a:noFill/>
          <a:ln w="57150" cap="rnd" cmpd="sng" algn="ctr">
            <a:solidFill>
              <a:srgbClr val="FF0000"/>
            </a:solid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379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27013"/>
            <a:ext cx="8229600" cy="611187"/>
          </a:xfrm>
        </p:spPr>
        <p:txBody>
          <a:bodyPr>
            <a:normAutofit fontScale="90000"/>
          </a:bodyPr>
          <a:lstStyle/>
          <a:p>
            <a:r>
              <a:rPr lang="en-US" dirty="0" smtClean="0"/>
              <a:t>Economy </a:t>
            </a:r>
            <a:r>
              <a:rPr lang="en-US" dirty="0">
                <a:solidFill>
                  <a:srgbClr val="FFC000"/>
                </a:solidFill>
              </a:rPr>
              <a:t>(Cultural or Human Place) </a:t>
            </a:r>
            <a:endParaRPr lang="en-US" dirty="0"/>
          </a:p>
        </p:txBody>
      </p:sp>
      <p:sp>
        <p:nvSpPr>
          <p:cNvPr id="3" name="Rectangle 2"/>
          <p:cNvSpPr>
            <a:spLocks noGrp="1"/>
          </p:cNvSpPr>
          <p:nvPr>
            <p:ph sz="half" idx="1"/>
          </p:nvPr>
        </p:nvSpPr>
        <p:spPr>
          <a:xfrm>
            <a:off x="76200" y="1371600"/>
            <a:ext cx="9067800" cy="5029200"/>
          </a:xfrm>
        </p:spPr>
        <p:txBody>
          <a:bodyPr>
            <a:normAutofit fontScale="92500" lnSpcReduction="10000"/>
          </a:bodyPr>
          <a:lstStyle/>
          <a:p>
            <a:r>
              <a:rPr lang="en-US" dirty="0" smtClean="0"/>
              <a:t>Italy has a mainly market economy with a moderate amount of government supervision and/or regulation.</a:t>
            </a:r>
          </a:p>
          <a:p>
            <a:r>
              <a:rPr lang="en-US" dirty="0"/>
              <a:t>Italy is the 4th-largest national economy in Europe, the 8th-largest by nominal GDP in the world, and the 12th-largest by GDP (PPP). The country is a founding member of the European Union, the Eurozone, the OECD, the G7 and the G8. Italy is the eighth largest exporter in the world with $514 billion exported in 2015. Its closest trade ties are with the other countries of the European Union, with whom it conducts about 59% of its total trade. The largest trading partners, in order of market share, are Germany (12.6%), France (11.1%), United States (6.8%), Switzerland (5.7%), United Kingdom (4.7%), and Spain (4.4</a:t>
            </a:r>
            <a:r>
              <a:rPr lang="en-US" dirty="0" smtClean="0"/>
              <a:t>%).</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Economy Continued</a:t>
            </a:r>
            <a:endParaRPr lang="en-US" dirty="0"/>
          </a:p>
        </p:txBody>
      </p:sp>
      <p:sp>
        <p:nvSpPr>
          <p:cNvPr id="6" name="Content Placeholder 5"/>
          <p:cNvSpPr>
            <a:spLocks noGrp="1"/>
          </p:cNvSpPr>
          <p:nvPr>
            <p:ph idx="1"/>
          </p:nvPr>
        </p:nvSpPr>
        <p:spPr>
          <a:xfrm>
            <a:off x="76200" y="1447800"/>
            <a:ext cx="8915400" cy="4953000"/>
          </a:xfrm>
        </p:spPr>
        <p:txBody>
          <a:bodyPr/>
          <a:lstStyle/>
          <a:p>
            <a:r>
              <a:rPr lang="en-US" dirty="0"/>
              <a:t>the country enjoys a very high standard of living, and has the world's 8th highest quality of life according to </a:t>
            </a:r>
            <a:r>
              <a:rPr lang="en-US" i="1" dirty="0"/>
              <a:t>The </a:t>
            </a:r>
            <a:r>
              <a:rPr lang="en-US" i="1" dirty="0" smtClean="0"/>
              <a:t>Economist</a:t>
            </a:r>
            <a:r>
              <a:rPr lang="en-US" dirty="0"/>
              <a:t>. The country is </a:t>
            </a:r>
            <a:r>
              <a:rPr lang="en-US" dirty="0" smtClean="0"/>
              <a:t>well </a:t>
            </a:r>
            <a:r>
              <a:rPr lang="en-US" dirty="0"/>
              <a:t>known for its influential and innovative business economic sector, an industrious (Italy is the second largest manufacturer in </a:t>
            </a:r>
            <a:r>
              <a:rPr lang="en-US" dirty="0" smtClean="0"/>
              <a:t>Europe </a:t>
            </a:r>
            <a:r>
              <a:rPr lang="en-US" dirty="0"/>
              <a:t>behind Germany) and competitive agricultural sector (Italy is the world's largest wine producer</a:t>
            </a:r>
            <a:r>
              <a:rPr lang="en-US" dirty="0" smtClean="0"/>
              <a:t>), </a:t>
            </a:r>
            <a:r>
              <a:rPr lang="en-US" dirty="0"/>
              <a:t>and for its creative and high-quality automobile, naval, industrial, appliance and fashion design. Italy is the largest market for luxury goods in Europe (third in the world</a:t>
            </a:r>
            <a:r>
              <a:rPr lang="en-US" dirty="0" smtClean="0"/>
              <a:t>).</a:t>
            </a:r>
            <a:endParaRPr lang="en-US" dirty="0"/>
          </a:p>
        </p:txBody>
      </p:sp>
    </p:spTree>
    <p:extLst>
      <p:ext uri="{BB962C8B-B14F-4D97-AF65-F5344CB8AC3E}">
        <p14:creationId xmlns:p14="http://schemas.microsoft.com/office/powerpoint/2010/main" val="172002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2" name="Content Placeholder 1"/>
          <p:cNvPicPr>
            <a:picLocks noGrp="1" noChangeAspect="1"/>
          </p:cNvPicPr>
          <p:nvPr>
            <p:ph idx="1"/>
          </p:nvPr>
        </p:nvPicPr>
        <p:blipFill>
          <a:blip r:embed="rId2"/>
          <a:stretch>
            <a:fillRect/>
          </a:stretch>
        </p:blipFill>
        <p:spPr>
          <a:xfrm>
            <a:off x="1378820" y="0"/>
            <a:ext cx="6139659" cy="6858000"/>
          </a:xfrm>
          <a:prstGeom prst="rect">
            <a:avLst/>
          </a:prstGeom>
        </p:spPr>
      </p:pic>
    </p:spTree>
    <p:extLst>
      <p:ext uri="{BB962C8B-B14F-4D97-AF65-F5344CB8AC3E}">
        <p14:creationId xmlns:p14="http://schemas.microsoft.com/office/powerpoint/2010/main" val="2783747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8229600" cy="611187"/>
          </a:xfrm>
        </p:spPr>
        <p:txBody>
          <a:bodyPr>
            <a:normAutofit fontScale="90000"/>
          </a:bodyPr>
          <a:lstStyle/>
          <a:p>
            <a:r>
              <a:rPr lang="en-US" dirty="0" smtClean="0"/>
              <a:t>Movement </a:t>
            </a:r>
            <a:r>
              <a:rPr lang="en-US" b="1" dirty="0" smtClean="0">
                <a:solidFill>
                  <a:srgbClr val="FFC000"/>
                </a:solidFill>
                <a:effectLst>
                  <a:outerShdw blurRad="38100" dist="38100" dir="2700000" algn="tl">
                    <a:srgbClr val="000000">
                      <a:alpha val="43137"/>
                    </a:srgbClr>
                  </a:outerShdw>
                </a:effectLst>
              </a:rPr>
              <a:t>(movement &amp; interaction)</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795443"/>
            <a:ext cx="9144000" cy="606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539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Highways              &amp;       airports</a:t>
            </a:r>
            <a:endParaRPr lang="en-US" dirty="0"/>
          </a:p>
        </p:txBody>
      </p:sp>
      <p:pic>
        <p:nvPicPr>
          <p:cNvPr id="12291" name="Picture 3"/>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9331" y="1371600"/>
            <a:ext cx="426251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43859" y="1371600"/>
            <a:ext cx="5000142"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853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8229600" cy="687387"/>
          </a:xfrm>
        </p:spPr>
        <p:txBody>
          <a:bodyPr>
            <a:normAutofit fontScale="90000"/>
          </a:bodyPr>
          <a:lstStyle/>
          <a:p>
            <a:r>
              <a:rPr lang="en-US" dirty="0" smtClean="0"/>
              <a:t>Agricultural </a:t>
            </a:r>
            <a:r>
              <a:rPr lang="en-US" dirty="0" smtClean="0">
                <a:solidFill>
                  <a:srgbClr val="FFC000"/>
                </a:solidFill>
              </a:rPr>
              <a:t>Regions (&amp; interaction)</a:t>
            </a:r>
            <a:endParaRPr lang="en-US" dirty="0">
              <a:solidFill>
                <a:srgbClr val="FFC000"/>
              </a:solidFill>
            </a:endParaRPr>
          </a:p>
        </p:txBody>
      </p:sp>
      <p:pic>
        <p:nvPicPr>
          <p:cNvPr id="14339" name="Picture 3"/>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143000" y="914400"/>
            <a:ext cx="675060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529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8229600" cy="611187"/>
          </a:xfrm>
        </p:spPr>
        <p:txBody>
          <a:bodyPr>
            <a:normAutofit fontScale="90000"/>
          </a:bodyPr>
          <a:lstStyle/>
          <a:p>
            <a:r>
              <a:rPr lang="en-US" dirty="0" smtClean="0"/>
              <a:t>Resources</a:t>
            </a:r>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90600" y="1369737"/>
            <a:ext cx="7086600" cy="548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930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8229600" cy="687387"/>
          </a:xfrm>
        </p:spPr>
        <p:txBody>
          <a:bodyPr/>
          <a:lstStyle/>
          <a:p>
            <a:r>
              <a:rPr lang="en-US" dirty="0" smtClean="0"/>
              <a:t>Industry</a:t>
            </a:r>
            <a:endParaRPr 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163663" y="0"/>
            <a:ext cx="59803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380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 &amp; demographics</a:t>
            </a:r>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307873061"/>
              </p:ext>
            </p:extLst>
          </p:nvPr>
        </p:nvGraphicFramePr>
        <p:xfrm>
          <a:off x="15240" y="1259840"/>
          <a:ext cx="4251960" cy="4729480"/>
        </p:xfrm>
        <a:graphic>
          <a:graphicData uri="http://schemas.openxmlformats.org/drawingml/2006/table">
            <a:tbl>
              <a:tblPr firstRow="1" bandRow="1">
                <a:tableStyleId>{5C22544A-7EE6-4342-B048-85BDC9FD1C3A}</a:tableStyleId>
              </a:tblPr>
              <a:tblGrid>
                <a:gridCol w="1062990"/>
                <a:gridCol w="1062990"/>
                <a:gridCol w="1062990"/>
                <a:gridCol w="1062990"/>
              </a:tblGrid>
              <a:tr h="370840">
                <a:tc gridSpan="4">
                  <a:txBody>
                    <a:bodyPr/>
                    <a:lstStyle/>
                    <a:p>
                      <a:r>
                        <a:rPr lang="en-US" dirty="0" smtClean="0"/>
                        <a:t>Mostly Economic Related</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sz="1600" dirty="0" smtClean="0"/>
                        <a:t>GNP/GDP in $</a:t>
                      </a:r>
                      <a:endParaRPr lang="en-US" sz="1600" dirty="0"/>
                    </a:p>
                  </a:txBody>
                  <a:tcPr/>
                </a:tc>
                <a:tc>
                  <a:txBody>
                    <a:bodyPr/>
                    <a:lstStyle/>
                    <a:p>
                      <a:r>
                        <a:rPr lang="en-US" dirty="0" smtClean="0"/>
                        <a:t>$2.174 trillion </a:t>
                      </a:r>
                      <a:endParaRPr lang="en-US" dirty="0"/>
                    </a:p>
                  </a:txBody>
                  <a:tcPr/>
                </a:tc>
                <a:tc>
                  <a:txBody>
                    <a:bodyPr/>
                    <a:lstStyle/>
                    <a:p>
                      <a:r>
                        <a:rPr lang="en-US" sz="1600" dirty="0" smtClean="0"/>
                        <a:t>GNP per capita ($)</a:t>
                      </a:r>
                      <a:endParaRPr lang="en-US" sz="1600" dirty="0"/>
                    </a:p>
                  </a:txBody>
                  <a:tcPr/>
                </a:tc>
                <a:tc>
                  <a:txBody>
                    <a:bodyPr/>
                    <a:lstStyle/>
                    <a:p>
                      <a:r>
                        <a:rPr lang="en-US" dirty="0" smtClean="0"/>
                        <a:t>$35,800 </a:t>
                      </a:r>
                      <a:endParaRPr lang="en-US" dirty="0"/>
                    </a:p>
                  </a:txBody>
                  <a:tcPr/>
                </a:tc>
              </a:tr>
              <a:tr h="370840">
                <a:tc>
                  <a:txBody>
                    <a:bodyPr/>
                    <a:lstStyle/>
                    <a:p>
                      <a:r>
                        <a:rPr lang="en-US" sz="1600" dirty="0" smtClean="0"/>
                        <a:t>Import value in $</a:t>
                      </a:r>
                      <a:endParaRPr lang="en-US" sz="1600" dirty="0"/>
                    </a:p>
                  </a:txBody>
                  <a:tcPr/>
                </a:tc>
                <a:tc>
                  <a:txBody>
                    <a:bodyPr/>
                    <a:lstStyle/>
                    <a:p>
                      <a:r>
                        <a:rPr lang="en-US" dirty="0" smtClean="0"/>
                        <a:t>$389.2 billion</a:t>
                      </a:r>
                      <a:endParaRPr lang="en-US" dirty="0"/>
                    </a:p>
                  </a:txBody>
                  <a:tcPr/>
                </a:tc>
                <a:tc>
                  <a:txBody>
                    <a:bodyPr/>
                    <a:lstStyle/>
                    <a:p>
                      <a:r>
                        <a:rPr lang="en-US" sz="1600" dirty="0" smtClean="0"/>
                        <a:t>Export Value in $</a:t>
                      </a:r>
                      <a:endParaRPr lang="en-US" sz="1600" dirty="0"/>
                    </a:p>
                  </a:txBody>
                  <a:tcPr/>
                </a:tc>
                <a:tc>
                  <a:txBody>
                    <a:bodyPr/>
                    <a:lstStyle/>
                    <a:p>
                      <a:r>
                        <a:rPr lang="en-US" dirty="0" smtClean="0"/>
                        <a:t>$454.6 billion</a:t>
                      </a:r>
                      <a:endParaRPr lang="en-US" dirty="0"/>
                    </a:p>
                  </a:txBody>
                  <a:tcPr/>
                </a:tc>
              </a:tr>
              <a:tr h="370840">
                <a:tc>
                  <a:txBody>
                    <a:bodyPr/>
                    <a:lstStyle/>
                    <a:p>
                      <a:r>
                        <a:rPr lang="en-US" sz="1600" dirty="0" smtClean="0"/>
                        <a:t>GDP Growth</a:t>
                      </a:r>
                      <a:endParaRPr lang="en-US" sz="1600" dirty="0"/>
                    </a:p>
                  </a:txBody>
                  <a:tcPr/>
                </a:tc>
                <a:tc>
                  <a:txBody>
                    <a:bodyPr/>
                    <a:lstStyle/>
                    <a:p>
                      <a:r>
                        <a:rPr lang="en-US" dirty="0" smtClean="0"/>
                        <a:t>0.8% (2015)</a:t>
                      </a:r>
                      <a:endParaRPr lang="en-US" dirty="0"/>
                    </a:p>
                  </a:txBody>
                  <a:tcPr/>
                </a:tc>
                <a:tc>
                  <a:txBody>
                    <a:bodyPr/>
                    <a:lstStyle/>
                    <a:p>
                      <a:endParaRPr lang="en-US" sz="1600" dirty="0"/>
                    </a:p>
                  </a:txBody>
                  <a:tcPr/>
                </a:tc>
                <a:tc>
                  <a:txBody>
                    <a:bodyPr/>
                    <a:lstStyle/>
                    <a:p>
                      <a:endParaRPr lang="en-US" dirty="0"/>
                    </a:p>
                  </a:txBody>
                  <a:tcPr/>
                </a:tc>
              </a:tr>
              <a:tr h="370840">
                <a:tc>
                  <a:txBody>
                    <a:bodyPr/>
                    <a:lstStyle/>
                    <a:p>
                      <a:r>
                        <a:rPr lang="en-US" sz="1600" dirty="0" smtClean="0"/>
                        <a:t>Major import</a:t>
                      </a:r>
                      <a:endParaRPr lang="en-US" sz="1600" dirty="0"/>
                    </a:p>
                  </a:txBody>
                  <a:tcPr/>
                </a:tc>
                <a:tc>
                  <a:txBody>
                    <a:bodyPr/>
                    <a:lstStyle/>
                    <a:p>
                      <a:r>
                        <a:rPr lang="en-US" sz="1400" dirty="0" smtClean="0"/>
                        <a:t>engineering products</a:t>
                      </a:r>
                      <a:endParaRPr lang="en-US" sz="1400" dirty="0"/>
                    </a:p>
                  </a:txBody>
                  <a:tcPr/>
                </a:tc>
                <a:tc>
                  <a:txBody>
                    <a:bodyPr/>
                    <a:lstStyle/>
                    <a:p>
                      <a:r>
                        <a:rPr lang="en-US" sz="1600" dirty="0" smtClean="0"/>
                        <a:t>Major export</a:t>
                      </a:r>
                      <a:endParaRPr lang="en-US" sz="1600" dirty="0"/>
                    </a:p>
                  </a:txBody>
                  <a:tcPr/>
                </a:tc>
                <a:tc>
                  <a:txBody>
                    <a:bodyPr/>
                    <a:lstStyle/>
                    <a:p>
                      <a:r>
                        <a:rPr lang="en-US" sz="1400" dirty="0" smtClean="0"/>
                        <a:t>engineering products</a:t>
                      </a:r>
                      <a:endParaRPr lang="en-US" sz="1400" dirty="0"/>
                    </a:p>
                  </a:txBody>
                  <a:tcPr/>
                </a:tc>
              </a:tr>
              <a:tr h="370840">
                <a:tc>
                  <a:txBody>
                    <a:bodyPr/>
                    <a:lstStyle/>
                    <a:p>
                      <a:r>
                        <a:rPr lang="en-US" sz="1200" dirty="0" smtClean="0"/>
                        <a:t>Unemployed %</a:t>
                      </a:r>
                      <a:endParaRPr lang="en-US" sz="1200" dirty="0"/>
                    </a:p>
                  </a:txBody>
                  <a:tcPr/>
                </a:tc>
                <a:tc>
                  <a:txBody>
                    <a:bodyPr/>
                    <a:lstStyle/>
                    <a:p>
                      <a:r>
                        <a:rPr lang="en-US" sz="1400" dirty="0" smtClean="0"/>
                        <a:t>12.2% (2015 est.)</a:t>
                      </a:r>
                      <a:endParaRPr lang="en-US" sz="1400" dirty="0"/>
                    </a:p>
                  </a:txBody>
                  <a:tcPr/>
                </a:tc>
                <a:tc>
                  <a:txBody>
                    <a:bodyPr/>
                    <a:lstStyle/>
                    <a:p>
                      <a:r>
                        <a:rPr lang="en-US" sz="1600" dirty="0" smtClean="0"/>
                        <a:t>Inflation rate (%)</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0.3% (2015 est.)</a:t>
                      </a:r>
                    </a:p>
                  </a:txBody>
                  <a:tcPr/>
                </a:tc>
              </a:tr>
              <a:tr h="370840">
                <a:tc>
                  <a:txBody>
                    <a:bodyPr/>
                    <a:lstStyle/>
                    <a:p>
                      <a:r>
                        <a:rPr lang="en-US" sz="1400" dirty="0" smtClean="0"/>
                        <a:t>National budget ($)</a:t>
                      </a:r>
                      <a:endParaRPr lang="en-US" sz="1400" dirty="0"/>
                    </a:p>
                  </a:txBody>
                  <a:tcPr/>
                </a:tc>
                <a:tc>
                  <a:txBody>
                    <a:bodyPr/>
                    <a:lstStyle/>
                    <a:p>
                      <a:r>
                        <a:rPr lang="en-US" dirty="0" smtClean="0"/>
                        <a:t>$930.5 billion</a:t>
                      </a:r>
                      <a:endParaRPr lang="en-US" dirty="0"/>
                    </a:p>
                  </a:txBody>
                  <a:tcPr/>
                </a:tc>
                <a:tc>
                  <a:txBody>
                    <a:bodyPr/>
                    <a:lstStyle/>
                    <a:p>
                      <a:r>
                        <a:rPr lang="en-US" sz="1600" dirty="0" smtClean="0"/>
                        <a:t>National debt</a:t>
                      </a:r>
                      <a:r>
                        <a:rPr lang="en-US" sz="1600" baseline="0" dirty="0" smtClean="0"/>
                        <a:t> ($)</a:t>
                      </a:r>
                      <a:endParaRPr lang="en-US" sz="1600" dirty="0"/>
                    </a:p>
                  </a:txBody>
                  <a:tcPr/>
                </a:tc>
                <a:tc>
                  <a:txBody>
                    <a:bodyPr/>
                    <a:lstStyle/>
                    <a:p>
                      <a:r>
                        <a:rPr lang="en-US" dirty="0" smtClean="0"/>
                        <a:t>$2.459 trillion </a:t>
                      </a:r>
                      <a:endParaRPr lang="en-US" dirty="0"/>
                    </a:p>
                  </a:txBody>
                  <a:tcPr/>
                </a:tc>
              </a:tr>
              <a:tr h="407987">
                <a:tc>
                  <a:txBody>
                    <a:bodyPr/>
                    <a:lstStyle/>
                    <a:p>
                      <a:r>
                        <a:rPr lang="en-US" sz="1600" dirty="0" smtClean="0"/>
                        <a:t>Poor people</a:t>
                      </a:r>
                      <a:endParaRPr lang="en-US" sz="1600" dirty="0"/>
                    </a:p>
                  </a:txBody>
                  <a:tcPr/>
                </a:tc>
                <a:tc>
                  <a:txBody>
                    <a:bodyPr/>
                    <a:lstStyle/>
                    <a:p>
                      <a:r>
                        <a:rPr lang="en-US" dirty="0" smtClean="0"/>
                        <a:t>29.9%</a:t>
                      </a:r>
                      <a:endParaRPr lang="en-US" dirty="0"/>
                    </a:p>
                  </a:txBody>
                  <a:tcPr/>
                </a:tc>
                <a:tc>
                  <a:txBody>
                    <a:bodyPr/>
                    <a:lstStyle/>
                    <a:p>
                      <a:r>
                        <a:rPr lang="en-US" sz="1400" dirty="0" smtClean="0"/>
                        <a:t>Defense budget ($)</a:t>
                      </a:r>
                      <a:endParaRPr lang="en-US" sz="1400" dirty="0"/>
                    </a:p>
                  </a:txBody>
                  <a:tcPr/>
                </a:tc>
                <a:tc>
                  <a:txBody>
                    <a:bodyPr/>
                    <a:lstStyle/>
                    <a:p>
                      <a:r>
                        <a:rPr lang="en-US" dirty="0" smtClean="0"/>
                        <a:t>1.1% of GDP </a:t>
                      </a:r>
                      <a:endParaRPr lang="en-US" dirty="0"/>
                    </a:p>
                  </a:txBody>
                  <a:tcPr/>
                </a:tc>
              </a:tr>
            </a:tbl>
          </a:graphicData>
        </a:graphic>
      </p:graphicFrame>
      <p:graphicFrame>
        <p:nvGraphicFramePr>
          <p:cNvPr id="8" name="Content Placeholder 7"/>
          <p:cNvGraphicFramePr>
            <a:graphicFrameLocks noGrp="1"/>
          </p:cNvGraphicFramePr>
          <p:nvPr>
            <p:ph sz="half" idx="2"/>
            <p:extLst>
              <p:ext uri="{D42A27DB-BD31-4B8C-83A1-F6EECF244321}">
                <p14:modId xmlns:p14="http://schemas.microsoft.com/office/powerpoint/2010/main" val="2726431957"/>
              </p:ext>
            </p:extLst>
          </p:nvPr>
        </p:nvGraphicFramePr>
        <p:xfrm>
          <a:off x="4541520" y="1524000"/>
          <a:ext cx="4602480" cy="4124960"/>
        </p:xfrm>
        <a:graphic>
          <a:graphicData uri="http://schemas.openxmlformats.org/drawingml/2006/table">
            <a:tbl>
              <a:tblPr firstRow="1" bandRow="1">
                <a:tableStyleId>{5C22544A-7EE6-4342-B048-85BDC9FD1C3A}</a:tableStyleId>
              </a:tblPr>
              <a:tblGrid>
                <a:gridCol w="1150620"/>
                <a:gridCol w="1150620"/>
                <a:gridCol w="1150620"/>
                <a:gridCol w="1150620"/>
              </a:tblGrid>
              <a:tr h="370840">
                <a:tc gridSpan="4">
                  <a:txBody>
                    <a:bodyPr/>
                    <a:lstStyle/>
                    <a:p>
                      <a:r>
                        <a:rPr lang="en-US" sz="1400" dirty="0" smtClean="0"/>
                        <a:t>Demographics</a:t>
                      </a:r>
                      <a:endParaRPr lang="en-US" sz="14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sz="1400" dirty="0" smtClean="0"/>
                        <a:t>Population</a:t>
                      </a:r>
                      <a:endParaRPr lang="en-US" sz="1400" dirty="0"/>
                    </a:p>
                  </a:txBody>
                  <a:tcPr/>
                </a:tc>
                <a:tc>
                  <a:txBody>
                    <a:bodyPr/>
                    <a:lstStyle/>
                    <a:p>
                      <a:r>
                        <a:rPr lang="en-US" sz="1600" dirty="0" smtClean="0"/>
                        <a:t>61,855,120</a:t>
                      </a:r>
                      <a:endParaRPr lang="en-US" sz="1600" dirty="0"/>
                    </a:p>
                  </a:txBody>
                  <a:tcPr/>
                </a:tc>
                <a:tc>
                  <a:txBody>
                    <a:bodyPr/>
                    <a:lstStyle/>
                    <a:p>
                      <a:r>
                        <a:rPr lang="en-US" sz="1400" dirty="0" smtClean="0"/>
                        <a:t>Growth rate</a:t>
                      </a:r>
                      <a:endParaRPr lang="en-US" sz="1400" dirty="0"/>
                    </a:p>
                  </a:txBody>
                  <a:tcPr/>
                </a:tc>
                <a:tc>
                  <a:txBody>
                    <a:bodyPr/>
                    <a:lstStyle/>
                    <a:p>
                      <a:r>
                        <a:rPr lang="en-US" dirty="0" smtClean="0"/>
                        <a:t>0.27%</a:t>
                      </a:r>
                      <a:endParaRPr lang="en-US" dirty="0"/>
                    </a:p>
                  </a:txBody>
                  <a:tcPr/>
                </a:tc>
              </a:tr>
              <a:tr h="370840">
                <a:tc>
                  <a:txBody>
                    <a:bodyPr/>
                    <a:lstStyle/>
                    <a:p>
                      <a:r>
                        <a:rPr lang="en-US" sz="1400" dirty="0" smtClean="0"/>
                        <a:t>Infant mortality rate</a:t>
                      </a:r>
                      <a:endParaRPr lang="en-US" sz="1400" dirty="0"/>
                    </a:p>
                  </a:txBody>
                  <a:tcPr/>
                </a:tc>
                <a:tc>
                  <a:txBody>
                    <a:bodyPr/>
                    <a:lstStyle/>
                    <a:p>
                      <a:r>
                        <a:rPr lang="en-US" sz="1400" dirty="0" smtClean="0"/>
                        <a:t>3.29 deaths/1,000 live births</a:t>
                      </a:r>
                      <a:endParaRPr lang="en-US" sz="1400" dirty="0"/>
                    </a:p>
                  </a:txBody>
                  <a:tcPr/>
                </a:tc>
                <a:tc>
                  <a:txBody>
                    <a:bodyPr/>
                    <a:lstStyle/>
                    <a:p>
                      <a:r>
                        <a:rPr lang="en-US" sz="1400" dirty="0" smtClean="0"/>
                        <a:t>Avg. life expectancy M/W</a:t>
                      </a:r>
                      <a:endParaRPr lang="en-US" sz="1400" dirty="0"/>
                    </a:p>
                  </a:txBody>
                  <a:tcPr/>
                </a:tc>
                <a:tc>
                  <a:txBody>
                    <a:bodyPr/>
                    <a:lstStyle/>
                    <a:p>
                      <a:r>
                        <a:rPr lang="en-US" dirty="0" smtClean="0"/>
                        <a:t>79.48 </a:t>
                      </a:r>
                      <a:r>
                        <a:rPr lang="en-US" dirty="0" err="1" smtClean="0"/>
                        <a:t>yrs</a:t>
                      </a:r>
                      <a:r>
                        <a:rPr lang="en-US" dirty="0" smtClean="0"/>
                        <a:t>/ 84.92 </a:t>
                      </a:r>
                      <a:r>
                        <a:rPr lang="en-US" dirty="0" err="1" smtClean="0"/>
                        <a:t>yrs</a:t>
                      </a:r>
                      <a:endParaRPr lang="en-US" dirty="0"/>
                    </a:p>
                  </a:txBody>
                  <a:tcPr/>
                </a:tc>
              </a:tr>
              <a:tr h="370840">
                <a:tc>
                  <a:txBody>
                    <a:bodyPr/>
                    <a:lstStyle/>
                    <a:p>
                      <a:r>
                        <a:rPr lang="en-US" sz="1600" dirty="0" smtClean="0"/>
                        <a:t>% pop. under</a:t>
                      </a:r>
                      <a:r>
                        <a:rPr lang="en-US" sz="1600" baseline="0" dirty="0" smtClean="0"/>
                        <a:t> 15</a:t>
                      </a:r>
                      <a:endParaRPr lang="en-US" sz="1600" dirty="0"/>
                    </a:p>
                  </a:txBody>
                  <a:tcPr/>
                </a:tc>
                <a:tc>
                  <a:txBody>
                    <a:bodyPr/>
                    <a:lstStyle/>
                    <a:p>
                      <a:r>
                        <a:rPr lang="en-US" dirty="0" smtClean="0"/>
                        <a:t>13.73%</a:t>
                      </a:r>
                      <a:endParaRPr lang="en-US" dirty="0"/>
                    </a:p>
                  </a:txBody>
                  <a:tcPr/>
                </a:tc>
                <a:tc>
                  <a:txBody>
                    <a:bodyPr/>
                    <a:lstStyle/>
                    <a:p>
                      <a:r>
                        <a:rPr lang="en-US" sz="1600" dirty="0" smtClean="0"/>
                        <a:t>% pop. Over 65</a:t>
                      </a:r>
                      <a:endParaRPr lang="en-US" sz="1600" dirty="0"/>
                    </a:p>
                  </a:txBody>
                  <a:tcPr/>
                </a:tc>
                <a:tc>
                  <a:txBody>
                    <a:bodyPr/>
                    <a:lstStyle/>
                    <a:p>
                      <a:r>
                        <a:rPr lang="en-US" dirty="0" smtClean="0"/>
                        <a:t>21.2% </a:t>
                      </a:r>
                      <a:endParaRPr lang="en-US" dirty="0"/>
                    </a:p>
                  </a:txBody>
                  <a:tcPr/>
                </a:tc>
              </a:tr>
              <a:tr h="370840">
                <a:tc>
                  <a:txBody>
                    <a:bodyPr/>
                    <a:lstStyle/>
                    <a:p>
                      <a:r>
                        <a:rPr lang="en-US" sz="1200" dirty="0" smtClean="0"/>
                        <a:t>Total Fertility Rate (TFR)</a:t>
                      </a:r>
                      <a:endParaRPr lang="en-US" sz="1200" dirty="0"/>
                    </a:p>
                  </a:txBody>
                  <a:tcPr/>
                </a:tc>
                <a:tc>
                  <a:txBody>
                    <a:bodyPr/>
                    <a:lstStyle/>
                    <a:p>
                      <a:r>
                        <a:rPr lang="en-US" dirty="0" smtClean="0"/>
                        <a:t>1.43 </a:t>
                      </a:r>
                      <a:endParaRPr lang="en-US" dirty="0"/>
                    </a:p>
                  </a:txBody>
                  <a:tcPr/>
                </a:tc>
                <a:tc>
                  <a:txBody>
                    <a:bodyPr/>
                    <a:lstStyle/>
                    <a:p>
                      <a:r>
                        <a:rPr lang="en-US" sz="1400" dirty="0" smtClean="0"/>
                        <a:t># doctors per 1000 people</a:t>
                      </a:r>
                      <a:endParaRPr lang="en-US" sz="1400" dirty="0"/>
                    </a:p>
                  </a:txBody>
                  <a:tcPr/>
                </a:tc>
                <a:tc>
                  <a:txBody>
                    <a:bodyPr/>
                    <a:lstStyle/>
                    <a:p>
                      <a:r>
                        <a:rPr lang="en-US" dirty="0" smtClean="0"/>
                        <a:t>3.76 </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 college degree</a:t>
                      </a:r>
                    </a:p>
                  </a:txBody>
                  <a:tcPr/>
                </a:tc>
                <a:tc>
                  <a:txBody>
                    <a:bodyPr/>
                    <a:lstStyle/>
                    <a:p>
                      <a:r>
                        <a:rPr lang="en-US" dirty="0" smtClean="0"/>
                        <a:t>NA</a:t>
                      </a:r>
                      <a:endParaRPr lang="en-US" dirty="0"/>
                    </a:p>
                  </a:txBody>
                  <a:tcPr/>
                </a:tc>
                <a:tc>
                  <a:txBody>
                    <a:bodyPr/>
                    <a:lstStyle/>
                    <a:p>
                      <a:r>
                        <a:rPr lang="en-US" sz="1600" dirty="0" smtClean="0"/>
                        <a:t>% literate</a:t>
                      </a:r>
                      <a:endParaRPr lang="en-US" sz="1600" dirty="0"/>
                    </a:p>
                  </a:txBody>
                  <a:tcPr/>
                </a:tc>
                <a:tc>
                  <a:txBody>
                    <a:bodyPr/>
                    <a:lstStyle/>
                    <a:p>
                      <a:r>
                        <a:rPr lang="en-US" dirty="0" smtClean="0"/>
                        <a:t>99.2%</a:t>
                      </a:r>
                      <a:endParaRPr lang="en-US" dirty="0"/>
                    </a:p>
                  </a:txBody>
                  <a:tcPr/>
                </a:tc>
              </a:tr>
              <a:tr h="370840">
                <a:tc>
                  <a:txBody>
                    <a:bodyPr/>
                    <a:lstStyle/>
                    <a:p>
                      <a:r>
                        <a:rPr lang="en-US" sz="1200" dirty="0" smtClean="0"/>
                        <a:t>Avg. calorie intake</a:t>
                      </a:r>
                      <a:endParaRPr lang="en-US" sz="1200" dirty="0"/>
                    </a:p>
                  </a:txBody>
                  <a:tcPr/>
                </a:tc>
                <a:tc>
                  <a:txBody>
                    <a:bodyPr/>
                    <a:lstStyle/>
                    <a:p>
                      <a:r>
                        <a:rPr lang="en-US" dirty="0" smtClean="0"/>
                        <a:t>NA</a:t>
                      </a:r>
                      <a:endParaRPr lang="en-US" dirty="0"/>
                    </a:p>
                  </a:txBody>
                  <a:tcPr/>
                </a:tc>
                <a:tc>
                  <a:txBody>
                    <a:bodyPr/>
                    <a:lstStyle/>
                    <a:p>
                      <a:r>
                        <a:rPr lang="en-US" sz="1200" dirty="0" smtClean="0"/>
                        <a:t>Poverty rate</a:t>
                      </a:r>
                      <a:endParaRPr lang="en-US" sz="1200" dirty="0"/>
                    </a:p>
                  </a:txBody>
                  <a:tcPr/>
                </a:tc>
                <a:tc>
                  <a:txBody>
                    <a:bodyPr/>
                    <a:lstStyle/>
                    <a:p>
                      <a:r>
                        <a:rPr lang="en-US" dirty="0" smtClean="0"/>
                        <a:t>29.9%</a:t>
                      </a:r>
                    </a:p>
                  </a:txBody>
                  <a:tcPr/>
                </a:tc>
              </a:tr>
              <a:tr h="370840">
                <a:tc>
                  <a:txBody>
                    <a:bodyPr/>
                    <a:lstStyle/>
                    <a:p>
                      <a:r>
                        <a:rPr lang="en-US" sz="1600" dirty="0" smtClean="0"/>
                        <a:t>Birth rate</a:t>
                      </a:r>
                      <a:endParaRPr lang="en-US" sz="1600" dirty="0"/>
                    </a:p>
                  </a:txBody>
                  <a:tcPr/>
                </a:tc>
                <a:tc>
                  <a:txBody>
                    <a:bodyPr/>
                    <a:lstStyle/>
                    <a:p>
                      <a:r>
                        <a:rPr lang="en-US" sz="1400" dirty="0" smtClean="0"/>
                        <a:t>8.74 births/1,000 </a:t>
                      </a:r>
                      <a:endParaRPr lang="en-US" sz="1400" dirty="0"/>
                    </a:p>
                  </a:txBody>
                  <a:tcPr/>
                </a:tc>
                <a:tc>
                  <a:txBody>
                    <a:bodyPr/>
                    <a:lstStyle/>
                    <a:p>
                      <a:r>
                        <a:rPr lang="en-US" sz="1400" dirty="0" smtClean="0"/>
                        <a:t>Death rate</a:t>
                      </a:r>
                      <a:endParaRPr lang="en-US" sz="1400" dirty="0"/>
                    </a:p>
                  </a:txBody>
                  <a:tcPr/>
                </a:tc>
                <a:tc>
                  <a:txBody>
                    <a:bodyPr/>
                    <a:lstStyle/>
                    <a:p>
                      <a:r>
                        <a:rPr lang="en-US" sz="1400" dirty="0" smtClean="0"/>
                        <a:t>10.19 deaths/1,000</a:t>
                      </a:r>
                      <a:endParaRPr lang="en-US" sz="1400" dirty="0"/>
                    </a:p>
                  </a:txBody>
                  <a:tcPr/>
                </a:tc>
              </a:tr>
            </a:tbl>
          </a:graphicData>
        </a:graphic>
      </p:graphicFrame>
    </p:spTree>
    <p:extLst>
      <p:ext uri="{BB962C8B-B14F-4D97-AF65-F5344CB8AC3E}">
        <p14:creationId xmlns:p14="http://schemas.microsoft.com/office/powerpoint/2010/main" val="3347705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Pyramid</a:t>
            </a:r>
            <a:endParaRPr lang="en-US" dirty="0"/>
          </a:p>
        </p:txBody>
      </p:sp>
      <p:pic>
        <p:nvPicPr>
          <p:cNvPr id="6" name="Content Placeholder 5"/>
          <p:cNvPicPr>
            <a:picLocks noGrp="1" noChangeAspect="1"/>
          </p:cNvPicPr>
          <p:nvPr>
            <p:ph idx="1"/>
          </p:nvPr>
        </p:nvPicPr>
        <p:blipFill>
          <a:blip r:embed="rId2"/>
          <a:stretch>
            <a:fillRect/>
          </a:stretch>
        </p:blipFill>
        <p:spPr>
          <a:xfrm>
            <a:off x="0" y="1334058"/>
            <a:ext cx="9144000" cy="4685742"/>
          </a:xfrm>
          <a:prstGeom prst="rect">
            <a:avLst/>
          </a:prstGeom>
        </p:spPr>
      </p:pic>
    </p:spTree>
    <p:extLst>
      <p:ext uri="{BB962C8B-B14F-4D97-AF65-F5344CB8AC3E}">
        <p14:creationId xmlns:p14="http://schemas.microsoft.com/office/powerpoint/2010/main" val="1319647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smtClean="0"/>
              <a:t>Tourism in Italy</a:t>
            </a:r>
            <a:endParaRPr lang="en-US" dirty="0"/>
          </a:p>
        </p:txBody>
      </p:sp>
      <p:sp>
        <p:nvSpPr>
          <p:cNvPr id="3" name="Rectangle 2"/>
          <p:cNvSpPr>
            <a:spLocks noGrp="1"/>
          </p:cNvSpPr>
          <p:nvPr>
            <p:ph sz="half" idx="1"/>
          </p:nvPr>
        </p:nvSpPr>
        <p:spPr>
          <a:xfrm>
            <a:off x="457200" y="1600200"/>
            <a:ext cx="8229600" cy="4525963"/>
          </a:xfrm>
        </p:spPr>
        <p:txBody>
          <a:bodyPr>
            <a:normAutofit fontScale="85000" lnSpcReduction="10000"/>
          </a:bodyPr>
          <a:lstStyle/>
          <a:p>
            <a:r>
              <a:rPr lang="en-US" dirty="0"/>
              <a:t>With 48.6 million tourists a year (2014), Italy is the fifth most visited country in international tourism arrivals, behind France (83.7 million (2014)), the United States (74.8 million (2014)), Spain (65 million (2014)), and China (55.6 million (2014</a:t>
            </a:r>
            <a:r>
              <a:rPr lang="en-US" dirty="0" smtClean="0"/>
              <a:t>)). </a:t>
            </a:r>
            <a:r>
              <a:rPr lang="en-US" dirty="0"/>
              <a:t>People mainly visit Italy for its rich art, cuisine, history, fashion and culture, its beautiful coastline and beaches, its mountains, and priceless ancient monuments. Italy also contains more World Heritage Sites than any other country in the world.</a:t>
            </a:r>
          </a:p>
          <a:p>
            <a:endParaRPr lang="en-US" dirty="0"/>
          </a:p>
          <a:p>
            <a:r>
              <a:rPr lang="en-US" dirty="0"/>
              <a:t>Tourism is one of Italy's fastest growing and most profitable industrial sectors, with an estimated revenue of €189.1 billion</a:t>
            </a:r>
            <a:r>
              <a:rPr lang="en-US" dirty="0" smtClean="0"/>
              <a: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a:t>Colosseum, Rome</a:t>
            </a:r>
          </a:p>
        </p:txBody>
      </p:sp>
      <p:pic>
        <p:nvPicPr>
          <p:cNvPr id="4" name="Content Placeholder 3"/>
          <p:cNvPicPr>
            <a:picLocks noGrp="1" noChangeAspect="1"/>
          </p:cNvPicPr>
          <p:nvPr>
            <p:ph idx="1"/>
          </p:nvPr>
        </p:nvPicPr>
        <p:blipFill>
          <a:blip r:embed="rId2"/>
          <a:stretch>
            <a:fillRect/>
          </a:stretch>
        </p:blipFill>
        <p:spPr>
          <a:xfrm>
            <a:off x="0" y="1370013"/>
            <a:ext cx="9144000" cy="4920258"/>
          </a:xfrm>
          <a:prstGeom prst="rect">
            <a:avLst/>
          </a:prstGeom>
        </p:spPr>
      </p:pic>
    </p:spTree>
    <p:extLst>
      <p:ext uri="{BB962C8B-B14F-4D97-AF65-F5344CB8AC3E}">
        <p14:creationId xmlns:p14="http://schemas.microsoft.com/office/powerpoint/2010/main" val="62404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27013"/>
            <a:ext cx="8229600" cy="534987"/>
          </a:xfrm>
        </p:spPr>
        <p:txBody>
          <a:bodyPr>
            <a:normAutofit fontScale="90000"/>
          </a:bodyPr>
          <a:lstStyle/>
          <a:p>
            <a:r>
              <a:rPr lang="en-US" dirty="0" smtClean="0">
                <a:solidFill>
                  <a:srgbClr val="FF0000"/>
                </a:solidFill>
              </a:rPr>
              <a:t>Pompeii with </a:t>
            </a:r>
            <a:r>
              <a:rPr lang="en-US" dirty="0">
                <a:solidFill>
                  <a:srgbClr val="FF0000"/>
                </a:solidFill>
              </a:rPr>
              <a:t>Vesuvius in the distance. </a:t>
            </a:r>
          </a:p>
        </p:txBody>
      </p:sp>
    </p:spTree>
    <p:extLst>
      <p:ext uri="{BB962C8B-B14F-4D97-AF65-F5344CB8AC3E}">
        <p14:creationId xmlns:p14="http://schemas.microsoft.com/office/powerpoint/2010/main" val="2125024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 y="0"/>
            <a:ext cx="8730595" cy="6543675"/>
          </a:xfrm>
          <a:prstGeom prst="rect">
            <a:avLst/>
          </a:prstGeom>
        </p:spPr>
      </p:pic>
    </p:spTree>
    <p:extLst>
      <p:ext uri="{BB962C8B-B14F-4D97-AF65-F5344CB8AC3E}">
        <p14:creationId xmlns:p14="http://schemas.microsoft.com/office/powerpoint/2010/main" val="813966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050" y="66910"/>
            <a:ext cx="9124950" cy="6779660"/>
          </a:xfrm>
          <a:prstGeom prst="rect">
            <a:avLst/>
          </a:prstGeom>
        </p:spPr>
      </p:pic>
      <p:sp>
        <p:nvSpPr>
          <p:cNvPr id="2" name="Title 1"/>
          <p:cNvSpPr>
            <a:spLocks noGrp="1"/>
          </p:cNvSpPr>
          <p:nvPr>
            <p:ph type="title"/>
          </p:nvPr>
        </p:nvSpPr>
        <p:spPr>
          <a:xfrm>
            <a:off x="457200" y="227013"/>
            <a:ext cx="8229600" cy="611187"/>
          </a:xfrm>
        </p:spPr>
        <p:txBody>
          <a:bodyPr>
            <a:normAutofit fontScale="90000"/>
          </a:bodyPr>
          <a:lstStyle/>
          <a:p>
            <a:r>
              <a:rPr lang="en-US" dirty="0" smtClean="0"/>
              <a:t>Florence</a:t>
            </a:r>
            <a:endParaRPr lang="en-US" dirty="0"/>
          </a:p>
        </p:txBody>
      </p:sp>
    </p:spTree>
    <p:extLst>
      <p:ext uri="{BB962C8B-B14F-4D97-AF65-F5344CB8AC3E}">
        <p14:creationId xmlns:p14="http://schemas.microsoft.com/office/powerpoint/2010/main" val="2227204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5600"/>
            <a:ext cx="9144000" cy="6866930"/>
          </a:xfrm>
          <a:prstGeom prst="rect">
            <a:avLst/>
          </a:prstGeom>
        </p:spPr>
      </p:pic>
      <p:sp>
        <p:nvSpPr>
          <p:cNvPr id="2" name="Title 1"/>
          <p:cNvSpPr>
            <a:spLocks noGrp="1"/>
          </p:cNvSpPr>
          <p:nvPr>
            <p:ph type="title"/>
          </p:nvPr>
        </p:nvSpPr>
        <p:spPr>
          <a:xfrm>
            <a:off x="457200" y="227013"/>
            <a:ext cx="8229600" cy="611187"/>
          </a:xfrm>
        </p:spPr>
        <p:txBody>
          <a:bodyPr>
            <a:normAutofit fontScale="90000"/>
          </a:bodyPr>
          <a:lstStyle/>
          <a:p>
            <a:r>
              <a:rPr lang="en-US" dirty="0"/>
              <a:t>Milan Cathedral</a:t>
            </a:r>
          </a:p>
        </p:txBody>
      </p:sp>
    </p:spTree>
    <p:extLst>
      <p:ext uri="{BB962C8B-B14F-4D97-AF65-F5344CB8AC3E}">
        <p14:creationId xmlns:p14="http://schemas.microsoft.com/office/powerpoint/2010/main" val="1112110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of Assisi</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370013"/>
            <a:ext cx="9144000" cy="4572000"/>
          </a:xfrm>
          <a:prstGeom prst="rect">
            <a:avLst/>
          </a:prstGeom>
        </p:spPr>
      </p:pic>
    </p:spTree>
    <p:extLst>
      <p:ext uri="{BB962C8B-B14F-4D97-AF65-F5344CB8AC3E}">
        <p14:creationId xmlns:p14="http://schemas.microsoft.com/office/powerpoint/2010/main" val="61975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major problem(s)</a:t>
            </a:r>
            <a:endParaRPr lang="en-US" dirty="0"/>
          </a:p>
        </p:txBody>
      </p:sp>
      <p:sp>
        <p:nvSpPr>
          <p:cNvPr id="3" name="Content Placeholder 2"/>
          <p:cNvSpPr>
            <a:spLocks noGrp="1"/>
          </p:cNvSpPr>
          <p:nvPr>
            <p:ph idx="1"/>
          </p:nvPr>
        </p:nvSpPr>
        <p:spPr/>
        <p:txBody>
          <a:bodyPr/>
          <a:lstStyle/>
          <a:p>
            <a:r>
              <a:rPr lang="en-US" dirty="0" smtClean="0"/>
              <a:t>Massive public debt and the slow recovery from the 2008 “Recession.”</a:t>
            </a:r>
          </a:p>
          <a:p>
            <a:r>
              <a:rPr lang="en-US" dirty="0" smtClean="0"/>
              <a:t>Refugees crossing the Mediterranean – Providing for the refugees, costly rescue operations, and fitting people with greatly different cultures into the Italian society.</a:t>
            </a:r>
            <a:endParaRPr lang="en-US" dirty="0"/>
          </a:p>
        </p:txBody>
      </p:sp>
    </p:spTree>
    <p:extLst>
      <p:ext uri="{BB962C8B-B14F-4D97-AF65-F5344CB8AC3E}">
        <p14:creationId xmlns:p14="http://schemas.microsoft.com/office/powerpoint/2010/main" val="4157398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8229600" cy="839787"/>
          </a:xfrm>
        </p:spPr>
        <p:txBody>
          <a:bodyPr/>
          <a:lstStyle/>
          <a:p>
            <a:r>
              <a:rPr lang="en-US" dirty="0" smtClean="0"/>
              <a:t>Additional points of relevance </a:t>
            </a:r>
            <a:endParaRPr lang="en-US" dirty="0"/>
          </a:p>
        </p:txBody>
      </p:sp>
      <p:sp>
        <p:nvSpPr>
          <p:cNvPr id="3" name="Content Placeholder 2"/>
          <p:cNvSpPr>
            <a:spLocks noGrp="1"/>
          </p:cNvSpPr>
          <p:nvPr>
            <p:ph idx="1"/>
          </p:nvPr>
        </p:nvSpPr>
        <p:spPr/>
        <p:txBody>
          <a:bodyPr/>
          <a:lstStyle/>
          <a:p>
            <a:r>
              <a:rPr lang="en-US" dirty="0" smtClean="0"/>
              <a:t>Italy has two sovereign countries within its borders: San Marino and Vatican City</a:t>
            </a:r>
          </a:p>
          <a:p>
            <a:r>
              <a:rPr lang="en-US" dirty="0" smtClean="0"/>
              <a:t>Rome is the only city in the world that has a sovereign country within its boundaries – Vatican City.</a:t>
            </a:r>
          </a:p>
          <a:p>
            <a:r>
              <a:rPr lang="en-US" dirty="0" smtClean="0"/>
              <a:t>Some of the best preserved Greek temples in the world are in Sicily.</a:t>
            </a:r>
            <a:endParaRPr lang="en-US" dirty="0"/>
          </a:p>
        </p:txBody>
      </p:sp>
    </p:spTree>
    <p:extLst>
      <p:ext uri="{BB962C8B-B14F-4D97-AF65-F5344CB8AC3E}">
        <p14:creationId xmlns:p14="http://schemas.microsoft.com/office/powerpoint/2010/main" val="874016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27013"/>
            <a:ext cx="8686800" cy="1143000"/>
          </a:xfrm>
        </p:spPr>
        <p:txBody>
          <a:bodyPr>
            <a:normAutofit/>
          </a:bodyPr>
          <a:lstStyle/>
          <a:p>
            <a:r>
              <a:rPr lang="en-US" dirty="0" smtClean="0"/>
              <a:t>The Italian Alps</a:t>
            </a:r>
            <a:endParaRPr lang="en-US" dirty="0"/>
          </a:p>
        </p:txBody>
      </p:sp>
      <p:pic>
        <p:nvPicPr>
          <p:cNvPr id="2" name="Content Placeholder 1"/>
          <p:cNvPicPr>
            <a:picLocks noGrp="1" noChangeAspect="1"/>
          </p:cNvPicPr>
          <p:nvPr>
            <p:ph idx="1"/>
          </p:nvPr>
        </p:nvPicPr>
        <p:blipFill>
          <a:blip r:embed="rId2"/>
          <a:stretch>
            <a:fillRect/>
          </a:stretch>
        </p:blipFill>
        <p:spPr>
          <a:xfrm>
            <a:off x="0" y="1370013"/>
            <a:ext cx="9109841" cy="5133197"/>
          </a:xfrm>
          <a:prstGeom prst="rect">
            <a:avLst/>
          </a:prstGeom>
        </p:spPr>
      </p:pic>
    </p:spTree>
    <p:extLst>
      <p:ext uri="{BB962C8B-B14F-4D97-AF65-F5344CB8AC3E}">
        <p14:creationId xmlns:p14="http://schemas.microsoft.com/office/powerpoint/2010/main" val="3624131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27013"/>
            <a:ext cx="8686800" cy="611187"/>
          </a:xfrm>
        </p:spPr>
        <p:txBody>
          <a:bodyPr>
            <a:normAutofit fontScale="90000"/>
          </a:bodyPr>
          <a:lstStyle/>
          <a:p>
            <a:r>
              <a:rPr lang="en-US" dirty="0" smtClean="0"/>
              <a:t>Mount Etna, Sicily</a:t>
            </a:r>
            <a:endParaRPr lang="en-US" dirty="0"/>
          </a:p>
        </p:txBody>
      </p:sp>
      <p:pic>
        <p:nvPicPr>
          <p:cNvPr id="2" name="Content Placeholder 1"/>
          <p:cNvPicPr>
            <a:picLocks noGrp="1" noChangeAspect="1"/>
          </p:cNvPicPr>
          <p:nvPr>
            <p:ph idx="1"/>
          </p:nvPr>
        </p:nvPicPr>
        <p:blipFill>
          <a:blip r:embed="rId2"/>
          <a:stretch>
            <a:fillRect/>
          </a:stretch>
        </p:blipFill>
        <p:spPr>
          <a:xfrm>
            <a:off x="1" y="780394"/>
            <a:ext cx="9144000" cy="6095999"/>
          </a:xfrm>
          <a:prstGeom prst="rect">
            <a:avLst/>
          </a:prstGeom>
        </p:spPr>
      </p:pic>
    </p:spTree>
    <p:extLst>
      <p:ext uri="{BB962C8B-B14F-4D97-AF65-F5344CB8AC3E}">
        <p14:creationId xmlns:p14="http://schemas.microsoft.com/office/powerpoint/2010/main" val="2496983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27013"/>
            <a:ext cx="8686800" cy="534987"/>
          </a:xfrm>
        </p:spPr>
        <p:txBody>
          <a:bodyPr>
            <a:normAutofit fontScale="90000"/>
          </a:bodyPr>
          <a:lstStyle/>
          <a:p>
            <a:r>
              <a:rPr lang="en-US" dirty="0" smtClean="0"/>
              <a:t>Lake </a:t>
            </a:r>
            <a:r>
              <a:rPr lang="en-US" dirty="0" err="1" smtClean="0"/>
              <a:t>como</a:t>
            </a:r>
            <a:endParaRPr lang="en-US" dirty="0"/>
          </a:p>
        </p:txBody>
      </p:sp>
      <p:pic>
        <p:nvPicPr>
          <p:cNvPr id="3" name="Content Placeholder 2"/>
          <p:cNvPicPr>
            <a:picLocks noGrp="1" noChangeAspect="1"/>
          </p:cNvPicPr>
          <p:nvPr>
            <p:ph idx="1"/>
          </p:nvPr>
        </p:nvPicPr>
        <p:blipFill>
          <a:blip r:embed="rId2"/>
          <a:stretch>
            <a:fillRect/>
          </a:stretch>
        </p:blipFill>
        <p:spPr>
          <a:xfrm>
            <a:off x="26670" y="761940"/>
            <a:ext cx="9117330" cy="6057960"/>
          </a:xfrm>
          <a:prstGeom prst="rect">
            <a:avLst/>
          </a:prstGeom>
        </p:spPr>
      </p:pic>
    </p:spTree>
    <p:extLst>
      <p:ext uri="{BB962C8B-B14F-4D97-AF65-F5344CB8AC3E}">
        <p14:creationId xmlns:p14="http://schemas.microsoft.com/office/powerpoint/2010/main" val="581716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27013"/>
            <a:ext cx="8229600" cy="611187"/>
          </a:xfrm>
        </p:spPr>
        <p:txBody>
          <a:bodyPr>
            <a:normAutofit fontScale="90000"/>
          </a:bodyPr>
          <a:lstStyle/>
          <a:p>
            <a:r>
              <a:rPr lang="en-US" dirty="0" smtClean="0"/>
              <a:t>Mount Vesuvius</a:t>
            </a:r>
            <a:endParaRPr lang="en-US" dirty="0"/>
          </a:p>
        </p:txBody>
      </p:sp>
    </p:spTree>
    <p:extLst>
      <p:ext uri="{BB962C8B-B14F-4D97-AF65-F5344CB8AC3E}">
        <p14:creationId xmlns:p14="http://schemas.microsoft.com/office/powerpoint/2010/main" val="37423442"/>
      </p:ext>
    </p:extLst>
  </p:cSld>
  <p:clrMapOvr>
    <a:masterClrMapping/>
  </p:clrMapOvr>
</p:sld>
</file>

<file path=ppt/theme/theme1.xml><?xml version="1.0" encoding="utf-8"?>
<a:theme xmlns:a="http://schemas.openxmlformats.org/drawingml/2006/main" name="EdCountryRpt">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PPT for Count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PPT for Count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2_PPT for Count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745B0B8-F12E-4BA6-AED8-2FA9328FAD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for Country</Template>
  <TotalTime>0</TotalTime>
  <Words>2426</Words>
  <Application>Microsoft Office PowerPoint</Application>
  <PresentationFormat>On-screen Show (4:3)</PresentationFormat>
  <Paragraphs>262</Paragraphs>
  <Slides>54</Slides>
  <Notes>10</Notes>
  <HiddenSlides>0</HiddenSlides>
  <MMClips>0</MMClips>
  <ScaleCrop>false</ScaleCrop>
  <HeadingPairs>
    <vt:vector size="4" baseType="variant">
      <vt:variant>
        <vt:lpstr>Theme</vt:lpstr>
      </vt:variant>
      <vt:variant>
        <vt:i4>4</vt:i4>
      </vt:variant>
      <vt:variant>
        <vt:lpstr>Slide Titles</vt:lpstr>
      </vt:variant>
      <vt:variant>
        <vt:i4>54</vt:i4>
      </vt:variant>
    </vt:vector>
  </HeadingPairs>
  <TitlesOfParts>
    <vt:vector size="58" baseType="lpstr">
      <vt:lpstr>EdCountryRpt</vt:lpstr>
      <vt:lpstr>PPT for Country</vt:lpstr>
      <vt:lpstr>1_PPT for Country</vt:lpstr>
      <vt:lpstr>2_PPT for Country</vt:lpstr>
      <vt:lpstr>italy</vt:lpstr>
      <vt:lpstr>Where is Italy Located</vt:lpstr>
      <vt:lpstr>Geographic Features of Your Country (Physical Place)</vt:lpstr>
      <vt:lpstr>PowerPoint Presentation</vt:lpstr>
      <vt:lpstr>PowerPoint Presentation</vt:lpstr>
      <vt:lpstr>The Italian Alps</vt:lpstr>
      <vt:lpstr>Mount Etna, Sicily</vt:lpstr>
      <vt:lpstr>Lake como</vt:lpstr>
      <vt:lpstr>Mount Vesuvius</vt:lpstr>
      <vt:lpstr>Climate (Physical Place)</vt:lpstr>
      <vt:lpstr> Climate map</vt:lpstr>
      <vt:lpstr>Biological Environment</vt:lpstr>
      <vt:lpstr>Biome or Vegetation map</vt:lpstr>
      <vt:lpstr>Grapes (for wine) &amp; Palm trees </vt:lpstr>
      <vt:lpstr>Cypress trees            &amp;     Olive trees</vt:lpstr>
      <vt:lpstr>Prickly Pear Cactus  &amp;  Figs (Invasive species)</vt:lpstr>
      <vt:lpstr>Sicilian wall lizard   &amp;   Alpine Ibex  </vt:lpstr>
      <vt:lpstr>Marsican brown bear  &amp;  Eagle</vt:lpstr>
      <vt:lpstr>Apennine shrew    &amp;    Eurasian lynx</vt:lpstr>
      <vt:lpstr>Historic events (events that shaped and gave direction to italy)</vt:lpstr>
      <vt:lpstr>Customs and Traditions (Human Place)</vt:lpstr>
      <vt:lpstr>PowerPoint Presentation</vt:lpstr>
      <vt:lpstr>The Greeting Kiss</vt:lpstr>
      <vt:lpstr>Carnivale di Venezia</vt:lpstr>
      <vt:lpstr> La Befana: Rome! Navona Square has been the best place for celebrating Epiphany</vt:lpstr>
      <vt:lpstr>Traditional Dress (human place) Sardinia</vt:lpstr>
      <vt:lpstr>Traditional Dress (human place) Taormina, Sicily   &amp;    Tuscany</vt:lpstr>
      <vt:lpstr>PowerPoint Presentation</vt:lpstr>
      <vt:lpstr>Cuisine: (human place)</vt:lpstr>
      <vt:lpstr>Cuisine: (human place)</vt:lpstr>
      <vt:lpstr>Religious composition of the population</vt:lpstr>
      <vt:lpstr>Government (Cultural or Human Place) </vt:lpstr>
      <vt:lpstr>International organizations to which this country belongs</vt:lpstr>
      <vt:lpstr>Political Divisions (Region)</vt:lpstr>
      <vt:lpstr>Major cities (Interaction) </vt:lpstr>
      <vt:lpstr>Major cities (Interaction)</vt:lpstr>
      <vt:lpstr>PowerPoint Presentation</vt:lpstr>
      <vt:lpstr>Economy (Cultural or Human Place) </vt:lpstr>
      <vt:lpstr>Economy Continued</vt:lpstr>
      <vt:lpstr>Movement (movement &amp; interaction)</vt:lpstr>
      <vt:lpstr>Highways              &amp;       airports</vt:lpstr>
      <vt:lpstr>Agricultural Regions (&amp; interaction)</vt:lpstr>
      <vt:lpstr>Resources</vt:lpstr>
      <vt:lpstr>Industry</vt:lpstr>
      <vt:lpstr>Statistics &amp; demographics</vt:lpstr>
      <vt:lpstr>Population Pyramid</vt:lpstr>
      <vt:lpstr>Tourism in Italy</vt:lpstr>
      <vt:lpstr>the Colosseum, Rome</vt:lpstr>
      <vt:lpstr>Pompeii with Vesuvius in the distance. </vt:lpstr>
      <vt:lpstr>Florence</vt:lpstr>
      <vt:lpstr>Milan Cathedral</vt:lpstr>
      <vt:lpstr>View of Assisi</vt:lpstr>
      <vt:lpstr>Current major problem(s)</vt:lpstr>
      <vt:lpstr>Additional points of relevance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2016-05-17T23:15:41Z</dcterms:created>
  <dcterms:modified xsi:type="dcterms:W3CDTF">2016-05-19T15:32:15Z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TC101659609990</vt:lpwstr>
  </property>
</Properties>
</file>