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51"/>
  </p:notesMasterIdLst>
  <p:handoutMasterIdLst>
    <p:handoutMasterId r:id="rId52"/>
  </p:handoutMasterIdLst>
  <p:sldIdLst>
    <p:sldId id="256" r:id="rId3"/>
    <p:sldId id="257" r:id="rId4"/>
    <p:sldId id="258" r:id="rId5"/>
    <p:sldId id="260" r:id="rId6"/>
    <p:sldId id="259" r:id="rId7"/>
    <p:sldId id="261" r:id="rId8"/>
    <p:sldId id="262" r:id="rId9"/>
    <p:sldId id="263" r:id="rId10"/>
    <p:sldId id="264" r:id="rId11"/>
    <p:sldId id="265" r:id="rId12"/>
    <p:sldId id="266" r:id="rId13"/>
    <p:sldId id="267" r:id="rId14"/>
    <p:sldId id="269" r:id="rId15"/>
    <p:sldId id="268" r:id="rId16"/>
    <p:sldId id="270" r:id="rId17"/>
    <p:sldId id="271" r:id="rId18"/>
    <p:sldId id="272" r:id="rId19"/>
    <p:sldId id="273" r:id="rId20"/>
    <p:sldId id="275" r:id="rId21"/>
    <p:sldId id="276" r:id="rId22"/>
    <p:sldId id="278" r:id="rId23"/>
    <p:sldId id="279" r:id="rId24"/>
    <p:sldId id="274" r:id="rId25"/>
    <p:sldId id="277" r:id="rId26"/>
    <p:sldId id="280" r:id="rId27"/>
    <p:sldId id="281" r:id="rId28"/>
    <p:sldId id="282" r:id="rId29"/>
    <p:sldId id="285" r:id="rId30"/>
    <p:sldId id="286" r:id="rId31"/>
    <p:sldId id="289" r:id="rId32"/>
    <p:sldId id="283" r:id="rId33"/>
    <p:sldId id="284" r:id="rId34"/>
    <p:sldId id="303" r:id="rId35"/>
    <p:sldId id="287" r:id="rId36"/>
    <p:sldId id="290" r:id="rId37"/>
    <p:sldId id="291" r:id="rId38"/>
    <p:sldId id="292" r:id="rId39"/>
    <p:sldId id="293" r:id="rId40"/>
    <p:sldId id="294" r:id="rId41"/>
    <p:sldId id="295" r:id="rId42"/>
    <p:sldId id="288" r:id="rId43"/>
    <p:sldId id="296" r:id="rId44"/>
    <p:sldId id="299" r:id="rId45"/>
    <p:sldId id="297" r:id="rId46"/>
    <p:sldId id="298" r:id="rId47"/>
    <p:sldId id="300" r:id="rId48"/>
    <p:sldId id="302" r:id="rId49"/>
    <p:sldId id="301"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p:normalViewPr>
    <p:restoredLeft sz="34580"/>
    <p:restoredTop sz="86410"/>
  </p:normalViewPr>
  <p:slideViewPr>
    <p:cSldViewPr>
      <p:cViewPr varScale="1">
        <p:scale>
          <a:sx n="91" d="100"/>
          <a:sy n="91" d="100"/>
        </p:scale>
        <p:origin x="-156" y="-114"/>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1/26/2015</a:t>
            </a:fld>
            <a:endParaRPr lang="en-US" smtClean="0"/>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smtClean="0"/>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a:t>
            </a:fld>
            <a:endParaRPr lang="en-US" smtClean="0"/>
          </a:p>
        </p:txBody>
      </p:sp>
    </p:spTree>
    <p:extLst>
      <p:ext uri="{BB962C8B-B14F-4D97-AF65-F5344CB8AC3E}">
        <p14:creationId xmlns:p14="http://schemas.microsoft.com/office/powerpoint/2010/main" val="27481705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1/26/2015</a:t>
            </a:fld>
            <a:endParaRPr lang="en-US" smtClean="0"/>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smtClean="0"/>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a:t>
            </a:fld>
            <a:endParaRPr lang="en-US" smtClean="0"/>
          </a:p>
        </p:txBody>
      </p:sp>
    </p:spTree>
    <p:extLst>
      <p:ext uri="{BB962C8B-B14F-4D97-AF65-F5344CB8AC3E}">
        <p14:creationId xmlns:p14="http://schemas.microsoft.com/office/powerpoint/2010/main" val="904394313"/>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20</a:t>
            </a:fld>
            <a:endParaRPr lang="en-US" smtClean="0"/>
          </a:p>
        </p:txBody>
      </p:sp>
    </p:spTree>
    <p:extLst>
      <p:ext uri="{BB962C8B-B14F-4D97-AF65-F5344CB8AC3E}">
        <p14:creationId xmlns:p14="http://schemas.microsoft.com/office/powerpoint/2010/main" val="2316473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34</a:t>
            </a:fld>
            <a:endParaRPr lang="en-US" smtClean="0"/>
          </a:p>
        </p:txBody>
      </p:sp>
    </p:spTree>
    <p:extLst>
      <p:ext uri="{BB962C8B-B14F-4D97-AF65-F5344CB8AC3E}">
        <p14:creationId xmlns:p14="http://schemas.microsoft.com/office/powerpoint/2010/main" val="212631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77768-21C8-4125-A345-258E48D2EED0}" type="slidenum">
              <a:rPr lang="en-US" smtClean="0"/>
              <a:pPr/>
              <a:t>46</a:t>
            </a:fld>
            <a:endParaRPr lang="en-US" smtClean="0"/>
          </a:p>
        </p:txBody>
      </p:sp>
    </p:spTree>
    <p:extLst>
      <p:ext uri="{BB962C8B-B14F-4D97-AF65-F5344CB8AC3E}">
        <p14:creationId xmlns:p14="http://schemas.microsoft.com/office/powerpoint/2010/main" val="59013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1/26/2015</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1/26/2015</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7" name="Date Placeholder 6"/>
          <p:cNvSpPr>
            <a:spLocks noGrp="1"/>
          </p:cNvSpPr>
          <p:nvPr>
            <p:ph type="dt" sz="half" idx="10"/>
          </p:nvPr>
        </p:nvSpPr>
        <p:spPr/>
        <p:txBody>
          <a:bodyPr/>
          <a:lstStyle/>
          <a:p>
            <a:fld id="{5C14FD69-4A85-4715-A222-ABB225B63BC6}" type="datetimeFigureOut">
              <a:rPr lang="en-US" smtClean="0"/>
              <a:pPr/>
              <a:t>1/26/2015</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14FD69-4A85-4715-A222-ABB225B63BC6}" type="datetimeFigureOut">
              <a:rPr lang="en-US" smtClean="0"/>
              <a:pPr/>
              <a:t>1/26/2015</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2-Column Text">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Rectangle 11"/>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1/26/2015</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1/26/2015</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 name="Rectangle 17"/>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9" name="Date Placeholder 8"/>
          <p:cNvSpPr>
            <a:spLocks noGrp="1"/>
          </p:cNvSpPr>
          <p:nvPr>
            <p:ph type="dt" sz="half" idx="10"/>
          </p:nvPr>
        </p:nvSpPr>
        <p:spPr/>
        <p:txBody>
          <a:bodyPr/>
          <a:lstStyle/>
          <a:p>
            <a:fld id="{5C14FD69-4A85-4715-A222-ABB225B63BC6}" type="datetimeFigureOut">
              <a:rPr lang="en-US" smtClean="0"/>
              <a:pPr/>
              <a:t>1/26/2015</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0"/>
          <a:stretch>
            <a:fillRect/>
          </a:stretch>
        </p:blipFill>
        <p:spPr>
          <a:xfrm>
            <a:off x="571" y="428"/>
            <a:ext cx="9142858"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en-US" smtClean="0"/>
              <a:t>Click to edit Master title style</a:t>
            </a:r>
            <a:endParaRPr lang="en-US"/>
          </a:p>
        </p:txBody>
      </p:sp>
      <p:sp>
        <p:nvSpPr>
          <p:cNvPr id="12" name="Rectangle 12"/>
          <p:cNvSpPr>
            <a:spLocks noGrp="1"/>
          </p:cNvSpPr>
          <p:nvPr>
            <p:ph type="body" idx="1"/>
          </p:nvPr>
        </p:nvSpPr>
        <p:spPr>
          <a:xfrm>
            <a:off x="457200" y="1600200"/>
            <a:ext cx="8229600" cy="4525963"/>
          </a:xfrm>
          <a:prstGeom prst="rect">
            <a:avLst/>
          </a:prstGeo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5C14FD69-4A85-4715-A222-ABB225B63BC6}" type="datetimeFigureOut">
              <a:rPr lang="en-US" smtClean="0"/>
              <a:pPr/>
              <a:t>1/26/2015</a:t>
            </a:fld>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endParaRPr lang="en-US" sz="1000" smtClean="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smtClean="0">
                <a:solidFill>
                  <a:srgbClr val="FF0000"/>
                </a:solidFill>
                <a:effectLst>
                  <a:outerShdw blurRad="38100" dist="38100" dir="2700000" algn="tl">
                    <a:srgbClr val="000000">
                      <a:alpha val="43137"/>
                    </a:srgbClr>
                  </a:outerShdw>
                </a:effectLst>
              </a:rPr>
              <a:t>A Bonus Point Project Opportunity</a:t>
            </a:r>
            <a:endParaRPr lang="en-US" b="1" dirty="0">
              <a:solidFill>
                <a:srgbClr val="FF0000"/>
              </a:solidFill>
              <a:effectLst>
                <a:outerShdw blurRad="38100" dist="38100" dir="2700000" algn="tl">
                  <a:srgbClr val="000000">
                    <a:alpha val="43137"/>
                  </a:srgbClr>
                </a:outerShdw>
              </a:effectLst>
            </a:endParaRPr>
          </a:p>
        </p:txBody>
      </p:sp>
      <p:sp>
        <p:nvSpPr>
          <p:cNvPr id="3" name="Title 2"/>
          <p:cNvSpPr>
            <a:spLocks noGrp="1"/>
          </p:cNvSpPr>
          <p:nvPr>
            <p:ph type="ctrTitle"/>
          </p:nvPr>
        </p:nvSpPr>
        <p:spPr/>
        <p:txBody>
          <a:bodyPr>
            <a:normAutofit/>
          </a:bodyPr>
          <a:lstStyle/>
          <a:p>
            <a:r>
              <a:rPr lang="en-US" sz="5400" b="1" dirty="0" smtClean="0">
                <a:effectLst>
                  <a:outerShdw blurRad="50800" dist="50800" dir="5400000" algn="ctr" rotWithShape="0">
                    <a:srgbClr val="FFFF00"/>
                  </a:outerShdw>
                </a:effectLst>
              </a:rPr>
              <a:t>UN World Heritage Sites</a:t>
            </a:r>
            <a:endParaRPr lang="en-US" sz="5400" b="1" dirty="0">
              <a:effectLst>
                <a:outerShdw blurRad="50800" dist="50800" dir="5400000" algn="ctr" rotWithShape="0">
                  <a:srgbClr val="FFFF00"/>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228600"/>
            <a:ext cx="1524000" cy="1524000"/>
          </a:xfrm>
          <a:prstGeom prst="rect">
            <a:avLst/>
          </a:prstGeom>
        </p:spPr>
      </p:pic>
    </p:spTree>
    <p:extLst>
      <p:ext uri="{BB962C8B-B14F-4D97-AF65-F5344CB8AC3E}">
        <p14:creationId xmlns:p14="http://schemas.microsoft.com/office/powerpoint/2010/main" val="4134970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6" y="13854"/>
            <a:ext cx="9137074" cy="6645145"/>
          </a:xfrm>
          <a:prstGeom prst="rect">
            <a:avLst/>
          </a:prstGeom>
        </p:spPr>
      </p:pic>
    </p:spTree>
    <p:extLst>
      <p:ext uri="{BB962C8B-B14F-4D97-AF65-F5344CB8AC3E}">
        <p14:creationId xmlns:p14="http://schemas.microsoft.com/office/powerpoint/2010/main" val="743360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067800" cy="6080483"/>
          </a:xfrm>
          <a:prstGeom prst="rect">
            <a:avLst/>
          </a:prstGeom>
        </p:spPr>
      </p:pic>
    </p:spTree>
    <p:extLst>
      <p:ext uri="{BB962C8B-B14F-4D97-AF65-F5344CB8AC3E}">
        <p14:creationId xmlns:p14="http://schemas.microsoft.com/office/powerpoint/2010/main" val="3824099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6" y="34635"/>
            <a:ext cx="9137073" cy="6292285"/>
          </a:xfrm>
          <a:prstGeom prst="rect">
            <a:avLst/>
          </a:prstGeom>
        </p:spPr>
      </p:pic>
    </p:spTree>
    <p:extLst>
      <p:ext uri="{BB962C8B-B14F-4D97-AF65-F5344CB8AC3E}">
        <p14:creationId xmlns:p14="http://schemas.microsoft.com/office/powerpoint/2010/main" val="532258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7" y="304799"/>
            <a:ext cx="9137073" cy="6003333"/>
          </a:xfrm>
          <a:prstGeom prst="rect">
            <a:avLst/>
          </a:prstGeom>
        </p:spPr>
      </p:pic>
    </p:spTree>
    <p:extLst>
      <p:ext uri="{BB962C8B-B14F-4D97-AF65-F5344CB8AC3E}">
        <p14:creationId xmlns:p14="http://schemas.microsoft.com/office/powerpoint/2010/main" val="1533870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4800"/>
            <a:ext cx="9130145" cy="5915962"/>
          </a:xfrm>
          <a:prstGeom prst="rect">
            <a:avLst/>
          </a:prstGeom>
        </p:spPr>
      </p:pic>
    </p:spTree>
    <p:extLst>
      <p:ext uri="{BB962C8B-B14F-4D97-AF65-F5344CB8AC3E}">
        <p14:creationId xmlns:p14="http://schemas.microsoft.com/office/powerpoint/2010/main" val="192301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 y="2895600"/>
            <a:ext cx="8877300" cy="3733800"/>
          </a:xfrm>
        </p:spPr>
        <p:txBody>
          <a:bodyPr>
            <a:normAutofit/>
          </a:bodyPr>
          <a:lstStyle/>
          <a:p>
            <a:r>
              <a:rPr lang="en-US" sz="3200" b="1" dirty="0" err="1"/>
              <a:t>Boro</a:t>
            </a:r>
            <a:r>
              <a:rPr lang="en-US" sz="3200" b="1" dirty="0"/>
              <a:t> - The Okavango Delta in Botswana is one of Africa's natural wonders, but the new </a:t>
            </a:r>
            <a:r>
              <a:rPr lang="en-US" sz="3200" b="1" dirty="0" err="1"/>
              <a:t>Unesco</a:t>
            </a:r>
            <a:r>
              <a:rPr lang="en-US" sz="3200" b="1" dirty="0"/>
              <a:t> World Heritage Site is facing a multitude of threats, which could lead to its ecological collapse.</a:t>
            </a:r>
          </a:p>
        </p:txBody>
      </p:sp>
      <p:sp>
        <p:nvSpPr>
          <p:cNvPr id="3" name="Title 2"/>
          <p:cNvSpPr>
            <a:spLocks noGrp="1"/>
          </p:cNvSpPr>
          <p:nvPr>
            <p:ph type="ctrTitle"/>
          </p:nvPr>
        </p:nvSpPr>
        <p:spPr>
          <a:xfrm>
            <a:off x="1447800" y="609600"/>
            <a:ext cx="7577814" cy="1470025"/>
          </a:xfrm>
        </p:spPr>
        <p:txBody>
          <a:bodyPr>
            <a:normAutofit/>
          </a:bodyPr>
          <a:lstStyle/>
          <a:p>
            <a:r>
              <a:rPr lang="en-US" sz="6000" b="1" dirty="0">
                <a:solidFill>
                  <a:srgbClr val="00B050"/>
                </a:solidFill>
                <a:effectLst>
                  <a:outerShdw blurRad="50800" dist="50800" dir="5400000" algn="ctr" rotWithShape="0">
                    <a:srgbClr val="FF0000"/>
                  </a:outerShdw>
                </a:effectLst>
              </a:rPr>
              <a:t>Okavango Delta</a:t>
            </a:r>
          </a:p>
        </p:txBody>
      </p:sp>
    </p:spTree>
    <p:extLst>
      <p:ext uri="{BB962C8B-B14F-4D97-AF65-F5344CB8AC3E}">
        <p14:creationId xmlns:p14="http://schemas.microsoft.com/office/powerpoint/2010/main" val="3216305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1730" y="0"/>
            <a:ext cx="5560540" cy="6858000"/>
          </a:xfrm>
          <a:prstGeom prst="rect">
            <a:avLst/>
          </a:prstGeom>
        </p:spPr>
      </p:pic>
    </p:spTree>
    <p:extLst>
      <p:ext uri="{BB962C8B-B14F-4D97-AF65-F5344CB8AC3E}">
        <p14:creationId xmlns:p14="http://schemas.microsoft.com/office/powerpoint/2010/main" val="4114280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3886200"/>
            <a:ext cx="8305800" cy="2819400"/>
          </a:xfrm>
        </p:spPr>
        <p:txBody>
          <a:bodyPr>
            <a:normAutofit/>
          </a:bodyPr>
          <a:lstStyle/>
          <a:p>
            <a:r>
              <a:rPr lang="en-US" b="1" dirty="0"/>
              <a:t> This June 2013 photo shows a detail of a tower at </a:t>
            </a:r>
            <a:r>
              <a:rPr lang="en-US" b="1" dirty="0" err="1"/>
              <a:t>Ait</a:t>
            </a:r>
            <a:r>
              <a:rPr lang="en-US" b="1" dirty="0"/>
              <a:t> Ben </a:t>
            </a:r>
            <a:r>
              <a:rPr lang="en-US" b="1" dirty="0" err="1"/>
              <a:t>Haddou</a:t>
            </a:r>
            <a:r>
              <a:rPr lang="en-US" b="1" dirty="0"/>
              <a:t> in </a:t>
            </a:r>
            <a:r>
              <a:rPr lang="en-US" b="1" dirty="0" err="1"/>
              <a:t>Moroccos</a:t>
            </a:r>
            <a:r>
              <a:rPr lang="en-US" b="1" dirty="0"/>
              <a:t> </a:t>
            </a:r>
            <a:r>
              <a:rPr lang="en-US" b="1" dirty="0" err="1"/>
              <a:t>Ouarzazate</a:t>
            </a:r>
            <a:r>
              <a:rPr lang="en-US" b="1" dirty="0"/>
              <a:t> province. </a:t>
            </a:r>
            <a:r>
              <a:rPr lang="en-US" b="1" dirty="0" err="1"/>
              <a:t>Ait</a:t>
            </a:r>
            <a:r>
              <a:rPr lang="en-US" b="1" dirty="0"/>
              <a:t> Ben </a:t>
            </a:r>
            <a:r>
              <a:rPr lang="en-US" b="1" dirty="0" err="1"/>
              <a:t>Haddou</a:t>
            </a:r>
            <a:r>
              <a:rPr lang="en-US" b="1" dirty="0"/>
              <a:t> is a UNESCO World Heritage site, an example of the </a:t>
            </a:r>
            <a:r>
              <a:rPr lang="en-US" b="1" dirty="0" err="1"/>
              <a:t>regions</a:t>
            </a:r>
            <a:r>
              <a:rPr lang="en-US" b="1" dirty="0"/>
              <a:t> distinctive </a:t>
            </a:r>
            <a:r>
              <a:rPr lang="en-US" b="1" dirty="0" err="1"/>
              <a:t>casbahs</a:t>
            </a:r>
            <a:r>
              <a:rPr lang="en-US" b="1" dirty="0"/>
              <a:t> and ancient fortified villages built from a pressed mixture of clay and straw. (AP Photo/Giovanna </a:t>
            </a:r>
            <a:r>
              <a:rPr lang="en-US" b="1" dirty="0" err="1"/>
              <a:t>DellOrto</a:t>
            </a:r>
            <a:r>
              <a:rPr lang="en-US" b="1" dirty="0"/>
              <a:t>) </a:t>
            </a:r>
          </a:p>
        </p:txBody>
      </p:sp>
      <p:sp>
        <p:nvSpPr>
          <p:cNvPr id="3" name="Title 2"/>
          <p:cNvSpPr>
            <a:spLocks noGrp="1"/>
          </p:cNvSpPr>
          <p:nvPr>
            <p:ph type="ctrTitle"/>
          </p:nvPr>
        </p:nvSpPr>
        <p:spPr>
          <a:xfrm>
            <a:off x="1371600" y="1752600"/>
            <a:ext cx="7577814" cy="1470025"/>
          </a:xfrm>
        </p:spPr>
        <p:txBody>
          <a:bodyPr>
            <a:noAutofit/>
          </a:bodyPr>
          <a:lstStyle/>
          <a:p>
            <a:r>
              <a:rPr lang="en-US" sz="8000" b="1" dirty="0">
                <a:solidFill>
                  <a:srgbClr val="C00000"/>
                </a:solidFill>
                <a:effectLst>
                  <a:outerShdw blurRad="38100" dist="38100" dir="2700000" algn="tl">
                    <a:srgbClr val="000000">
                      <a:alpha val="43137"/>
                    </a:srgbClr>
                  </a:outerShdw>
                </a:effectLst>
              </a:rPr>
              <a:t>Moroccan Magic</a:t>
            </a:r>
          </a:p>
        </p:txBody>
      </p:sp>
    </p:spTree>
    <p:extLst>
      <p:ext uri="{BB962C8B-B14F-4D97-AF65-F5344CB8AC3E}">
        <p14:creationId xmlns:p14="http://schemas.microsoft.com/office/powerpoint/2010/main" val="1649349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5143500" cy="6858000"/>
          </a:xfrm>
          <a:prstGeom prst="rect">
            <a:avLst/>
          </a:prstGeom>
        </p:spPr>
      </p:pic>
    </p:spTree>
    <p:extLst>
      <p:ext uri="{BB962C8B-B14F-4D97-AF65-F5344CB8AC3E}">
        <p14:creationId xmlns:p14="http://schemas.microsoft.com/office/powerpoint/2010/main" val="1157370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81000" y="2819400"/>
            <a:ext cx="8305800" cy="4038599"/>
          </a:xfrm>
        </p:spPr>
        <p:txBody>
          <a:bodyPr>
            <a:normAutofit/>
          </a:bodyPr>
          <a:lstStyle/>
          <a:p>
            <a:r>
              <a:rPr lang="en-US" dirty="0"/>
              <a:t>As designer showers go, it was splendid: hot, strong and immaculately plumbed. What was odd was the setting: an immense cave, illuminated partly by candlelight. Home to </a:t>
            </a:r>
            <a:r>
              <a:rPr lang="en-US" dirty="0" smtClean="0"/>
              <a:t>Italian monks </a:t>
            </a:r>
            <a:r>
              <a:rPr lang="en-US" dirty="0"/>
              <a:t>in the Middle Ages, </a:t>
            </a:r>
            <a:r>
              <a:rPr lang="en-US" dirty="0" smtClean="0"/>
              <a:t>and later </a:t>
            </a:r>
            <a:r>
              <a:rPr lang="en-US" dirty="0"/>
              <a:t>to peasants, who shared the space with their animals (my oversized basin had once been a feeding trough), it’s now a seriously stylish boutique hotel. Welcome to Matera, where cave-dwelling can be surprisingly chic. </a:t>
            </a:r>
          </a:p>
        </p:txBody>
      </p:sp>
      <p:sp>
        <p:nvSpPr>
          <p:cNvPr id="3" name="Title 2"/>
          <p:cNvSpPr>
            <a:spLocks noGrp="1"/>
          </p:cNvSpPr>
          <p:nvPr>
            <p:ph type="ctrTitle"/>
          </p:nvPr>
        </p:nvSpPr>
        <p:spPr>
          <a:xfrm>
            <a:off x="1295400" y="914400"/>
            <a:ext cx="7577814" cy="1470025"/>
          </a:xfrm>
        </p:spPr>
        <p:txBody>
          <a:bodyPr>
            <a:normAutofit/>
          </a:bodyPr>
          <a:lstStyle/>
          <a:p>
            <a:r>
              <a:rPr lang="en-US" sz="8000" b="1" dirty="0">
                <a:solidFill>
                  <a:schemeClr val="accent6">
                    <a:lumMod val="75000"/>
                  </a:schemeClr>
                </a:solidFill>
                <a:effectLst>
                  <a:outerShdw blurRad="38100" dist="38100" dir="2700000" algn="tl">
                    <a:srgbClr val="000000">
                      <a:alpha val="43137"/>
                    </a:srgbClr>
                  </a:outerShdw>
                </a:effectLst>
              </a:rPr>
              <a:t>Basilicata rocks</a:t>
            </a:r>
          </a:p>
        </p:txBody>
      </p:sp>
    </p:spTree>
    <p:extLst>
      <p:ext uri="{BB962C8B-B14F-4D97-AF65-F5344CB8AC3E}">
        <p14:creationId xmlns:p14="http://schemas.microsoft.com/office/powerpoint/2010/main" val="2068489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US" dirty="0"/>
              <a:t>A UNESCO World Heritage Site is a place (such as a forest, mountain, lake, island, desert, monument, building, complex, or city) that is listed by the United Nations Educational, Scientific and Cultural Organization (UNESCO) as of special cultural or physical significance (see list of World Heritage Sites</a:t>
            </a:r>
            <a:r>
              <a:rPr lang="en-US" dirty="0" smtClean="0"/>
              <a:t>). </a:t>
            </a:r>
            <a:r>
              <a:rPr lang="en-US" dirty="0"/>
              <a:t>The list is maintained by the international World Heritage </a:t>
            </a:r>
            <a:r>
              <a:rPr lang="en-US" dirty="0" smtClean="0"/>
              <a:t>Program </a:t>
            </a:r>
            <a:r>
              <a:rPr lang="en-US" dirty="0"/>
              <a:t>administered by the UNESCO World Heritage Committee, composed of 21 UNESCO member states which are elected by the General Assembly.</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755482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772509"/>
            <a:ext cx="9144001" cy="6085491"/>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2" y="43355"/>
            <a:ext cx="9144001" cy="729154"/>
          </a:xfrm>
        </p:spPr>
        <p:txBody>
          <a:bodyPr>
            <a:normAutofit/>
          </a:bodyPr>
          <a:lstStyle/>
          <a:p>
            <a:r>
              <a:rPr lang="en-US" sz="2800" b="1" dirty="0"/>
              <a:t> Cliff hanger: the Church of San Pietro </a:t>
            </a:r>
            <a:r>
              <a:rPr lang="en-US" sz="2800" b="1" dirty="0" err="1"/>
              <a:t>Caveoso</a:t>
            </a:r>
            <a:r>
              <a:rPr lang="en-US" sz="2800" b="1" dirty="0"/>
              <a:t>, in Matera</a:t>
            </a:r>
          </a:p>
        </p:txBody>
      </p:sp>
    </p:spTree>
    <p:extLst>
      <p:ext uri="{BB962C8B-B14F-4D97-AF65-F5344CB8AC3E}">
        <p14:creationId xmlns:p14="http://schemas.microsoft.com/office/powerpoint/2010/main" val="2924552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685800"/>
            <a:ext cx="8839200" cy="5745163"/>
          </a:xfrm>
        </p:spPr>
        <p:txBody>
          <a:bodyPr/>
          <a:lstStyle/>
          <a:p>
            <a:r>
              <a:rPr lang="en-US" dirty="0"/>
              <a:t>Designed meticulously by the great architect </a:t>
            </a:r>
            <a:r>
              <a:rPr lang="en-US" dirty="0" err="1"/>
              <a:t>Antoni</a:t>
            </a:r>
            <a:r>
              <a:rPr lang="en-US" dirty="0"/>
              <a:t> Gaudi. This work of art has taken over 100 years to build and contains the finest architecture in the city. Construction continues and they estimate will come to full completion by 2026.</a:t>
            </a:r>
          </a:p>
          <a:p>
            <a:endParaRPr lang="en-US" dirty="0"/>
          </a:p>
          <a:p>
            <a:r>
              <a:rPr lang="en-US" dirty="0"/>
              <a:t>Construction of </a:t>
            </a:r>
            <a:r>
              <a:rPr lang="en-US" dirty="0" err="1"/>
              <a:t>Sagrada</a:t>
            </a:r>
            <a:r>
              <a:rPr lang="en-US" dirty="0"/>
              <a:t> </a:t>
            </a:r>
            <a:r>
              <a:rPr lang="en-US" dirty="0" err="1"/>
              <a:t>Familia</a:t>
            </a:r>
            <a:r>
              <a:rPr lang="en-US" dirty="0"/>
              <a:t> had commenced in 1882 and Gaudi became involved in 1883, taking over the project and transforming it with his architectural and engineering style, combining Gothic and curvilinear Art Nouveau forms. Gaudi devoted his last years to the project, and at the time of his death at age 73 in 1926 less than a quarter of the project was complete.</a:t>
            </a:r>
          </a:p>
        </p:txBody>
      </p:sp>
      <p:sp>
        <p:nvSpPr>
          <p:cNvPr id="3" name="Title 2"/>
          <p:cNvSpPr>
            <a:spLocks noGrp="1"/>
          </p:cNvSpPr>
          <p:nvPr>
            <p:ph type="title"/>
          </p:nvPr>
        </p:nvSpPr>
        <p:spPr>
          <a:xfrm>
            <a:off x="457200" y="-23949"/>
            <a:ext cx="8229600" cy="631135"/>
          </a:xfrm>
        </p:spPr>
        <p:txBody>
          <a:bodyPr>
            <a:normAutofit fontScale="90000"/>
          </a:bodyPr>
          <a:lstStyle/>
          <a:p>
            <a:r>
              <a:rPr lang="en-US" dirty="0"/>
              <a:t>Barcelona's </a:t>
            </a:r>
            <a:r>
              <a:rPr lang="en-US" dirty="0" err="1"/>
              <a:t>Sagrada</a:t>
            </a:r>
            <a:r>
              <a:rPr lang="en-US" dirty="0"/>
              <a:t> </a:t>
            </a:r>
            <a:r>
              <a:rPr lang="en-US" dirty="0" err="1"/>
              <a:t>Familia</a:t>
            </a:r>
            <a:endParaRPr lang="en-US" dirty="0"/>
          </a:p>
        </p:txBody>
      </p:sp>
    </p:spTree>
    <p:extLst>
      <p:ext uri="{BB962C8B-B14F-4D97-AF65-F5344CB8AC3E}">
        <p14:creationId xmlns:p14="http://schemas.microsoft.com/office/powerpoint/2010/main" val="242632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5589" y="-1"/>
            <a:ext cx="6126163" cy="6126163"/>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418398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Project Requirements Section</a:t>
            </a:r>
            <a:endParaRPr lang="en-US" b="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57035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609600"/>
            <a:ext cx="8229600" cy="6019800"/>
          </a:xfrm>
        </p:spPr>
        <p:txBody>
          <a:bodyPr/>
          <a:lstStyle/>
          <a:p>
            <a:r>
              <a:rPr lang="en-US" dirty="0" smtClean="0"/>
              <a:t>Maps (4-6)</a:t>
            </a:r>
          </a:p>
          <a:p>
            <a:pPr lvl="1"/>
            <a:r>
              <a:rPr lang="en-US" dirty="0" smtClean="0"/>
              <a:t>Location in the world and within a country</a:t>
            </a:r>
          </a:p>
          <a:p>
            <a:pPr lvl="1"/>
            <a:r>
              <a:rPr lang="en-US" dirty="0" smtClean="0"/>
              <a:t>Map of the heritage site (if available)</a:t>
            </a:r>
          </a:p>
          <a:p>
            <a:r>
              <a:rPr lang="en-US" dirty="0" smtClean="0"/>
              <a:t>Describe the site with words and pictures</a:t>
            </a:r>
          </a:p>
          <a:p>
            <a:pPr lvl="1"/>
            <a:r>
              <a:rPr lang="en-US" dirty="0" smtClean="0"/>
              <a:t>One or two slides of text</a:t>
            </a:r>
          </a:p>
          <a:p>
            <a:pPr lvl="1"/>
            <a:r>
              <a:rPr lang="en-US" dirty="0" smtClean="0"/>
              <a:t>5 (absolute minimum) pictures</a:t>
            </a:r>
          </a:p>
          <a:p>
            <a:r>
              <a:rPr lang="en-US" dirty="0" smtClean="0"/>
              <a:t>What is the significance of the site (Why was it worth receiving the honor and the protection that such a site usually receives?)</a:t>
            </a:r>
          </a:p>
          <a:p>
            <a:r>
              <a:rPr lang="en-US" dirty="0" smtClean="0"/>
              <a:t>Describe any visitors center or interpretive center (museum?) associated with the site</a:t>
            </a:r>
          </a:p>
          <a:p>
            <a:r>
              <a:rPr lang="en-US" dirty="0" smtClean="0"/>
              <a:t>Any personal experience you might have had with this site.</a:t>
            </a:r>
          </a:p>
          <a:p>
            <a:r>
              <a:rPr lang="en-US" dirty="0" smtClean="0"/>
              <a:t>Well done – 25 bonus points</a:t>
            </a:r>
            <a:endParaRPr lang="en-US" dirty="0"/>
          </a:p>
        </p:txBody>
      </p:sp>
      <p:sp>
        <p:nvSpPr>
          <p:cNvPr id="3" name="Title 2"/>
          <p:cNvSpPr>
            <a:spLocks noGrp="1"/>
          </p:cNvSpPr>
          <p:nvPr>
            <p:ph type="title"/>
          </p:nvPr>
        </p:nvSpPr>
        <p:spPr>
          <a:xfrm>
            <a:off x="457200" y="0"/>
            <a:ext cx="8229600" cy="609600"/>
          </a:xfrm>
        </p:spPr>
        <p:txBody>
          <a:bodyPr>
            <a:normAutofit fontScale="90000"/>
          </a:bodyPr>
          <a:lstStyle/>
          <a:p>
            <a:r>
              <a:rPr lang="en-US" b="1" dirty="0">
                <a:solidFill>
                  <a:srgbClr val="FF0000"/>
                </a:solidFill>
              </a:rPr>
              <a:t>Minimum Requirements for </a:t>
            </a:r>
            <a:r>
              <a:rPr lang="en-US" b="1" dirty="0" smtClean="0">
                <a:solidFill>
                  <a:srgbClr val="FF0000"/>
                </a:solidFill>
              </a:rPr>
              <a:t>PowerPoint</a:t>
            </a:r>
            <a:endParaRPr lang="en-US" b="1" dirty="0">
              <a:solidFill>
                <a:srgbClr val="FF0000"/>
              </a:solidFill>
            </a:endParaRPr>
          </a:p>
        </p:txBody>
      </p:sp>
    </p:spTree>
    <p:extLst>
      <p:ext uri="{BB962C8B-B14F-4D97-AF65-F5344CB8AC3E}">
        <p14:creationId xmlns:p14="http://schemas.microsoft.com/office/powerpoint/2010/main" val="268295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ctrTitle"/>
          </p:nvPr>
        </p:nvSpPr>
        <p:spPr/>
        <p:txBody>
          <a:bodyPr/>
          <a:lstStyle/>
          <a:p>
            <a:r>
              <a:rPr lang="en-US" b="1" dirty="0" smtClean="0"/>
              <a:t>EXAMPLE</a:t>
            </a:r>
            <a:endParaRPr lang="en-US" b="1" dirty="0"/>
          </a:p>
        </p:txBody>
      </p:sp>
    </p:spTree>
    <p:extLst>
      <p:ext uri="{BB962C8B-B14F-4D97-AF65-F5344CB8AC3E}">
        <p14:creationId xmlns:p14="http://schemas.microsoft.com/office/powerpoint/2010/main" val="4041691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endParaRPr lang="en-US"/>
          </a:p>
        </p:txBody>
      </p:sp>
      <p:sp>
        <p:nvSpPr>
          <p:cNvPr id="4" name="Title 3"/>
          <p:cNvSpPr>
            <a:spLocks noGrp="1"/>
          </p:cNvSpPr>
          <p:nvPr>
            <p:ph type="ctrTitle"/>
          </p:nvPr>
        </p:nvSpPr>
        <p:spPr/>
        <p:txBody>
          <a:bodyPr/>
          <a:lstStyle/>
          <a:p>
            <a:r>
              <a:rPr lang="en-US" b="1" dirty="0" smtClean="0"/>
              <a:t>Cahokia Mounds, Illinois, USA</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381000"/>
            <a:ext cx="4762500" cy="288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9043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44000" cy="4224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4000500"/>
            <a:ext cx="3429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67400" y="3654970"/>
            <a:ext cx="3203030" cy="3203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2962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28600"/>
            <a:ext cx="8686800" cy="6400800"/>
          </a:xfrm>
        </p:spPr>
        <p:txBody>
          <a:bodyPr>
            <a:normAutofit fontScale="85000" lnSpcReduction="10000"/>
          </a:bodyPr>
          <a:lstStyle/>
          <a:p>
            <a:r>
              <a:rPr lang="en-US" dirty="0"/>
              <a:t>Cahokia Mounds State Historic Site </a:t>
            </a:r>
            <a:r>
              <a:rPr lang="en-US" dirty="0" smtClean="0"/>
              <a:t>is </a:t>
            </a:r>
            <a:r>
              <a:rPr lang="en-US" dirty="0"/>
              <a:t>located on the site of a pre-Columbian Native American city (c. 600–1400 CE) situated directly across the Mississippi River from modern St. Louis, Missouri. This historic park lies in southern Illinois between East St. Louis and Collinsville</a:t>
            </a:r>
            <a:r>
              <a:rPr lang="en-US" dirty="0" smtClean="0"/>
              <a:t>. </a:t>
            </a:r>
            <a:r>
              <a:rPr lang="en-US" dirty="0"/>
              <a:t>The park covers 2,200 </a:t>
            </a:r>
            <a:r>
              <a:rPr lang="en-US" dirty="0" smtClean="0"/>
              <a:t>acres, </a:t>
            </a:r>
            <a:r>
              <a:rPr lang="en-US" dirty="0"/>
              <a:t>or about 3.5 square miles, and contains about 80 mounds, but the ancient city was actually much larger. In its heyday, Cahokia covered about six square miles and included about 120 human-made earthen mounds in a wide range of sizes, shapes, and functions</a:t>
            </a:r>
            <a:r>
              <a:rPr lang="en-US" dirty="0" smtClean="0"/>
              <a:t>.</a:t>
            </a:r>
            <a:endParaRPr lang="en-US" dirty="0"/>
          </a:p>
          <a:p>
            <a:endParaRPr lang="en-US" dirty="0"/>
          </a:p>
          <a:p>
            <a:r>
              <a:rPr lang="en-US" dirty="0"/>
              <a:t>Cahokia was the largest and most influential urban settlement in the Mississippian culture which developed advanced societies across much of what is now the central and southeastern United States, beginning more than 500 years before European contact</a:t>
            </a:r>
            <a:r>
              <a:rPr lang="en-US" dirty="0" smtClean="0"/>
              <a:t>. </a:t>
            </a:r>
            <a:r>
              <a:rPr lang="en-US" dirty="0"/>
              <a:t>Cahokia's population at its peak in the 1200s would not be surpassed by any city in the United States until the late 18th century. Today, Cahokia Mounds is considered the largest and most complex archaeological site north of the great pre-Columbian cities in Mexico.</a:t>
            </a:r>
          </a:p>
        </p:txBody>
      </p:sp>
    </p:spTree>
    <p:extLst>
      <p:ext uri="{BB962C8B-B14F-4D97-AF65-F5344CB8AC3E}">
        <p14:creationId xmlns:p14="http://schemas.microsoft.com/office/powerpoint/2010/main" val="696353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28600"/>
            <a:ext cx="8991600" cy="6629400"/>
          </a:xfrm>
        </p:spPr>
        <p:txBody>
          <a:bodyPr>
            <a:normAutofit fontScale="85000" lnSpcReduction="20000"/>
          </a:bodyPr>
          <a:lstStyle/>
          <a:p>
            <a:r>
              <a:rPr lang="en-US" dirty="0"/>
              <a:t>Cahokia Mounds is a National Historic Landmark and designated site for state protection. In addition, it is one of only 22 UNESCO World Heritage Sites within the United States. It is the largest prehistoric earthen construction in the Americas north of Mexico</a:t>
            </a:r>
            <a:r>
              <a:rPr lang="en-US" dirty="0" smtClean="0"/>
              <a:t>. </a:t>
            </a:r>
            <a:r>
              <a:rPr lang="en-US" dirty="0"/>
              <a:t>The site is open to the public and administered by the Illinois Historic Preservation Agency, and is supported by the Cahokia Mounds Museum Society</a:t>
            </a:r>
            <a:r>
              <a:rPr lang="en-US" dirty="0" smtClean="0"/>
              <a:t>.</a:t>
            </a:r>
          </a:p>
          <a:p>
            <a:r>
              <a:rPr lang="en-US" dirty="0"/>
              <a:t>Cahokia Mounds was first protected by the State of Illinois in 1923 when its legislature authorized purchase of a state park. Later designation as a state historic site offered additional protection, but the site came under significant threat from the federal highway building program in the 1950s. The highway program reduced the site's integrity; on the other hand, it increased funding for emergency archeological investigations. These investigations became intensive, and today continue, and have led to the present understanding of the significance of the site. The site was designated a National Historic Landmark on July 19, 1964, and listed on the National Register of Historic Places on October 15, 1966</a:t>
            </a:r>
            <a:r>
              <a:rPr lang="en-US" dirty="0" smtClean="0"/>
              <a:t>. In </a:t>
            </a:r>
            <a:r>
              <a:rPr lang="en-US" dirty="0"/>
              <a:t>1982 UNESCO (the United Nations Educational, Scientific and Cultural Organization) designated Cahokia Mounds State Historic Site as a World Heritage Site. </a:t>
            </a:r>
          </a:p>
        </p:txBody>
      </p:sp>
    </p:spTree>
    <p:extLst>
      <p:ext uri="{BB962C8B-B14F-4D97-AF65-F5344CB8AC3E}">
        <p14:creationId xmlns:p14="http://schemas.microsoft.com/office/powerpoint/2010/main" val="2916009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750" y="228600"/>
            <a:ext cx="7646459"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2262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92500" lnSpcReduction="10000"/>
          </a:bodyPr>
          <a:lstStyle/>
          <a:p>
            <a:r>
              <a:rPr lang="en-US" dirty="0"/>
              <a:t>Cahokia Mounds is the largest and earliest pre-Columbian settlement north of Mexico. It was occupied primarily during the Mississippian period (800-1350), when it covered over 1,600 hectares (3,950 acres) and included some 120 mounds. It is the pre-eminent example of a cultural, religious, and economic center of the Mississippian cultural tradition, which extended throughout the Mississippi Valley and the south-eastern United States. This agricultural society may have had a population of 10,000-20,000 at its peak between 1050 and 1150. Cahokia is an early and exceptional example of pre-urban structuring.</a:t>
            </a:r>
          </a:p>
        </p:txBody>
      </p:sp>
      <p:sp>
        <p:nvSpPr>
          <p:cNvPr id="3" name="Title 2"/>
          <p:cNvSpPr>
            <a:spLocks noGrp="1"/>
          </p:cNvSpPr>
          <p:nvPr>
            <p:ph type="title"/>
          </p:nvPr>
        </p:nvSpPr>
        <p:spPr/>
        <p:txBody>
          <a:bodyPr/>
          <a:lstStyle/>
          <a:p>
            <a:r>
              <a:rPr lang="en-US" dirty="0"/>
              <a:t>Statement of Significance</a:t>
            </a:r>
          </a:p>
        </p:txBody>
      </p:sp>
    </p:spTree>
    <p:extLst>
      <p:ext uri="{BB962C8B-B14F-4D97-AF65-F5344CB8AC3E}">
        <p14:creationId xmlns:p14="http://schemas.microsoft.com/office/powerpoint/2010/main" val="392016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57312" y="0"/>
            <a:ext cx="642937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1252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3992" y="0"/>
            <a:ext cx="83360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504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0095"/>
            <a:ext cx="9144000" cy="6097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8320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
            <a:ext cx="863546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5387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457200" y="0"/>
            <a:ext cx="8229600" cy="769512"/>
          </a:xfrm>
        </p:spPr>
        <p:txBody>
          <a:bodyPr/>
          <a:lstStyle/>
          <a:p>
            <a:r>
              <a:rPr lang="en-US" dirty="0" smtClean="0"/>
              <a:t>Monks Mound – the largest structure</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9512"/>
            <a:ext cx="9144000" cy="6080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1615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029200"/>
            <a:ext cx="8229600" cy="1096963"/>
          </a:xfrm>
        </p:spPr>
        <p:txBody>
          <a:bodyPr/>
          <a:lstStyle/>
          <a:p>
            <a:endParaRPr lang="en-US" dirty="0"/>
          </a:p>
        </p:txBody>
      </p:sp>
      <p:sp>
        <p:nvSpPr>
          <p:cNvPr id="3" name="Title 2"/>
          <p:cNvSpPr>
            <a:spLocks noGrp="1"/>
          </p:cNvSpPr>
          <p:nvPr>
            <p:ph type="title"/>
          </p:nvPr>
        </p:nvSpPr>
        <p:spPr>
          <a:xfrm>
            <a:off x="457200" y="0"/>
            <a:ext cx="8229600" cy="1143000"/>
          </a:xfrm>
        </p:spPr>
        <p:txBody>
          <a:bodyPr/>
          <a:lstStyle/>
          <a:p>
            <a:r>
              <a:rPr lang="en-US" dirty="0" smtClean="0"/>
              <a:t>What the settlement probably looked like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904" y="1295399"/>
            <a:ext cx="9172903" cy="3435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2834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0" y="0"/>
            <a:ext cx="9144000" cy="854625"/>
          </a:xfrm>
        </p:spPr>
        <p:txBody>
          <a:bodyPr/>
          <a:lstStyle/>
          <a:p>
            <a:r>
              <a:rPr lang="en-US" dirty="0" err="1" smtClean="0"/>
              <a:t>Woodhenge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854625"/>
            <a:ext cx="9220200" cy="600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08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33400"/>
            <a:ext cx="8229600" cy="6096000"/>
          </a:xfrm>
        </p:spPr>
        <p:txBody>
          <a:bodyPr>
            <a:normAutofit/>
          </a:bodyPr>
          <a:lstStyle/>
          <a:p>
            <a:r>
              <a:rPr lang="en-US" dirty="0"/>
              <a:t>Archeological excavations have revealed where a large solar calendar once stood.  Because it was made of wood, the solar calendar is now called </a:t>
            </a:r>
            <a:r>
              <a:rPr lang="en-US" b="1" dirty="0" err="1"/>
              <a:t>Woodhenge</a:t>
            </a:r>
            <a:r>
              <a:rPr lang="en-US" dirty="0"/>
              <a:t>.  The </a:t>
            </a:r>
            <a:r>
              <a:rPr lang="en-US" dirty="0" err="1"/>
              <a:t>Woodhenge</a:t>
            </a:r>
            <a:r>
              <a:rPr lang="en-US" dirty="0"/>
              <a:t> has been recreated by erecting representations of tree trunks at the locations where the excavations have revealed wooden markers had been placed by the original occupants.  Alignments of the markers indicate important solar events, such as the solstices and equinoxes.  There are four concentric circular rings of markers, respectively having 24, 36, 48, and 60 markers, and there is a fifth partial ring with markers along Eastern sunrise locations.</a:t>
            </a:r>
          </a:p>
        </p:txBody>
      </p:sp>
    </p:spTree>
    <p:extLst>
      <p:ext uri="{BB962C8B-B14F-4D97-AF65-F5344CB8AC3E}">
        <p14:creationId xmlns:p14="http://schemas.microsoft.com/office/powerpoint/2010/main" val="18858792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57200"/>
            <a:ext cx="9160135" cy="5996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9789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4529"/>
            <a:ext cx="9144000" cy="53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963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31378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838200"/>
            <a:ext cx="8229600" cy="5791200"/>
          </a:xfrm>
        </p:spPr>
        <p:txBody>
          <a:bodyPr/>
          <a:lstStyle/>
          <a:p>
            <a:r>
              <a:rPr lang="en-US" dirty="0"/>
              <a:t>The Cahokia Museum and Interpretive Center, which receives up to a million visitors a year, was designed by AAIC Inc. The building which opened in 1989 received the Thomas H. Madigan Award, the St. Louis Construction News &amp; Reviews Readers Choice Award, the Merit Award from the Metal Construction Association and the Outstanding Achievement Award from the Brick Manufacturer Association.</a:t>
            </a:r>
          </a:p>
        </p:txBody>
      </p:sp>
      <p:sp>
        <p:nvSpPr>
          <p:cNvPr id="3" name="Title 2"/>
          <p:cNvSpPr>
            <a:spLocks noGrp="1"/>
          </p:cNvSpPr>
          <p:nvPr>
            <p:ph type="title"/>
          </p:nvPr>
        </p:nvSpPr>
        <p:spPr>
          <a:xfrm>
            <a:off x="457200" y="-21021"/>
            <a:ext cx="8229600" cy="783021"/>
          </a:xfrm>
        </p:spPr>
        <p:txBody>
          <a:bodyPr/>
          <a:lstStyle/>
          <a:p>
            <a:r>
              <a:rPr lang="en-US" dirty="0" smtClean="0"/>
              <a:t>Outstanding Interpretive Center</a:t>
            </a:r>
            <a:endParaRPr lang="en-US" dirty="0"/>
          </a:p>
        </p:txBody>
      </p:sp>
    </p:spTree>
    <p:extLst>
      <p:ext uri="{BB962C8B-B14F-4D97-AF65-F5344CB8AC3E}">
        <p14:creationId xmlns:p14="http://schemas.microsoft.com/office/powerpoint/2010/main" val="3659317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59" y="381000"/>
            <a:ext cx="9144000" cy="5913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77670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1"/>
            <a:ext cx="9220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0131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423965" y="0"/>
            <a:ext cx="8229600" cy="762000"/>
          </a:xfrm>
        </p:spPr>
        <p:txBody>
          <a:bodyPr/>
          <a:lstStyle/>
          <a:p>
            <a:r>
              <a:rPr lang="en-US" dirty="0" smtClean="0"/>
              <a:t>Life size dioramas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49" y="762000"/>
            <a:ext cx="474920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2972" y="762000"/>
            <a:ext cx="4375262" cy="306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47398"/>
            <a:ext cx="4725560" cy="321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33443" y="3857295"/>
            <a:ext cx="4394791" cy="3000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4864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1024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792" y="-20843"/>
            <a:ext cx="9171791" cy="687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7347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3928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762000"/>
            <a:ext cx="8229600" cy="5364163"/>
          </a:xfrm>
        </p:spPr>
        <p:txBody>
          <a:bodyPr/>
          <a:lstStyle/>
          <a:p>
            <a:r>
              <a:rPr lang="en-US" dirty="0" smtClean="0"/>
              <a:t>My family and I visited the site before the beautiful interpretive center was built.  There was a small, old house near the road and in front of Monks Mound that served as a very limited interpretive center. We’ve been back several times since the new facility was completed. It is a fantastic experience – everything is so well done and the amount of information one can learn there is astounding. Anyone living within driving distance should visit this site. It is sad that so many people in this area are ignorant of this wonderful site. </a:t>
            </a:r>
            <a:endParaRPr lang="en-US" dirty="0"/>
          </a:p>
        </p:txBody>
      </p:sp>
      <p:sp>
        <p:nvSpPr>
          <p:cNvPr id="3" name="Title 2"/>
          <p:cNvSpPr>
            <a:spLocks noGrp="1"/>
          </p:cNvSpPr>
          <p:nvPr>
            <p:ph type="title"/>
          </p:nvPr>
        </p:nvSpPr>
        <p:spPr>
          <a:xfrm>
            <a:off x="457200" y="-7883"/>
            <a:ext cx="8229600" cy="631135"/>
          </a:xfrm>
        </p:spPr>
        <p:txBody>
          <a:bodyPr>
            <a:normAutofit fontScale="90000"/>
          </a:bodyPr>
          <a:lstStyle/>
          <a:p>
            <a:r>
              <a:rPr lang="en-US" dirty="0" smtClean="0"/>
              <a:t>Personal Experiences</a:t>
            </a:r>
            <a:endParaRPr lang="en-US" dirty="0"/>
          </a:p>
        </p:txBody>
      </p:sp>
    </p:spTree>
    <p:extLst>
      <p:ext uri="{BB962C8B-B14F-4D97-AF65-F5344CB8AC3E}">
        <p14:creationId xmlns:p14="http://schemas.microsoft.com/office/powerpoint/2010/main" val="2971335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a:p>
        </p:txBody>
      </p:sp>
      <p:sp>
        <p:nvSpPr>
          <p:cNvPr id="5" name="Title 4"/>
          <p:cNvSpPr>
            <a:spLocks noGrp="1"/>
          </p:cNvSpPr>
          <p:nvPr>
            <p:ph type="ctrTitle"/>
          </p:nvPr>
        </p:nvSpPr>
        <p:spPr/>
        <p:txBody>
          <a:bodyPr>
            <a:noAutofit/>
          </a:bodyPr>
          <a:lstStyle/>
          <a:p>
            <a:r>
              <a:rPr lang="en-US" sz="11500" b="1" dirty="0" smtClean="0">
                <a:solidFill>
                  <a:srgbClr val="FF0000"/>
                </a:solidFill>
                <a:effectLst>
                  <a:outerShdw blurRad="38100" dist="38100" dir="2700000" algn="tl">
                    <a:srgbClr val="000000">
                      <a:alpha val="43137"/>
                    </a:srgbClr>
                  </a:outerShdw>
                </a:effectLst>
              </a:rPr>
              <a:t>Russia</a:t>
            </a:r>
            <a:endParaRPr lang="en-US" sz="115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23595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092102"/>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645916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356791"/>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654695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767754"/>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147458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
            <a:ext cx="9144000" cy="6041779"/>
          </a:xfrm>
          <a:prstGeom prst="rect">
            <a:avLst/>
          </a:prstGeom>
        </p:spPr>
      </p:pic>
    </p:spTree>
    <p:extLst>
      <p:ext uri="{BB962C8B-B14F-4D97-AF65-F5344CB8AC3E}">
        <p14:creationId xmlns:p14="http://schemas.microsoft.com/office/powerpoint/2010/main" val="655495748"/>
      </p:ext>
    </p:extLst>
  </p:cSld>
  <p:clrMapOvr>
    <a:masterClrMapping/>
  </p:clrMapOvr>
</p:sld>
</file>

<file path=ppt/theme/theme1.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0B57212-D278-4F09-9602-9B26806117B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DesignTemplate</Template>
  <TotalTime>0</TotalTime>
  <Words>1346</Words>
  <Application>Microsoft Office PowerPoint</Application>
  <PresentationFormat>On-screen Show (4:3)</PresentationFormat>
  <Paragraphs>48</Paragraphs>
  <Slides>48</Slides>
  <Notes>3</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DesignTemplate</vt:lpstr>
      <vt:lpstr>UN World Heritage Sites</vt:lpstr>
      <vt:lpstr>PowerPoint Presentation</vt:lpstr>
      <vt:lpstr>PowerPoint Presentation</vt:lpstr>
      <vt:lpstr>PowerPoint Presentation</vt:lpstr>
      <vt:lpstr>Russia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Okavango Delta</vt:lpstr>
      <vt:lpstr>PowerPoint Presentation</vt:lpstr>
      <vt:lpstr>Moroccan Magic</vt:lpstr>
      <vt:lpstr>PowerPoint Presentation</vt:lpstr>
      <vt:lpstr>Basilicata rocks</vt:lpstr>
      <vt:lpstr> Cliff hanger: the Church of San Pietro Caveoso, in Matera</vt:lpstr>
      <vt:lpstr>Barcelona's Sagrada Familia</vt:lpstr>
      <vt:lpstr>PowerPoint Presentation</vt:lpstr>
      <vt:lpstr>Project Requirements Section</vt:lpstr>
      <vt:lpstr>Minimum Requirements for PowerPoint</vt:lpstr>
      <vt:lpstr>EXAMPLE</vt:lpstr>
      <vt:lpstr>Cahokia Mounds, Illinois, USA</vt:lpstr>
      <vt:lpstr>PowerPoint Presentation</vt:lpstr>
      <vt:lpstr>PowerPoint Presentation</vt:lpstr>
      <vt:lpstr>PowerPoint Presentation</vt:lpstr>
      <vt:lpstr>Statement of Significance</vt:lpstr>
      <vt:lpstr>PowerPoint Presentation</vt:lpstr>
      <vt:lpstr>PowerPoint Presentation</vt:lpstr>
      <vt:lpstr>PowerPoint Presentation</vt:lpstr>
      <vt:lpstr>PowerPoint Presentation</vt:lpstr>
      <vt:lpstr>Monks Mound – the largest structure</vt:lpstr>
      <vt:lpstr>What the settlement probably looked like</vt:lpstr>
      <vt:lpstr>Woodhenge</vt:lpstr>
      <vt:lpstr>PowerPoint Presentation</vt:lpstr>
      <vt:lpstr>PowerPoint Presentation</vt:lpstr>
      <vt:lpstr>PowerPoint Presentation</vt:lpstr>
      <vt:lpstr>Outstanding Interpretive Center</vt:lpstr>
      <vt:lpstr>PowerPoint Presentation</vt:lpstr>
      <vt:lpstr>PowerPoint Presentation</vt:lpstr>
      <vt:lpstr>Life size dioramas</vt:lpstr>
      <vt:lpstr>PowerPoint Presentation</vt:lpstr>
      <vt:lpstr>PowerPoint Presentation</vt:lpstr>
      <vt:lpstr>PowerPoint Presentation</vt:lpstr>
      <vt:lpstr>Personal Experiences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2015-01-20T12:31:32Z</dcterms:created>
  <dcterms:modified xsi:type="dcterms:W3CDTF">2015-01-26T21:36:37Z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