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84" r:id="rId22"/>
    <p:sldId id="286" r:id="rId23"/>
    <p:sldId id="290" r:id="rId24"/>
    <p:sldId id="287" r:id="rId25"/>
    <p:sldId id="288" r:id="rId26"/>
    <p:sldId id="291" r:id="rId27"/>
    <p:sldId id="276" r:id="rId28"/>
    <p:sldId id="280" r:id="rId29"/>
    <p:sldId id="281" r:id="rId30"/>
    <p:sldId id="277" r:id="rId31"/>
    <p:sldId id="278" r:id="rId32"/>
    <p:sldId id="279" r:id="rId33"/>
    <p:sldId id="282" r:id="rId34"/>
    <p:sldId id="283" r:id="rId35"/>
    <p:sldId id="285" r:id="rId36"/>
    <p:sldId id="289" r:id="rId37"/>
    <p:sldId id="292" r:id="rId38"/>
    <p:sldId id="293" r:id="rId39"/>
    <p:sldId id="295" r:id="rId40"/>
    <p:sldId id="296" r:id="rId41"/>
    <p:sldId id="297" r:id="rId42"/>
    <p:sldId id="294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 orient="horz" pos="192">
          <p15:clr>
            <a:srgbClr val="A4A3A4"/>
          </p15:clr>
        </p15:guide>
        <p15:guide id="3" orient="horz" pos="96">
          <p15:clr>
            <a:srgbClr val="A4A3A4"/>
          </p15:clr>
        </p15:guide>
        <p15:guide id="4">
          <p15:clr>
            <a:srgbClr val="A4A3A4"/>
          </p15:clr>
        </p15:guide>
        <p15:guide id="5" pos="48">
          <p15:clr>
            <a:srgbClr val="A4A3A4"/>
          </p15:clr>
        </p15:guide>
        <p15:guide id="6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DF7"/>
    <a:srgbClr val="800040"/>
    <a:srgbClr val="FF0080"/>
    <a:srgbClr val="4B3025"/>
    <a:srgbClr val="FFFF66"/>
    <a:srgbClr val="CC66FF"/>
    <a:srgbClr val="6666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2980" autoAdjust="0"/>
  </p:normalViewPr>
  <p:slideViewPr>
    <p:cSldViewPr snapToObjects="1">
      <p:cViewPr varScale="1">
        <p:scale>
          <a:sx n="112" d="100"/>
          <a:sy n="112" d="100"/>
        </p:scale>
        <p:origin x="-390" y="-78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D5AB6F-A266-4726-A537-E1330A8946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A5B80B-E8E4-4F63-9B94-F0B7F2D621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3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8A83D-6526-4F11-AFD6-9EE17DF2509A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92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8" name="Picture 36" descr="winterlight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" t="208" r="208" b="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7B598F4-FB25-4FC7-BD51-DF1A93CDD8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E22FB-97D7-4255-A8CD-8A54FAEDF9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9B42C-B180-422B-9DAF-78E0ED9BC6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4E459A3-A4EE-4592-9A17-23FCCA9146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786BB38-7399-4996-9862-FBCA2260B5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C34D-6A1F-46D5-9B70-6193949AD5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C09B6-DAD5-4AED-A792-A637425339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F9E82-4D8D-4A68-9334-882BE1A6B1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AAE3C-D762-4303-9507-DE3ED8A03E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4DAB2-B4C6-4D80-8801-743A3F4155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578A2-A272-4F87-AD22-221925DC4F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2AC40-47D6-4ED9-A81B-696516F44F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92D08-64B1-41F5-8ACB-03ED9B88E3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Picture 41" descr="winterlights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" t="208" r="208" b="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800040"/>
            </a:solidFill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FE0812-FD61-4046-AAA2-B6EC75CA73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457200" y="274638"/>
            <a:ext cx="8229600" cy="6202362"/>
          </a:xfrm>
          <a:prstGeom prst="rect">
            <a:avLst/>
          </a:prstGeom>
          <a:solidFill>
            <a:srgbClr val="4B3025">
              <a:alpha val="80000"/>
            </a:srgbClr>
          </a:solidFill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Text Box 93"/>
          <p:cNvSpPr txBox="1">
            <a:spLocks noChangeArrowheads="1"/>
          </p:cNvSpPr>
          <p:nvPr/>
        </p:nvSpPr>
        <p:spPr bwMode="auto">
          <a:xfrm>
            <a:off x="152400" y="1416050"/>
            <a:ext cx="8534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FF66"/>
                </a:solidFill>
                <a:effectLst>
                  <a:glow rad="127000">
                    <a:schemeClr val="accent2">
                      <a:lumMod val="7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Nor'easter Blankets East Coast in Possible Historic Snowfall</a:t>
            </a:r>
            <a:endParaRPr lang="en-US" sz="5400" dirty="0">
              <a:solidFill>
                <a:srgbClr val="FF0080"/>
              </a:solidFill>
              <a:effectLst>
                <a:glow rad="127000">
                  <a:schemeClr val="accent2">
                    <a:lumMod val="7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38" name="Text Box 90"/>
          <p:cNvSpPr txBox="1">
            <a:spLocks noChangeArrowheads="1"/>
          </p:cNvSpPr>
          <p:nvPr/>
        </p:nvSpPr>
        <p:spPr bwMode="auto">
          <a:xfrm>
            <a:off x="533400" y="5867400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01/22/2016</a:t>
            </a:r>
            <a:endParaRPr lang="en-US" sz="6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9217752" cy="51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6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00138"/>
            <a:ext cx="8686800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380" y="800502"/>
            <a:ext cx="8677619" cy="48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44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806" y="575516"/>
            <a:ext cx="8671193" cy="48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0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2085450"/>
            <a:ext cx="86868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4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692" y="632"/>
            <a:ext cx="8692308" cy="65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5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762"/>
            <a:ext cx="8686800" cy="6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8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77" y="0"/>
            <a:ext cx="8693149" cy="65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16" y="0"/>
            <a:ext cx="8665684" cy="64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48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742" y="0"/>
            <a:ext cx="8659258" cy="64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48400"/>
          </a:xfrm>
        </p:spPr>
        <p:txBody>
          <a:bodyPr/>
          <a:lstStyle/>
          <a:p>
            <a:r>
              <a:rPr lang="en-US" dirty="0"/>
              <a:t>Snow Expectations as of 12:30 p.m. </a:t>
            </a:r>
            <a:r>
              <a:rPr lang="en-US" dirty="0" smtClean="0"/>
              <a:t>Saturday - In </a:t>
            </a:r>
            <a:r>
              <a:rPr lang="en-US" dirty="0"/>
              <a:t>New York City, the snowfall expectation is up to 20 to 25 inches -- which could mean a top 5 snowstorm ever in the city.</a:t>
            </a:r>
          </a:p>
          <a:p>
            <a:pPr lvl="1"/>
            <a:r>
              <a:rPr lang="en-US" dirty="0" smtClean="0"/>
              <a:t>These </a:t>
            </a:r>
            <a:r>
              <a:rPr lang="en-US" dirty="0"/>
              <a:t>are the top NYC snowstorms on record:</a:t>
            </a:r>
          </a:p>
          <a:p>
            <a:pPr marL="914400" lvl="2" indent="0">
              <a:buNone/>
            </a:pPr>
            <a:r>
              <a:rPr lang="en-US" dirty="0" smtClean="0"/>
              <a:t>5</a:t>
            </a:r>
            <a:r>
              <a:rPr lang="en-US" dirty="0"/>
              <a:t>. 20.2 inches in 1996</a:t>
            </a:r>
          </a:p>
          <a:p>
            <a:pPr marL="914400" lvl="2" indent="0">
              <a:buNone/>
            </a:pPr>
            <a:r>
              <a:rPr lang="en-US" dirty="0" smtClean="0"/>
              <a:t>4</a:t>
            </a:r>
            <a:r>
              <a:rPr lang="en-US" dirty="0"/>
              <a:t>. 20.9 inches in 2010</a:t>
            </a:r>
          </a:p>
          <a:p>
            <a:pPr marL="914400" lvl="2" indent="0">
              <a:buNone/>
            </a:pPr>
            <a:r>
              <a:rPr lang="en-US" dirty="0" smtClean="0"/>
              <a:t>3</a:t>
            </a:r>
            <a:r>
              <a:rPr lang="en-US" dirty="0"/>
              <a:t>. 21.0 inches in 1888</a:t>
            </a:r>
          </a:p>
          <a:p>
            <a:pPr marL="914400" lvl="2" indent="0">
              <a:buNone/>
            </a:pPr>
            <a:r>
              <a:rPr lang="en-US" dirty="0" smtClean="0"/>
              <a:t>2</a:t>
            </a:r>
            <a:r>
              <a:rPr lang="en-US" dirty="0"/>
              <a:t>. 25.8 inches in 1947</a:t>
            </a:r>
          </a:p>
          <a:p>
            <a:pPr marL="914400" lvl="2" indent="0">
              <a:buNone/>
            </a:pPr>
            <a:r>
              <a:rPr lang="en-US" dirty="0" smtClean="0"/>
              <a:t>1</a:t>
            </a:r>
            <a:r>
              <a:rPr lang="en-US" dirty="0"/>
              <a:t>. 26.9 inches in 2006</a:t>
            </a:r>
          </a:p>
        </p:txBody>
      </p:sp>
    </p:spTree>
    <p:extLst>
      <p:ext uri="{BB962C8B-B14F-4D97-AF65-F5344CB8AC3E}">
        <p14:creationId xmlns:p14="http://schemas.microsoft.com/office/powerpoint/2010/main" val="2207757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00" y="-79012"/>
            <a:ext cx="8696899" cy="65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78" y="1576072"/>
            <a:ext cx="8657422" cy="48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04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04"/>
            <a:ext cx="8229600" cy="993104"/>
          </a:xfrm>
        </p:spPr>
        <p:txBody>
          <a:bodyPr/>
          <a:lstStyle/>
          <a:p>
            <a:r>
              <a:rPr lang="en-US" dirty="0" smtClean="0"/>
              <a:t>Richmond, Virginia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5178"/>
            <a:ext cx="9144000" cy="56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87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50"/>
            <a:ext cx="8229600" cy="877417"/>
          </a:xfrm>
        </p:spPr>
        <p:txBody>
          <a:bodyPr/>
          <a:lstStyle/>
          <a:p>
            <a:r>
              <a:rPr lang="en-US" dirty="0" smtClean="0"/>
              <a:t>Alexandria, Virginia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8667"/>
            <a:ext cx="9144000" cy="59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67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5175"/>
            <a:ext cx="9144000" cy="6502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84"/>
            <a:ext cx="8229600" cy="1143000"/>
          </a:xfrm>
        </p:spPr>
        <p:txBody>
          <a:bodyPr/>
          <a:lstStyle/>
          <a:p>
            <a:r>
              <a:rPr lang="en-US" dirty="0"/>
              <a:t>Atlantic City Boardwalk</a:t>
            </a:r>
          </a:p>
        </p:txBody>
      </p:sp>
    </p:spTree>
    <p:extLst>
      <p:ext uri="{BB962C8B-B14F-4D97-AF65-F5344CB8AC3E}">
        <p14:creationId xmlns:p14="http://schemas.microsoft.com/office/powerpoint/2010/main" val="256507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71" y="0"/>
            <a:ext cx="8229600" cy="835032"/>
          </a:xfrm>
        </p:spPr>
        <p:txBody>
          <a:bodyPr/>
          <a:lstStyle/>
          <a:p>
            <a:r>
              <a:rPr lang="en-US" dirty="0" smtClean="0"/>
              <a:t>Times Square, 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5032"/>
            <a:ext cx="9144000" cy="60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2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19" y="1524000"/>
            <a:ext cx="8229600" cy="3700463"/>
          </a:xfrm>
        </p:spPr>
        <p:txBody>
          <a:bodyPr/>
          <a:lstStyle/>
          <a:p>
            <a:r>
              <a:rPr lang="en-US" dirty="0"/>
              <a:t>The deepest snowfall from the blizzard paralyzing the U.S. East Coast has been recorded at </a:t>
            </a:r>
            <a:r>
              <a:rPr lang="en-US" b="1" dirty="0">
                <a:solidFill>
                  <a:srgbClr val="FF0000"/>
                </a:solidFill>
              </a:rPr>
              <a:t>40 inches </a:t>
            </a:r>
            <a:r>
              <a:rPr lang="en-US" dirty="0"/>
              <a:t>(102 cm) in </a:t>
            </a:r>
            <a:r>
              <a:rPr lang="en-US" dirty="0" err="1"/>
              <a:t>Glengary</a:t>
            </a:r>
            <a:r>
              <a:rPr lang="en-US" dirty="0"/>
              <a:t>, West Virginia, the National Weather Service said.</a:t>
            </a:r>
          </a:p>
        </p:txBody>
      </p:sp>
    </p:spTree>
    <p:extLst>
      <p:ext uri="{BB962C8B-B14F-4D97-AF65-F5344CB8AC3E}">
        <p14:creationId xmlns:p14="http://schemas.microsoft.com/office/powerpoint/2010/main" val="1532485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dirty="0" smtClean="0"/>
              <a:t>What about global warming?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19" y="914400"/>
            <a:ext cx="8229600" cy="5638800"/>
          </a:xfrm>
        </p:spPr>
        <p:txBody>
          <a:bodyPr/>
          <a:lstStyle/>
          <a:p>
            <a:r>
              <a:rPr lang="en-US" dirty="0" smtClean="0"/>
              <a:t>Global warming is causing climate change where there will be greater extremes in temperature and precipitation and storms</a:t>
            </a:r>
          </a:p>
          <a:p>
            <a:pPr lvl="1"/>
            <a:r>
              <a:rPr lang="en-US" dirty="0" smtClean="0"/>
              <a:t>Warmer ocean water plus warmer air =</a:t>
            </a:r>
          </a:p>
          <a:p>
            <a:pPr lvl="1"/>
            <a:r>
              <a:rPr lang="en-US" dirty="0" smtClean="0"/>
              <a:t>More moisture evaporates into the air =</a:t>
            </a:r>
          </a:p>
          <a:p>
            <a:pPr lvl="1"/>
            <a:r>
              <a:rPr lang="en-US" dirty="0" smtClean="0"/>
              <a:t>Higher humidity and more precipitation in some places</a:t>
            </a:r>
          </a:p>
          <a:p>
            <a:r>
              <a:rPr lang="en-US" dirty="0" smtClean="0"/>
              <a:t>Look back at New York’s 5 heaviest snows</a:t>
            </a:r>
            <a:endParaRPr lang="en-US" dirty="0"/>
          </a:p>
          <a:p>
            <a:pPr lvl="1"/>
            <a:r>
              <a:rPr lang="en-US" dirty="0" smtClean="0"/>
              <a:t>3 out of 5 have been since 1947</a:t>
            </a:r>
          </a:p>
          <a:p>
            <a:pPr lvl="1"/>
            <a:r>
              <a:rPr lang="en-US" dirty="0" smtClean="0"/>
              <a:t>The current storm is expected to make the top five and then it will be 4 out of 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8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totals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1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5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2800" dirty="0"/>
              <a:t> top snow and ice totals by state </a:t>
            </a:r>
            <a:r>
              <a:rPr lang="en-US" sz="2800" dirty="0" smtClean="0"/>
              <a:t>as </a:t>
            </a:r>
            <a:r>
              <a:rPr lang="en-US" sz="2800" dirty="0"/>
              <a:t>of 2:14 a.m. Sunday,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15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1800" dirty="0"/>
              <a:t>West Virginia: 40 inches of snow in </a:t>
            </a:r>
            <a:r>
              <a:rPr lang="en-US" sz="1800" dirty="0" err="1"/>
              <a:t>Glengary</a:t>
            </a:r>
            <a:r>
              <a:rPr lang="en-US" sz="1800" dirty="0"/>
              <a:t>, in the eastern panhandle of West Virginia.</a:t>
            </a:r>
          </a:p>
          <a:p>
            <a:r>
              <a:rPr lang="en-US" sz="1800" dirty="0"/>
              <a:t>    Virginia: 39 inches in </a:t>
            </a:r>
            <a:r>
              <a:rPr lang="en-US" sz="1800" dirty="0" err="1"/>
              <a:t>Philomont</a:t>
            </a:r>
            <a:r>
              <a:rPr lang="en-US" sz="1800" dirty="0"/>
              <a:t>, about 25 miles northwest of Washington, D.C.</a:t>
            </a:r>
          </a:p>
          <a:p>
            <a:r>
              <a:rPr lang="en-US" sz="1800" dirty="0"/>
              <a:t>    Maryland: 38 inches in </a:t>
            </a:r>
            <a:r>
              <a:rPr lang="en-US" sz="1800" dirty="0" err="1"/>
              <a:t>Redhouse</a:t>
            </a:r>
            <a:r>
              <a:rPr lang="en-US" sz="1800" dirty="0"/>
              <a:t>, in western Maryland. </a:t>
            </a:r>
            <a:r>
              <a:rPr lang="en-US" sz="1800" dirty="0" err="1"/>
              <a:t>Redhouse</a:t>
            </a:r>
            <a:r>
              <a:rPr lang="en-US" sz="1800" dirty="0"/>
              <a:t> is 150 miles west of Baltimore.</a:t>
            </a:r>
          </a:p>
          <a:p>
            <a:r>
              <a:rPr lang="en-US" sz="1800" dirty="0"/>
              <a:t>    New York: 30.5 inches at JFK Airport in New York City.</a:t>
            </a:r>
          </a:p>
          <a:p>
            <a:r>
              <a:rPr lang="en-US" sz="1800" dirty="0"/>
              <a:t>    Pennsylvania: 35.5 inches at Somerset, about 25 miles southwest of Altoona.</a:t>
            </a:r>
          </a:p>
          <a:p>
            <a:r>
              <a:rPr lang="en-US" sz="1800" dirty="0"/>
              <a:t>    New Jersey: 29.6 inches at Whitehouse, in </a:t>
            </a:r>
            <a:r>
              <a:rPr lang="en-US" sz="1800" dirty="0" err="1"/>
              <a:t>Readington</a:t>
            </a:r>
            <a:r>
              <a:rPr lang="en-US" sz="1800" dirty="0"/>
              <a:t> Township in the northern part of the state.</a:t>
            </a:r>
          </a:p>
          <a:p>
            <a:r>
              <a:rPr lang="en-US" sz="1800" dirty="0"/>
              <a:t>    Connecticut: 16 inches at Greenwich, near the New York border in far southwestern Connecticut.</a:t>
            </a:r>
          </a:p>
          <a:p>
            <a:r>
              <a:rPr lang="en-US" sz="1800" dirty="0"/>
              <a:t>    Delaware: 15.5 inches at Woodside in Kent County.</a:t>
            </a:r>
          </a:p>
          <a:p>
            <a:r>
              <a:rPr lang="en-US" sz="1800" dirty="0"/>
              <a:t>    Rhode Island: 15.5 inches at Westerly, in the southwestern corner of the state.</a:t>
            </a:r>
          </a:p>
          <a:p>
            <a:r>
              <a:rPr lang="en-US" sz="1800" dirty="0"/>
              <a:t>    Massachusetts: 14.5 inches at West Harwich on Cape Cod.</a:t>
            </a:r>
          </a:p>
        </p:txBody>
      </p:sp>
    </p:spTree>
    <p:extLst>
      <p:ext uri="{BB962C8B-B14F-4D97-AF65-F5344CB8AC3E}">
        <p14:creationId xmlns:p14="http://schemas.microsoft.com/office/powerpoint/2010/main" val="118178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4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snow fall and high winds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9065"/>
            <a:ext cx="8229600" cy="3700463"/>
          </a:xfrm>
        </p:spPr>
        <p:txBody>
          <a:bodyPr/>
          <a:lstStyle/>
          <a:p>
            <a:r>
              <a:rPr lang="en-US" dirty="0" smtClean="0"/>
              <a:t>The east coast is bracing for flooding</a:t>
            </a:r>
          </a:p>
          <a:p>
            <a:pPr lvl="1"/>
            <a:r>
              <a:rPr lang="en-US" dirty="0" smtClean="0"/>
              <a:t>High winds plus high tides (full moon) mean higher storm surges along the coast</a:t>
            </a:r>
          </a:p>
          <a:p>
            <a:pPr lvl="1"/>
            <a:r>
              <a:rPr lang="en-US" dirty="0" smtClean="0"/>
              <a:t>Snow melt will also increase river and stream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47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-3372"/>
            <a:ext cx="8686800" cy="65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45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-71438"/>
            <a:ext cx="8686800" cy="6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78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398" y="0"/>
            <a:ext cx="6573524" cy="65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16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11954"/>
            <a:ext cx="8686800" cy="48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1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59554"/>
            <a:ext cx="8686800" cy="48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Sea Isle City, N.J.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8399"/>
            <a:ext cx="9144000" cy="56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58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127000">
                    <a:srgbClr val="FFC000"/>
                  </a:glow>
                </a:effectLst>
              </a:rPr>
              <a:t>Digging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FFC000"/>
                  </a:glow>
                </a:effectLst>
              </a:rPr>
              <a:t>out or cleaning up</a:t>
            </a:r>
            <a:endParaRPr lang="en-US" dirty="0">
              <a:effectLst>
                <a:glow rad="127000">
                  <a:srgbClr val="FFC000"/>
                </a:glo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705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493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6868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889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32" y="1643062"/>
            <a:ext cx="8669867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483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998" y="33051"/>
            <a:ext cx="5137547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92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20224"/>
            <a:ext cx="8686800" cy="489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459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33538"/>
            <a:ext cx="8686800" cy="48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54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33538"/>
            <a:ext cx="8686800" cy="48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412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66" y="1595438"/>
            <a:ext cx="8678333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503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33538"/>
            <a:ext cx="8686800" cy="48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35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301"/>
            <a:ext cx="8229600" cy="1455642"/>
          </a:xfrm>
        </p:spPr>
        <p:txBody>
          <a:bodyPr/>
          <a:lstStyle/>
          <a:p>
            <a:r>
              <a:rPr lang="en-US" sz="3200" dirty="0"/>
              <a:t>Snow Accumulations as of 2 p.m. </a:t>
            </a:r>
            <a:r>
              <a:rPr lang="en-US" sz="3200" dirty="0" smtClean="0"/>
              <a:t>Saturday – and it was still snowing heavily – won’t know the final total until the snow stops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149" y="1828800"/>
            <a:ext cx="4038600" cy="4614864"/>
          </a:xfrm>
        </p:spPr>
        <p:txBody>
          <a:bodyPr/>
          <a:lstStyle/>
          <a:p>
            <a:r>
              <a:rPr lang="en-US" dirty="0" smtClean="0"/>
              <a:t>Maryland</a:t>
            </a:r>
          </a:p>
          <a:p>
            <a:pPr lvl="1"/>
            <a:r>
              <a:rPr lang="en-US" dirty="0"/>
              <a:t> Ridgeley: 26.0 inches</a:t>
            </a:r>
          </a:p>
          <a:p>
            <a:pPr lvl="1"/>
            <a:r>
              <a:rPr lang="en-US" dirty="0" smtClean="0"/>
              <a:t>Jacksonville</a:t>
            </a:r>
            <a:r>
              <a:rPr lang="en-US" dirty="0"/>
              <a:t>: 24.5 inches</a:t>
            </a:r>
          </a:p>
          <a:p>
            <a:pPr lvl="1"/>
            <a:r>
              <a:rPr lang="en-US" dirty="0" smtClean="0"/>
              <a:t>Frederick</a:t>
            </a:r>
            <a:r>
              <a:rPr lang="en-US" dirty="0"/>
              <a:t>: 32.5 inches</a:t>
            </a:r>
          </a:p>
          <a:p>
            <a:pPr lvl="1"/>
            <a:r>
              <a:rPr lang="en-US" dirty="0" err="1" smtClean="0"/>
              <a:t>Philomont</a:t>
            </a:r>
            <a:r>
              <a:rPr lang="en-US" dirty="0"/>
              <a:t>: 31.0 inches</a:t>
            </a:r>
          </a:p>
          <a:p>
            <a:pPr lvl="1"/>
            <a:r>
              <a:rPr lang="en-US" dirty="0" smtClean="0"/>
              <a:t>Dulles </a:t>
            </a:r>
            <a:r>
              <a:rPr lang="en-US" dirty="0"/>
              <a:t>International Airport: 23.5 inches</a:t>
            </a:r>
          </a:p>
          <a:p>
            <a:pPr lvl="1"/>
            <a:r>
              <a:rPr lang="en-US" dirty="0" err="1" smtClean="0"/>
              <a:t>Redhouse</a:t>
            </a:r>
            <a:r>
              <a:rPr lang="en-US" dirty="0"/>
              <a:t>: 38.0 inches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67264"/>
          </a:xfrm>
        </p:spPr>
        <p:txBody>
          <a:bodyPr/>
          <a:lstStyle/>
          <a:p>
            <a:r>
              <a:rPr lang="en-US" dirty="0"/>
              <a:t> Pennsylvania</a:t>
            </a:r>
          </a:p>
          <a:p>
            <a:pPr lvl="1"/>
            <a:r>
              <a:rPr lang="en-US" dirty="0" smtClean="0"/>
              <a:t>East </a:t>
            </a:r>
            <a:r>
              <a:rPr lang="en-US" dirty="0"/>
              <a:t>Coventry: 18.0 inches</a:t>
            </a:r>
          </a:p>
          <a:p>
            <a:pPr lvl="1"/>
            <a:r>
              <a:rPr lang="en-US" dirty="0" smtClean="0"/>
              <a:t>Spring</a:t>
            </a:r>
            <a:r>
              <a:rPr lang="en-US" dirty="0"/>
              <a:t>: 16.0 inches</a:t>
            </a:r>
          </a:p>
          <a:p>
            <a:pPr lvl="1"/>
            <a:r>
              <a:rPr lang="en-US" dirty="0" smtClean="0"/>
              <a:t>Glen </a:t>
            </a:r>
            <a:r>
              <a:rPr lang="en-US" dirty="0"/>
              <a:t>Mills: 17.5 inches</a:t>
            </a:r>
          </a:p>
          <a:p>
            <a:pPr lvl="1"/>
            <a:r>
              <a:rPr lang="en-US" dirty="0" smtClean="0"/>
              <a:t>Norristown</a:t>
            </a:r>
            <a:r>
              <a:rPr lang="en-US" dirty="0"/>
              <a:t>: 21.2 inches</a:t>
            </a:r>
          </a:p>
          <a:p>
            <a:pPr lvl="1"/>
            <a:r>
              <a:rPr lang="en-US" dirty="0" smtClean="0"/>
              <a:t>Philadelphia</a:t>
            </a:r>
            <a:r>
              <a:rPr lang="en-US" dirty="0"/>
              <a:t>: 17.7 inches </a:t>
            </a:r>
          </a:p>
        </p:txBody>
      </p:sp>
    </p:spTree>
    <p:extLst>
      <p:ext uri="{BB962C8B-B14F-4D97-AF65-F5344CB8AC3E}">
        <p14:creationId xmlns:p14="http://schemas.microsoft.com/office/powerpoint/2010/main" val="241098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3725" y="152400"/>
            <a:ext cx="4038600" cy="6248400"/>
          </a:xfrm>
        </p:spPr>
        <p:txBody>
          <a:bodyPr/>
          <a:lstStyle/>
          <a:p>
            <a:r>
              <a:rPr lang="en-US" dirty="0"/>
              <a:t> West Virginia</a:t>
            </a:r>
          </a:p>
          <a:p>
            <a:pPr lvl="1"/>
            <a:r>
              <a:rPr lang="en-US" dirty="0" smtClean="0"/>
              <a:t>Jones </a:t>
            </a:r>
            <a:r>
              <a:rPr lang="en-US" dirty="0"/>
              <a:t>Springs: 33.0 inches</a:t>
            </a:r>
          </a:p>
          <a:p>
            <a:pPr lvl="1"/>
            <a:r>
              <a:rPr lang="en-US" dirty="0" smtClean="0"/>
              <a:t>Martinsburg</a:t>
            </a:r>
            <a:r>
              <a:rPr lang="en-US" dirty="0"/>
              <a:t>: 31.9 inches</a:t>
            </a:r>
          </a:p>
          <a:p>
            <a:pPr lvl="1"/>
            <a:r>
              <a:rPr lang="en-US" dirty="0" smtClean="0"/>
              <a:t>Hancock</a:t>
            </a:r>
            <a:r>
              <a:rPr lang="en-US" dirty="0"/>
              <a:t>: 35.5 inches </a:t>
            </a:r>
            <a:endParaRPr lang="en-US" dirty="0" smtClean="0"/>
          </a:p>
          <a:p>
            <a:r>
              <a:rPr lang="en-US" dirty="0"/>
              <a:t> New Jersey</a:t>
            </a:r>
          </a:p>
          <a:p>
            <a:pPr lvl="1"/>
            <a:r>
              <a:rPr lang="en-US" dirty="0" smtClean="0"/>
              <a:t>Newark </a:t>
            </a:r>
            <a:r>
              <a:rPr lang="en-US" dirty="0"/>
              <a:t>Airport: 16.5 </a:t>
            </a:r>
            <a:r>
              <a:rPr lang="en-US" dirty="0" smtClean="0"/>
              <a:t>in</a:t>
            </a:r>
            <a:endParaRPr lang="en-US" dirty="0"/>
          </a:p>
          <a:p>
            <a:pPr lvl="1"/>
            <a:r>
              <a:rPr lang="en-US" dirty="0" smtClean="0"/>
              <a:t>Egg </a:t>
            </a:r>
            <a:r>
              <a:rPr lang="en-US" dirty="0"/>
              <a:t>Harbor: 11.0 </a:t>
            </a:r>
            <a:r>
              <a:rPr lang="en-US" dirty="0" smtClean="0"/>
              <a:t>in.</a:t>
            </a:r>
            <a:endParaRPr lang="en-US" dirty="0"/>
          </a:p>
          <a:p>
            <a:pPr lvl="1"/>
            <a:r>
              <a:rPr lang="en-US" dirty="0" smtClean="0"/>
              <a:t>Mount </a:t>
            </a:r>
            <a:r>
              <a:rPr lang="en-US" dirty="0"/>
              <a:t>Holly: 17.0 </a:t>
            </a:r>
            <a:r>
              <a:rPr lang="en-US" dirty="0" smtClean="0"/>
              <a:t>in.</a:t>
            </a:r>
            <a:endParaRPr lang="en-US" dirty="0"/>
          </a:p>
          <a:p>
            <a:pPr lvl="1"/>
            <a:r>
              <a:rPr lang="en-US" dirty="0" smtClean="0"/>
              <a:t>Trenton</a:t>
            </a:r>
            <a:r>
              <a:rPr lang="en-US" dirty="0"/>
              <a:t>: 15.0 inches</a:t>
            </a:r>
          </a:p>
          <a:p>
            <a:pPr lvl="1"/>
            <a:r>
              <a:rPr lang="en-US" dirty="0" smtClean="0"/>
              <a:t>Woodbridge</a:t>
            </a:r>
            <a:r>
              <a:rPr lang="en-US" dirty="0"/>
              <a:t>: 16.0 </a:t>
            </a:r>
            <a:r>
              <a:rPr lang="en-US" dirty="0" smtClean="0"/>
              <a:t>in.</a:t>
            </a:r>
            <a:endParaRPr lang="en-US" dirty="0"/>
          </a:p>
          <a:p>
            <a:pPr lvl="1"/>
            <a:r>
              <a:rPr lang="en-US" dirty="0" smtClean="0"/>
              <a:t>Jackson</a:t>
            </a:r>
            <a:r>
              <a:rPr lang="en-US" dirty="0"/>
              <a:t>: 16.0 inches </a:t>
            </a:r>
            <a:endParaRPr lang="en-US" dirty="0" smtClean="0"/>
          </a:p>
          <a:p>
            <a:pPr lvl="1"/>
            <a:r>
              <a:rPr lang="en-US" dirty="0"/>
              <a:t>Somerville: 17.0 </a:t>
            </a:r>
            <a:r>
              <a:rPr lang="en-US" dirty="0" smtClean="0"/>
              <a:t>in.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"/>
            <a:ext cx="4038600" cy="6248400"/>
          </a:xfrm>
        </p:spPr>
        <p:txBody>
          <a:bodyPr/>
          <a:lstStyle/>
          <a:p>
            <a:r>
              <a:rPr lang="en-US" dirty="0"/>
              <a:t> New York</a:t>
            </a:r>
          </a:p>
          <a:p>
            <a:pPr lvl="1"/>
            <a:r>
              <a:rPr lang="en-US" dirty="0" smtClean="0"/>
              <a:t>LaGuardia </a:t>
            </a:r>
            <a:r>
              <a:rPr lang="en-US" dirty="0"/>
              <a:t>Airport: 16.2 inches</a:t>
            </a:r>
          </a:p>
          <a:p>
            <a:pPr lvl="1"/>
            <a:r>
              <a:rPr lang="en-US" dirty="0" smtClean="0"/>
              <a:t>Islip</a:t>
            </a:r>
            <a:r>
              <a:rPr lang="en-US" dirty="0"/>
              <a:t>: 15.4 inches</a:t>
            </a:r>
          </a:p>
          <a:p>
            <a:r>
              <a:rPr lang="en-US" dirty="0" smtClean="0"/>
              <a:t>Connecticut</a:t>
            </a:r>
            <a:endParaRPr lang="en-US" dirty="0"/>
          </a:p>
          <a:p>
            <a:pPr lvl="1"/>
            <a:r>
              <a:rPr lang="en-US" dirty="0" smtClean="0"/>
              <a:t>Darien</a:t>
            </a:r>
            <a:r>
              <a:rPr lang="en-US" dirty="0"/>
              <a:t>: 6.5 inches</a:t>
            </a:r>
          </a:p>
          <a:p>
            <a:r>
              <a:rPr lang="en-US" dirty="0" smtClean="0"/>
              <a:t>Delaware</a:t>
            </a:r>
            <a:endParaRPr lang="en-US" dirty="0"/>
          </a:p>
          <a:p>
            <a:pPr lvl="1"/>
            <a:r>
              <a:rPr lang="en-US" dirty="0" smtClean="0"/>
              <a:t>Dover</a:t>
            </a:r>
            <a:r>
              <a:rPr lang="en-US" dirty="0"/>
              <a:t>: 12.1 inches </a:t>
            </a:r>
          </a:p>
        </p:txBody>
      </p:sp>
    </p:spTree>
    <p:extLst>
      <p:ext uri="{BB962C8B-B14F-4D97-AF65-F5344CB8AC3E}">
        <p14:creationId xmlns:p14="http://schemas.microsoft.com/office/powerpoint/2010/main" val="360987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Wind Gusts as of 11 a.m. Saturday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4006" y="1752600"/>
            <a:ext cx="5860055" cy="4800600"/>
          </a:xfrm>
        </p:spPr>
        <p:txBody>
          <a:bodyPr/>
          <a:lstStyle/>
          <a:p>
            <a:r>
              <a:rPr lang="en-US" dirty="0"/>
              <a:t> Ocean City, Maryland: 62 mph</a:t>
            </a:r>
          </a:p>
          <a:p>
            <a:r>
              <a:rPr lang="en-US" dirty="0" smtClean="0"/>
              <a:t>Langley </a:t>
            </a:r>
            <a:r>
              <a:rPr lang="en-US" dirty="0"/>
              <a:t>Air Force Base: 75 mph</a:t>
            </a:r>
          </a:p>
          <a:p>
            <a:r>
              <a:rPr lang="en-US" dirty="0" smtClean="0"/>
              <a:t>Dewey </a:t>
            </a:r>
            <a:r>
              <a:rPr lang="en-US" dirty="0"/>
              <a:t>Beach, Delaware: 75 mph</a:t>
            </a:r>
          </a:p>
          <a:p>
            <a:r>
              <a:rPr lang="en-US" dirty="0" smtClean="0"/>
              <a:t>Atlantic </a:t>
            </a:r>
            <a:r>
              <a:rPr lang="en-US" dirty="0"/>
              <a:t>City, N.J.: 58 mph</a:t>
            </a:r>
          </a:p>
          <a:p>
            <a:r>
              <a:rPr lang="en-US" dirty="0" smtClean="0"/>
              <a:t>Tuckerton</a:t>
            </a:r>
            <a:r>
              <a:rPr lang="en-US" dirty="0"/>
              <a:t>, N.J.: 68 mph </a:t>
            </a:r>
          </a:p>
        </p:txBody>
      </p:sp>
    </p:spTree>
    <p:extLst>
      <p:ext uri="{BB962C8B-B14F-4D97-AF65-F5344CB8AC3E}">
        <p14:creationId xmlns:p14="http://schemas.microsoft.com/office/powerpoint/2010/main" val="204294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752600"/>
          </a:xfrm>
        </p:spPr>
        <p:txBody>
          <a:bodyPr/>
          <a:lstStyle/>
          <a:p>
            <a:r>
              <a:rPr lang="en-US" sz="4000" dirty="0"/>
              <a:t>Power Outages as of 9:30 a.m</a:t>
            </a:r>
            <a:r>
              <a:rPr lang="en-US" sz="4000" dirty="0" smtClean="0"/>
              <a:t>. – there would certainly be more (probably thousands) by nightfall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057400"/>
            <a:ext cx="7467600" cy="4462463"/>
          </a:xfrm>
        </p:spPr>
        <p:txBody>
          <a:bodyPr/>
          <a:lstStyle/>
          <a:p>
            <a:r>
              <a:rPr lang="en-US" dirty="0"/>
              <a:t> New Jersey: 3,625 customers</a:t>
            </a:r>
          </a:p>
          <a:p>
            <a:endParaRPr lang="en-US" dirty="0"/>
          </a:p>
          <a:p>
            <a:r>
              <a:rPr lang="en-US" dirty="0"/>
              <a:t>North Carolina: 147,980 customers</a:t>
            </a:r>
          </a:p>
          <a:p>
            <a:endParaRPr lang="en-US" dirty="0"/>
          </a:p>
          <a:p>
            <a:r>
              <a:rPr lang="en-US" dirty="0"/>
              <a:t>Philadelphia: 59 customers</a:t>
            </a:r>
          </a:p>
          <a:p>
            <a:endParaRPr lang="en-US" dirty="0"/>
          </a:p>
          <a:p>
            <a:r>
              <a:rPr lang="en-US" dirty="0"/>
              <a:t>Virginia: 3,176 customers</a:t>
            </a:r>
          </a:p>
          <a:p>
            <a:endParaRPr lang="en-US" dirty="0"/>
          </a:p>
          <a:p>
            <a:r>
              <a:rPr lang="en-US" dirty="0"/>
              <a:t>Maryland: 4,586 customers </a:t>
            </a:r>
          </a:p>
        </p:txBody>
      </p:sp>
    </p:spTree>
    <p:extLst>
      <p:ext uri="{BB962C8B-B14F-4D97-AF65-F5344CB8AC3E}">
        <p14:creationId xmlns:p14="http://schemas.microsoft.com/office/powerpoint/2010/main" val="193551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337504"/>
            <a:ext cx="868680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0521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CCCCC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AEAEAE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snow flakes</Template>
  <TotalTime>1126</TotalTime>
  <Words>685</Words>
  <Application>Microsoft Office PowerPoint</Application>
  <PresentationFormat>On-screen Show (4:3)</PresentationFormat>
  <Paragraphs>91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Snow Accumulations as of 2 p.m. Saturday – and it was still snowing heavily – won’t know the final total until the snow stops</vt:lpstr>
      <vt:lpstr>PowerPoint Presentation</vt:lpstr>
      <vt:lpstr>Peak Wind Gusts as of 11 a.m. Saturday</vt:lpstr>
      <vt:lpstr>Power Outages as of 9:30 a.m. – there would certainly be more (probably thousands) by nightfall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Richmond, Virginia</vt:lpstr>
      <vt:lpstr>Alexandria, Virginia</vt:lpstr>
      <vt:lpstr>Atlantic City Boardwalk</vt:lpstr>
      <vt:lpstr>Times Square, NY</vt:lpstr>
      <vt:lpstr>Final Report</vt:lpstr>
      <vt:lpstr>What about global warming?</vt:lpstr>
      <vt:lpstr>Snow totals</vt:lpstr>
      <vt:lpstr> top snow and ice totals by state as of 2:14 a.m. Sunday,</vt:lpstr>
      <vt:lpstr>Heavy snow fall and high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Isle City, N.J.</vt:lpstr>
      <vt:lpstr>Digging out or cleaning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Presentation Magazine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Naumann</dc:creator>
  <cp:lastModifiedBy>Naumann, Joseph A.</cp:lastModifiedBy>
  <cp:revision>14</cp:revision>
  <dcterms:created xsi:type="dcterms:W3CDTF">2016-01-23T23:58:24Z</dcterms:created>
  <dcterms:modified xsi:type="dcterms:W3CDTF">2016-01-25T16:51:15Z</dcterms:modified>
</cp:coreProperties>
</file>