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4"/>
  </p:notesMasterIdLst>
  <p:sldIdLst>
    <p:sldId id="256" r:id="rId3"/>
    <p:sldId id="257" r:id="rId4"/>
    <p:sldId id="258" r:id="rId5"/>
    <p:sldId id="260"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00"/>
  </p:normalViewPr>
  <p:slideViewPr>
    <p:cSldViewPr>
      <p:cViewPr varScale="1">
        <p:scale>
          <a:sx n="66" d="100"/>
          <a:sy n="66" d="100"/>
        </p:scale>
        <p:origin x="175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FF3E12B-9237-4103-ADA9-6CC0A3A325C2}" type="slidenum">
              <a:rPr lang="en-US"/>
              <a:pPr/>
              <a:t>‹#›</a:t>
            </a:fld>
            <a:endParaRPr lang="en-US"/>
          </a:p>
        </p:txBody>
      </p:sp>
    </p:spTree>
    <p:extLst>
      <p:ext uri="{BB962C8B-B14F-4D97-AF65-F5344CB8AC3E}">
        <p14:creationId xmlns:p14="http://schemas.microsoft.com/office/powerpoint/2010/main" val="288955971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n-US" noProof="0" smtClean="0"/>
              <a:t>Click to edit Master title style</a:t>
            </a:r>
            <a:endParaRPr lang="en-US" noProof="0" smtClean="0"/>
          </a:p>
        </p:txBody>
      </p:sp>
      <p:sp>
        <p:nvSpPr>
          <p:cNvPr id="23555"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noProof="0" smtClean="0"/>
              <a:t>Click to edit Master subtitle style</a:t>
            </a:r>
            <a:endParaRPr lang="en-US" noProof="0" smtClean="0"/>
          </a:p>
        </p:txBody>
      </p:sp>
      <p:sp>
        <p:nvSpPr>
          <p:cNvPr id="23556" name="Rectangle 4"/>
          <p:cNvSpPr>
            <a:spLocks noGrp="1" noChangeArrowheads="1"/>
          </p:cNvSpPr>
          <p:nvPr>
            <p:ph type="dt" sz="half" idx="2"/>
          </p:nvPr>
        </p:nvSpPr>
        <p:spPr/>
        <p:txBody>
          <a:bodyPr/>
          <a:lstStyle>
            <a:lvl1pPr>
              <a:defRPr/>
            </a:lvl1pPr>
          </a:lstStyle>
          <a:p>
            <a:endParaRPr lang="en-US"/>
          </a:p>
        </p:txBody>
      </p:sp>
      <p:sp>
        <p:nvSpPr>
          <p:cNvPr id="23557" name="Rectangle 5"/>
          <p:cNvSpPr>
            <a:spLocks noGrp="1" noChangeArrowheads="1"/>
          </p:cNvSpPr>
          <p:nvPr>
            <p:ph type="ftr" sz="quarter" idx="3"/>
          </p:nvPr>
        </p:nvSpPr>
        <p:spPr/>
        <p:txBody>
          <a:bodyPr/>
          <a:lstStyle>
            <a:lvl1pPr>
              <a:defRPr/>
            </a:lvl1pPr>
          </a:lstStyle>
          <a:p>
            <a:endParaRPr lang="en-US"/>
          </a:p>
        </p:txBody>
      </p:sp>
      <p:sp>
        <p:nvSpPr>
          <p:cNvPr id="23558" name="Rectangle 6"/>
          <p:cNvSpPr>
            <a:spLocks noGrp="1" noChangeArrowheads="1"/>
          </p:cNvSpPr>
          <p:nvPr>
            <p:ph type="sldNum" sz="quarter" idx="4"/>
          </p:nvPr>
        </p:nvSpPr>
        <p:spPr/>
        <p:txBody>
          <a:bodyPr/>
          <a:lstStyle>
            <a:lvl1pPr>
              <a:defRPr/>
            </a:lvl1pPr>
          </a:lstStyle>
          <a:p>
            <a:fld id="{E276B08E-D9F7-42E9-A33F-5DC23C8D162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E7B17E-031F-4E41-B173-F8CB4866F7FE}" type="slidenum">
              <a:rPr lang="en-US"/>
              <a:pPr/>
              <a:t>‹#›</a:t>
            </a:fld>
            <a:endParaRPr lang="en-US"/>
          </a:p>
        </p:txBody>
      </p:sp>
    </p:spTree>
    <p:extLst>
      <p:ext uri="{BB962C8B-B14F-4D97-AF65-F5344CB8AC3E}">
        <p14:creationId xmlns:p14="http://schemas.microsoft.com/office/powerpoint/2010/main" val="3251251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241997F-2C90-44BF-8341-7081FD014975}" type="slidenum">
              <a:rPr lang="en-US"/>
              <a:pPr/>
              <a:t>‹#›</a:t>
            </a:fld>
            <a:endParaRPr lang="en-US"/>
          </a:p>
        </p:txBody>
      </p:sp>
    </p:spTree>
    <p:extLst>
      <p:ext uri="{BB962C8B-B14F-4D97-AF65-F5344CB8AC3E}">
        <p14:creationId xmlns:p14="http://schemas.microsoft.com/office/powerpoint/2010/main" val="1415163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3"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noProof="0" smtClean="0"/>
              <a:t>Click to edit Master title style</a:t>
            </a:r>
          </a:p>
        </p:txBody>
      </p:sp>
      <p:sp>
        <p:nvSpPr>
          <p:cNvPr id="30724"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noProof="0" smtClean="0"/>
              <a:t>Click to edit Master subtitle style</a:t>
            </a:r>
          </a:p>
        </p:txBody>
      </p:sp>
      <p:sp>
        <p:nvSpPr>
          <p:cNvPr id="30725" name="Rectangle 5"/>
          <p:cNvSpPr>
            <a:spLocks noGrp="1" noChangeArrowheads="1"/>
          </p:cNvSpPr>
          <p:nvPr>
            <p:ph type="dt" sz="half" idx="2"/>
          </p:nvPr>
        </p:nvSpPr>
        <p:spPr/>
        <p:txBody>
          <a:bodyPr/>
          <a:lstStyle>
            <a:lvl1pPr>
              <a:defRPr/>
            </a:lvl1pPr>
          </a:lstStyle>
          <a:p>
            <a:endParaRPr lang="en-US"/>
          </a:p>
        </p:txBody>
      </p:sp>
      <p:sp>
        <p:nvSpPr>
          <p:cNvPr id="30726" name="Rectangle 6"/>
          <p:cNvSpPr>
            <a:spLocks noGrp="1" noChangeArrowheads="1"/>
          </p:cNvSpPr>
          <p:nvPr>
            <p:ph type="ftr" sz="quarter" idx="3"/>
          </p:nvPr>
        </p:nvSpPr>
        <p:spPr/>
        <p:txBody>
          <a:bodyPr/>
          <a:lstStyle>
            <a:lvl1pPr>
              <a:defRPr/>
            </a:lvl1pPr>
          </a:lstStyle>
          <a:p>
            <a:endParaRPr lang="en-US"/>
          </a:p>
        </p:txBody>
      </p:sp>
      <p:sp>
        <p:nvSpPr>
          <p:cNvPr id="30727" name="Rectangle 7"/>
          <p:cNvSpPr>
            <a:spLocks noGrp="1" noChangeArrowheads="1"/>
          </p:cNvSpPr>
          <p:nvPr>
            <p:ph type="sldNum" sz="quarter" idx="4"/>
          </p:nvPr>
        </p:nvSpPr>
        <p:spPr/>
        <p:txBody>
          <a:bodyPr/>
          <a:lstStyle>
            <a:lvl1pPr>
              <a:defRPr/>
            </a:lvl1pPr>
          </a:lstStyle>
          <a:p>
            <a:fld id="{6B31B55F-048A-4314-93FB-0D071C99DEC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775035-CB70-4403-89D6-CA00EBCC919E}" type="slidenum">
              <a:rPr lang="en-US"/>
              <a:pPr/>
              <a:t>‹#›</a:t>
            </a:fld>
            <a:endParaRPr lang="en-US"/>
          </a:p>
        </p:txBody>
      </p:sp>
    </p:spTree>
    <p:extLst>
      <p:ext uri="{BB962C8B-B14F-4D97-AF65-F5344CB8AC3E}">
        <p14:creationId xmlns:p14="http://schemas.microsoft.com/office/powerpoint/2010/main" val="1394044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09DE0F-8870-4A93-AF74-9C85F941CDA5}" type="slidenum">
              <a:rPr lang="en-US"/>
              <a:pPr/>
              <a:t>‹#›</a:t>
            </a:fld>
            <a:endParaRPr lang="en-US"/>
          </a:p>
        </p:txBody>
      </p:sp>
    </p:spTree>
    <p:extLst>
      <p:ext uri="{BB962C8B-B14F-4D97-AF65-F5344CB8AC3E}">
        <p14:creationId xmlns:p14="http://schemas.microsoft.com/office/powerpoint/2010/main" val="3706855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09B1196-C98D-49AC-B9E0-1A16940B1896}" type="slidenum">
              <a:rPr lang="en-US"/>
              <a:pPr/>
              <a:t>‹#›</a:t>
            </a:fld>
            <a:endParaRPr lang="en-US"/>
          </a:p>
        </p:txBody>
      </p:sp>
    </p:spTree>
    <p:extLst>
      <p:ext uri="{BB962C8B-B14F-4D97-AF65-F5344CB8AC3E}">
        <p14:creationId xmlns:p14="http://schemas.microsoft.com/office/powerpoint/2010/main" val="2369060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FB27D16-B8FC-4AF1-B5AE-4752C6596526}" type="slidenum">
              <a:rPr lang="en-US"/>
              <a:pPr/>
              <a:t>‹#›</a:t>
            </a:fld>
            <a:endParaRPr lang="en-US"/>
          </a:p>
        </p:txBody>
      </p:sp>
    </p:spTree>
    <p:extLst>
      <p:ext uri="{BB962C8B-B14F-4D97-AF65-F5344CB8AC3E}">
        <p14:creationId xmlns:p14="http://schemas.microsoft.com/office/powerpoint/2010/main" val="1906330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6298F4C-AE1F-4DDB-9312-7AD7ED168C21}" type="slidenum">
              <a:rPr lang="en-US"/>
              <a:pPr/>
              <a:t>‹#›</a:t>
            </a:fld>
            <a:endParaRPr lang="en-US"/>
          </a:p>
        </p:txBody>
      </p:sp>
    </p:spTree>
    <p:extLst>
      <p:ext uri="{BB962C8B-B14F-4D97-AF65-F5344CB8AC3E}">
        <p14:creationId xmlns:p14="http://schemas.microsoft.com/office/powerpoint/2010/main" val="2185215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E9F9BED-1981-4F62-B5E6-C04AEB0F62AB}" type="slidenum">
              <a:rPr lang="en-US"/>
              <a:pPr/>
              <a:t>‹#›</a:t>
            </a:fld>
            <a:endParaRPr lang="en-US"/>
          </a:p>
        </p:txBody>
      </p:sp>
    </p:spTree>
    <p:extLst>
      <p:ext uri="{BB962C8B-B14F-4D97-AF65-F5344CB8AC3E}">
        <p14:creationId xmlns:p14="http://schemas.microsoft.com/office/powerpoint/2010/main" val="2900771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851691F-FD97-4A6A-9A62-5506E320FF87}" type="slidenum">
              <a:rPr lang="en-US"/>
              <a:pPr/>
              <a:t>‹#›</a:t>
            </a:fld>
            <a:endParaRPr lang="en-US"/>
          </a:p>
        </p:txBody>
      </p:sp>
    </p:spTree>
    <p:extLst>
      <p:ext uri="{BB962C8B-B14F-4D97-AF65-F5344CB8AC3E}">
        <p14:creationId xmlns:p14="http://schemas.microsoft.com/office/powerpoint/2010/main" val="446270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CE0A613-97FB-4072-A807-B0DD33BB4CAD}" type="slidenum">
              <a:rPr lang="en-US"/>
              <a:pPr/>
              <a:t>‹#›</a:t>
            </a:fld>
            <a:endParaRPr lang="en-US"/>
          </a:p>
        </p:txBody>
      </p:sp>
    </p:spTree>
    <p:extLst>
      <p:ext uri="{BB962C8B-B14F-4D97-AF65-F5344CB8AC3E}">
        <p14:creationId xmlns:p14="http://schemas.microsoft.com/office/powerpoint/2010/main" val="963686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1FEF91C-C849-42C1-BF8B-0D62AFD1FCA3}" type="slidenum">
              <a:rPr lang="en-US"/>
              <a:pPr/>
              <a:t>‹#›</a:t>
            </a:fld>
            <a:endParaRPr lang="en-US"/>
          </a:p>
        </p:txBody>
      </p:sp>
    </p:spTree>
    <p:extLst>
      <p:ext uri="{BB962C8B-B14F-4D97-AF65-F5344CB8AC3E}">
        <p14:creationId xmlns:p14="http://schemas.microsoft.com/office/powerpoint/2010/main" val="690308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1F5AFF7-F129-4C4B-83B3-C16C51A6C3EE}" type="slidenum">
              <a:rPr lang="en-US"/>
              <a:pPr/>
              <a:t>‹#›</a:t>
            </a:fld>
            <a:endParaRPr lang="en-US"/>
          </a:p>
        </p:txBody>
      </p:sp>
    </p:spTree>
    <p:extLst>
      <p:ext uri="{BB962C8B-B14F-4D97-AF65-F5344CB8AC3E}">
        <p14:creationId xmlns:p14="http://schemas.microsoft.com/office/powerpoint/2010/main" val="1099407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2E3336B-12C9-41F3-928D-2F21787FC3C2}" type="slidenum">
              <a:rPr lang="en-US"/>
              <a:pPr/>
              <a:t>‹#›</a:t>
            </a:fld>
            <a:endParaRPr lang="en-US"/>
          </a:p>
        </p:txBody>
      </p:sp>
    </p:spTree>
    <p:extLst>
      <p:ext uri="{BB962C8B-B14F-4D97-AF65-F5344CB8AC3E}">
        <p14:creationId xmlns:p14="http://schemas.microsoft.com/office/powerpoint/2010/main" val="1163728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D3742FB-DEB1-4AE0-9D83-0C9CB76C509D}" type="slidenum">
              <a:rPr lang="en-US"/>
              <a:pPr/>
              <a:t>‹#›</a:t>
            </a:fld>
            <a:endParaRPr lang="en-US"/>
          </a:p>
        </p:txBody>
      </p:sp>
    </p:spTree>
    <p:extLst>
      <p:ext uri="{BB962C8B-B14F-4D97-AF65-F5344CB8AC3E}">
        <p14:creationId xmlns:p14="http://schemas.microsoft.com/office/powerpoint/2010/main" val="2762258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96A9843-AC8B-49CA-AB07-0411289AAAD3}" type="slidenum">
              <a:rPr lang="en-US"/>
              <a:pPr/>
              <a:t>‹#›</a:t>
            </a:fld>
            <a:endParaRPr lang="en-US"/>
          </a:p>
        </p:txBody>
      </p:sp>
    </p:spTree>
    <p:extLst>
      <p:ext uri="{BB962C8B-B14F-4D97-AF65-F5344CB8AC3E}">
        <p14:creationId xmlns:p14="http://schemas.microsoft.com/office/powerpoint/2010/main" val="193452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A792C5C-E703-425B-BE85-B21393ACF0B1}" type="slidenum">
              <a:rPr lang="en-US"/>
              <a:pPr/>
              <a:t>‹#›</a:t>
            </a:fld>
            <a:endParaRPr lang="en-US"/>
          </a:p>
        </p:txBody>
      </p:sp>
    </p:spTree>
    <p:extLst>
      <p:ext uri="{BB962C8B-B14F-4D97-AF65-F5344CB8AC3E}">
        <p14:creationId xmlns:p14="http://schemas.microsoft.com/office/powerpoint/2010/main" val="159523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D033ABD-BA08-465C-98B2-9529B58A348A}" type="slidenum">
              <a:rPr lang="en-US"/>
              <a:pPr/>
              <a:t>‹#›</a:t>
            </a:fld>
            <a:endParaRPr lang="en-US"/>
          </a:p>
        </p:txBody>
      </p:sp>
    </p:spTree>
    <p:extLst>
      <p:ext uri="{BB962C8B-B14F-4D97-AF65-F5344CB8AC3E}">
        <p14:creationId xmlns:p14="http://schemas.microsoft.com/office/powerpoint/2010/main" val="3295194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274BECB-CDDA-4C72-9659-0477105B9558}" type="slidenum">
              <a:rPr lang="en-US"/>
              <a:pPr/>
              <a:t>‹#›</a:t>
            </a:fld>
            <a:endParaRPr lang="en-US"/>
          </a:p>
        </p:txBody>
      </p:sp>
    </p:spTree>
    <p:extLst>
      <p:ext uri="{BB962C8B-B14F-4D97-AF65-F5344CB8AC3E}">
        <p14:creationId xmlns:p14="http://schemas.microsoft.com/office/powerpoint/2010/main" val="3051075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B942201-F5CD-4408-B803-0D1422D97BA6}" type="slidenum">
              <a:rPr lang="en-US"/>
              <a:pPr/>
              <a:t>‹#›</a:t>
            </a:fld>
            <a:endParaRPr lang="en-US"/>
          </a:p>
        </p:txBody>
      </p:sp>
    </p:spTree>
    <p:extLst>
      <p:ext uri="{BB962C8B-B14F-4D97-AF65-F5344CB8AC3E}">
        <p14:creationId xmlns:p14="http://schemas.microsoft.com/office/powerpoint/2010/main" val="1932708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720CF79-4287-4DEE-A660-851DCF2DBD52}" type="slidenum">
              <a:rPr lang="en-US"/>
              <a:pPr/>
              <a:t>‹#›</a:t>
            </a:fld>
            <a:endParaRPr lang="en-US"/>
          </a:p>
        </p:txBody>
      </p:sp>
    </p:spTree>
    <p:extLst>
      <p:ext uri="{BB962C8B-B14F-4D97-AF65-F5344CB8AC3E}">
        <p14:creationId xmlns:p14="http://schemas.microsoft.com/office/powerpoint/2010/main" val="2811069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C84B505-E005-468F-B097-5684AABD7A5A}"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pitchFamily="34" charset="0"/>
        </a:defRPr>
      </a:lvl2pPr>
      <a:lvl3pPr algn="l" rtl="0" eaLnBrk="1" fontAlgn="base" hangingPunct="1">
        <a:spcBef>
          <a:spcPct val="0"/>
        </a:spcBef>
        <a:spcAft>
          <a:spcPct val="0"/>
        </a:spcAft>
        <a:buClr>
          <a:schemeClr val="tx1"/>
        </a:buClr>
        <a:defRPr sz="3200">
          <a:solidFill>
            <a:schemeClr val="tx1"/>
          </a:solidFill>
          <a:latin typeface="Arial" pitchFamily="34" charset="0"/>
        </a:defRPr>
      </a:lvl3pPr>
      <a:lvl4pPr algn="l" rtl="0" eaLnBrk="1" fontAlgn="base" hangingPunct="1">
        <a:spcBef>
          <a:spcPct val="0"/>
        </a:spcBef>
        <a:spcAft>
          <a:spcPct val="0"/>
        </a:spcAft>
        <a:buClr>
          <a:schemeClr val="tx1"/>
        </a:buClr>
        <a:defRPr sz="3200">
          <a:solidFill>
            <a:schemeClr val="tx1"/>
          </a:solidFill>
          <a:latin typeface="Arial" pitchFamily="34" charset="0"/>
        </a:defRPr>
      </a:lvl4pPr>
      <a:lvl5pPr algn="l" rtl="0" eaLnBrk="1" fontAlgn="base" hangingPunct="1">
        <a:spcBef>
          <a:spcPct val="0"/>
        </a:spcBef>
        <a:spcAft>
          <a:spcPct val="0"/>
        </a:spcAft>
        <a:buClr>
          <a:schemeClr val="tx1"/>
        </a:buClr>
        <a:defRPr sz="3200">
          <a:solidFill>
            <a:schemeClr val="tx1"/>
          </a:solidFill>
          <a:latin typeface="Arial" pitchFamily="34" charset="0"/>
        </a:defRPr>
      </a:lvl5pPr>
      <a:lvl6pPr marL="457200" algn="l" rtl="0" eaLnBrk="1" fontAlgn="base" hangingPunct="1">
        <a:spcBef>
          <a:spcPct val="0"/>
        </a:spcBef>
        <a:spcAft>
          <a:spcPct val="0"/>
        </a:spcAft>
        <a:buClr>
          <a:schemeClr val="tx1"/>
        </a:buClr>
        <a:defRPr sz="3200">
          <a:solidFill>
            <a:schemeClr val="tx1"/>
          </a:solidFill>
          <a:latin typeface="Arial" pitchFamily="34" charset="0"/>
        </a:defRPr>
      </a:lvl6pPr>
      <a:lvl7pPr marL="914400" algn="l" rtl="0" eaLnBrk="1" fontAlgn="base" hangingPunct="1">
        <a:spcBef>
          <a:spcPct val="0"/>
        </a:spcBef>
        <a:spcAft>
          <a:spcPct val="0"/>
        </a:spcAft>
        <a:buClr>
          <a:schemeClr val="tx1"/>
        </a:buClr>
        <a:defRPr sz="3200">
          <a:solidFill>
            <a:schemeClr val="tx1"/>
          </a:solidFill>
          <a:latin typeface="Arial" pitchFamily="34" charset="0"/>
        </a:defRPr>
      </a:lvl7pPr>
      <a:lvl8pPr marL="1371600" algn="l" rtl="0" eaLnBrk="1" fontAlgn="base" hangingPunct="1">
        <a:spcBef>
          <a:spcPct val="0"/>
        </a:spcBef>
        <a:spcAft>
          <a:spcPct val="0"/>
        </a:spcAft>
        <a:buClr>
          <a:schemeClr val="tx1"/>
        </a:buClr>
        <a:defRPr sz="3200">
          <a:solidFill>
            <a:schemeClr val="tx1"/>
          </a:solidFill>
          <a:latin typeface="Arial" pitchFamily="34" charset="0"/>
        </a:defRPr>
      </a:lvl8pPr>
      <a:lvl9pPr marL="1828800" algn="l" rtl="0" eaLnBrk="1" fontAlgn="base" hangingPunct="1">
        <a:spcBef>
          <a:spcPct val="0"/>
        </a:spcBef>
        <a:spcAft>
          <a:spcPct val="0"/>
        </a:spcAft>
        <a:buClr>
          <a:schemeClr val="tx1"/>
        </a:buClr>
        <a:defRPr sz="3200">
          <a:solidFill>
            <a:schemeClr val="tx1"/>
          </a:solidFill>
          <a:latin typeface="Arial" pitchFamily="34"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99"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9700"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1"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9702"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9703"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24CA8CC-56FC-4667-B059-808D389F1068}"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pitchFamily="34" charset="0"/>
        </a:defRPr>
      </a:lvl2pPr>
      <a:lvl3pPr algn="l" rtl="0" fontAlgn="base">
        <a:spcBef>
          <a:spcPct val="0"/>
        </a:spcBef>
        <a:spcAft>
          <a:spcPct val="0"/>
        </a:spcAft>
        <a:buClr>
          <a:schemeClr val="tx1"/>
        </a:buClr>
        <a:defRPr sz="3200">
          <a:solidFill>
            <a:schemeClr val="tx1"/>
          </a:solidFill>
          <a:latin typeface="Arial" pitchFamily="34" charset="0"/>
        </a:defRPr>
      </a:lvl3pPr>
      <a:lvl4pPr algn="l" rtl="0" fontAlgn="base">
        <a:spcBef>
          <a:spcPct val="0"/>
        </a:spcBef>
        <a:spcAft>
          <a:spcPct val="0"/>
        </a:spcAft>
        <a:buClr>
          <a:schemeClr val="tx1"/>
        </a:buClr>
        <a:defRPr sz="3200">
          <a:solidFill>
            <a:schemeClr val="tx1"/>
          </a:solidFill>
          <a:latin typeface="Arial" pitchFamily="34" charset="0"/>
        </a:defRPr>
      </a:lvl4pPr>
      <a:lvl5pPr algn="l" rtl="0" fontAlgn="base">
        <a:spcBef>
          <a:spcPct val="0"/>
        </a:spcBef>
        <a:spcAft>
          <a:spcPct val="0"/>
        </a:spcAft>
        <a:buClr>
          <a:schemeClr val="tx1"/>
        </a:buClr>
        <a:defRPr sz="3200">
          <a:solidFill>
            <a:schemeClr val="tx1"/>
          </a:solidFill>
          <a:latin typeface="Arial" pitchFamily="34" charset="0"/>
        </a:defRPr>
      </a:lvl5pPr>
      <a:lvl6pPr marL="457200" algn="l" rtl="0" fontAlgn="base">
        <a:spcBef>
          <a:spcPct val="0"/>
        </a:spcBef>
        <a:spcAft>
          <a:spcPct val="0"/>
        </a:spcAft>
        <a:buClr>
          <a:schemeClr val="tx1"/>
        </a:buClr>
        <a:defRPr sz="3200">
          <a:solidFill>
            <a:schemeClr val="tx1"/>
          </a:solidFill>
          <a:latin typeface="Arial" pitchFamily="34" charset="0"/>
        </a:defRPr>
      </a:lvl6pPr>
      <a:lvl7pPr marL="914400" algn="l" rtl="0" fontAlgn="base">
        <a:spcBef>
          <a:spcPct val="0"/>
        </a:spcBef>
        <a:spcAft>
          <a:spcPct val="0"/>
        </a:spcAft>
        <a:buClr>
          <a:schemeClr val="tx1"/>
        </a:buClr>
        <a:defRPr sz="3200">
          <a:solidFill>
            <a:schemeClr val="tx1"/>
          </a:solidFill>
          <a:latin typeface="Arial" pitchFamily="34" charset="0"/>
        </a:defRPr>
      </a:lvl7pPr>
      <a:lvl8pPr marL="1371600" algn="l" rtl="0" fontAlgn="base">
        <a:spcBef>
          <a:spcPct val="0"/>
        </a:spcBef>
        <a:spcAft>
          <a:spcPct val="0"/>
        </a:spcAft>
        <a:buClr>
          <a:schemeClr val="tx1"/>
        </a:buClr>
        <a:defRPr sz="3200">
          <a:solidFill>
            <a:schemeClr val="tx1"/>
          </a:solidFill>
          <a:latin typeface="Arial" pitchFamily="34" charset="0"/>
        </a:defRPr>
      </a:lvl8pPr>
      <a:lvl9pPr marL="1828800" algn="l" rtl="0" fontAlgn="base">
        <a:spcBef>
          <a:spcPct val="0"/>
        </a:spcBef>
        <a:spcAft>
          <a:spcPct val="0"/>
        </a:spcAft>
        <a:buClr>
          <a:schemeClr val="tx1"/>
        </a:buClr>
        <a:defRPr sz="3200">
          <a:solidFill>
            <a:schemeClr val="tx1"/>
          </a:solidFill>
          <a:latin typeface="Arial" pitchFamily="34"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p:txBody>
          <a:bodyPr/>
          <a:lstStyle/>
          <a:p>
            <a:pPr algn="ctr"/>
            <a:r>
              <a:rPr lang="en-US" sz="4400" b="1" dirty="0"/>
              <a:t>The Changing Climate</a:t>
            </a:r>
            <a:endParaRPr lang="en-US" sz="4400" b="1" dirty="0"/>
          </a:p>
        </p:txBody>
      </p:sp>
      <p:sp>
        <p:nvSpPr>
          <p:cNvPr id="52227" name="Rectangle 3"/>
          <p:cNvSpPr>
            <a:spLocks noGrp="1" noChangeArrowheads="1"/>
          </p:cNvSpPr>
          <p:nvPr>
            <p:ph type="subTitle" idx="1"/>
          </p:nvPr>
        </p:nvSpPr>
        <p:spPr/>
        <p:txBody>
          <a:bodyPr/>
          <a:lstStyle/>
          <a:p>
            <a:r>
              <a:rPr lang="en-US" dirty="0" smtClean="0"/>
              <a:t>A natural process?  Yes!</a:t>
            </a:r>
          </a:p>
          <a:p>
            <a:r>
              <a:rPr lang="en-US" dirty="0" smtClean="0"/>
              <a:t>Exacerbated by human actions?  Yes!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066800"/>
          </a:xfrm>
        </p:spPr>
        <p:txBody>
          <a:bodyPr/>
          <a:lstStyle/>
          <a:p>
            <a:r>
              <a:rPr lang="en-US" sz="2000" dirty="0"/>
              <a:t>Eucalyptus tree trunks, once covered by lake waters, dot the lakebed in Lake Hume in New South Wales, Australia in 2009. Research shows that climate change intensifies both drought and heat. </a:t>
            </a:r>
          </a:p>
        </p:txBody>
      </p:sp>
      <p:pic>
        <p:nvPicPr>
          <p:cNvPr id="4" name="Content Placeholder 3"/>
          <p:cNvPicPr>
            <a:picLocks noGrp="1" noChangeAspect="1"/>
          </p:cNvPicPr>
          <p:nvPr>
            <p:ph idx="1"/>
          </p:nvPr>
        </p:nvPicPr>
        <p:blipFill>
          <a:blip r:embed="rId2"/>
          <a:stretch>
            <a:fillRect/>
          </a:stretch>
        </p:blipFill>
        <p:spPr>
          <a:xfrm>
            <a:off x="242311" y="1066800"/>
            <a:ext cx="8659375" cy="5776686"/>
          </a:xfrm>
          <a:prstGeom prst="rect">
            <a:avLst/>
          </a:prstGeom>
        </p:spPr>
      </p:pic>
    </p:spTree>
    <p:extLst>
      <p:ext uri="{BB962C8B-B14F-4D97-AF65-F5344CB8AC3E}">
        <p14:creationId xmlns:p14="http://schemas.microsoft.com/office/powerpoint/2010/main" val="3381660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417638"/>
          </a:xfrm>
        </p:spPr>
        <p:txBody>
          <a:bodyPr/>
          <a:lstStyle/>
          <a:p>
            <a:r>
              <a:rPr lang="en-US" sz="2800" dirty="0" smtClean="0"/>
              <a:t>Super-storm induced sea surge: A </a:t>
            </a:r>
            <a:r>
              <a:rPr lang="en-US" sz="2800" dirty="0"/>
              <a:t>parking lot full of yellow cabs is flooded as a result of Superstorm Sandy in Hoboken, New Jersey in 2012</a:t>
            </a:r>
          </a:p>
        </p:txBody>
      </p:sp>
      <p:pic>
        <p:nvPicPr>
          <p:cNvPr id="4" name="Content Placeholder 3"/>
          <p:cNvPicPr>
            <a:picLocks noGrp="1" noChangeAspect="1"/>
          </p:cNvPicPr>
          <p:nvPr>
            <p:ph idx="1"/>
          </p:nvPr>
        </p:nvPicPr>
        <p:blipFill>
          <a:blip r:embed="rId2"/>
          <a:stretch>
            <a:fillRect/>
          </a:stretch>
        </p:blipFill>
        <p:spPr>
          <a:xfrm>
            <a:off x="457200" y="1417638"/>
            <a:ext cx="8128022" cy="5422219"/>
          </a:xfrm>
          <a:prstGeom prst="rect">
            <a:avLst/>
          </a:prstGeom>
        </p:spPr>
      </p:pic>
    </p:spTree>
    <p:extLst>
      <p:ext uri="{BB962C8B-B14F-4D97-AF65-F5344CB8AC3E}">
        <p14:creationId xmlns:p14="http://schemas.microsoft.com/office/powerpoint/2010/main" val="4289209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219200"/>
          </a:xfrm>
        </p:spPr>
        <p:txBody>
          <a:bodyPr/>
          <a:lstStyle/>
          <a:p>
            <a:r>
              <a:rPr lang="en-US" sz="2400" dirty="0" smtClean="0"/>
              <a:t>Human-created habitat change: In </a:t>
            </a:r>
            <a:r>
              <a:rPr lang="en-US" sz="2400" dirty="0"/>
              <a:t>this 2009 photo, a deforested area is seen near Novo Progresso in Brazil's northern state of Para</a:t>
            </a:r>
          </a:p>
        </p:txBody>
      </p:sp>
      <p:pic>
        <p:nvPicPr>
          <p:cNvPr id="4" name="Content Placeholder 3"/>
          <p:cNvPicPr>
            <a:picLocks noGrp="1" noChangeAspect="1"/>
          </p:cNvPicPr>
          <p:nvPr>
            <p:ph idx="1"/>
          </p:nvPr>
        </p:nvPicPr>
        <p:blipFill>
          <a:blip r:embed="rId2"/>
          <a:stretch>
            <a:fillRect/>
          </a:stretch>
        </p:blipFill>
        <p:spPr>
          <a:xfrm>
            <a:off x="386519" y="1219200"/>
            <a:ext cx="8452681" cy="5638800"/>
          </a:xfrm>
          <a:prstGeom prst="rect">
            <a:avLst/>
          </a:prstGeom>
        </p:spPr>
      </p:pic>
    </p:spTree>
    <p:extLst>
      <p:ext uri="{BB962C8B-B14F-4D97-AF65-F5344CB8AC3E}">
        <p14:creationId xmlns:p14="http://schemas.microsoft.com/office/powerpoint/2010/main" val="551438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838200"/>
          </a:xfrm>
        </p:spPr>
        <p:txBody>
          <a:bodyPr/>
          <a:lstStyle/>
          <a:p>
            <a:r>
              <a:rPr lang="en-US" sz="2400" dirty="0"/>
              <a:t>Greater extremes: The remnants of a bridge washed away by heavy flooding in </a:t>
            </a:r>
            <a:r>
              <a:rPr lang="en-US" sz="2400" dirty="0" err="1"/>
              <a:t>Bannu</a:t>
            </a:r>
            <a:r>
              <a:rPr lang="en-US" sz="2400" dirty="0"/>
              <a:t> in northwest Pakistan, in 2010.</a:t>
            </a:r>
          </a:p>
        </p:txBody>
      </p:sp>
      <p:pic>
        <p:nvPicPr>
          <p:cNvPr id="4" name="Content Placeholder 3"/>
          <p:cNvPicPr>
            <a:picLocks noGrp="1" noChangeAspect="1"/>
          </p:cNvPicPr>
          <p:nvPr>
            <p:ph idx="1"/>
          </p:nvPr>
        </p:nvPicPr>
        <p:blipFill>
          <a:blip r:embed="rId2"/>
          <a:stretch>
            <a:fillRect/>
          </a:stretch>
        </p:blipFill>
        <p:spPr>
          <a:xfrm>
            <a:off x="76200" y="914401"/>
            <a:ext cx="8925901" cy="5954486"/>
          </a:xfrm>
          <a:prstGeom prst="rect">
            <a:avLst/>
          </a:prstGeom>
        </p:spPr>
      </p:pic>
    </p:spTree>
    <p:extLst>
      <p:ext uri="{BB962C8B-B14F-4D97-AF65-F5344CB8AC3E}">
        <p14:creationId xmlns:p14="http://schemas.microsoft.com/office/powerpoint/2010/main" val="3994686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219200"/>
          </a:xfrm>
        </p:spPr>
        <p:txBody>
          <a:bodyPr/>
          <a:lstStyle/>
          <a:p>
            <a:r>
              <a:rPr lang="en-US" sz="2400" dirty="0"/>
              <a:t>Fires burn virgin rainforests to make way for oil palm trees. Deforestation is a major source of carbon dioxide emissions across the world.</a:t>
            </a:r>
          </a:p>
        </p:txBody>
      </p:sp>
      <p:pic>
        <p:nvPicPr>
          <p:cNvPr id="4" name="Content Placeholder 3"/>
          <p:cNvPicPr>
            <a:picLocks noGrp="1" noChangeAspect="1"/>
          </p:cNvPicPr>
          <p:nvPr>
            <p:ph idx="1"/>
          </p:nvPr>
        </p:nvPicPr>
        <p:blipFill>
          <a:blip r:embed="rId2"/>
          <a:stretch>
            <a:fillRect/>
          </a:stretch>
        </p:blipFill>
        <p:spPr>
          <a:xfrm>
            <a:off x="337515" y="1237343"/>
            <a:ext cx="8425485" cy="5620657"/>
          </a:xfrm>
          <a:prstGeom prst="rect">
            <a:avLst/>
          </a:prstGeom>
        </p:spPr>
      </p:pic>
    </p:spTree>
    <p:extLst>
      <p:ext uri="{BB962C8B-B14F-4D97-AF65-F5344CB8AC3E}">
        <p14:creationId xmlns:p14="http://schemas.microsoft.com/office/powerpoint/2010/main" val="609073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143000"/>
          </a:xfrm>
        </p:spPr>
        <p:txBody>
          <a:bodyPr/>
          <a:lstStyle/>
          <a:p>
            <a:r>
              <a:rPr lang="en-US" sz="2400" dirty="0"/>
              <a:t>A supercell storm sweeps across Nebraska in 2015. Scientists expect climate change to increase the frequency of extreme weather events.</a:t>
            </a:r>
          </a:p>
        </p:txBody>
      </p:sp>
      <p:pic>
        <p:nvPicPr>
          <p:cNvPr id="4" name="Content Placeholder 3"/>
          <p:cNvPicPr>
            <a:picLocks noGrp="1" noChangeAspect="1"/>
          </p:cNvPicPr>
          <p:nvPr>
            <p:ph idx="1"/>
          </p:nvPr>
        </p:nvPicPr>
        <p:blipFill>
          <a:blip r:embed="rId2"/>
          <a:stretch>
            <a:fillRect/>
          </a:stretch>
        </p:blipFill>
        <p:spPr>
          <a:xfrm>
            <a:off x="313022" y="1172028"/>
            <a:ext cx="8517953" cy="5682343"/>
          </a:xfrm>
          <a:prstGeom prst="rect">
            <a:avLst/>
          </a:prstGeom>
        </p:spPr>
      </p:pic>
    </p:spTree>
    <p:extLst>
      <p:ext uri="{BB962C8B-B14F-4D97-AF65-F5344CB8AC3E}">
        <p14:creationId xmlns:p14="http://schemas.microsoft.com/office/powerpoint/2010/main" val="3023377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143000"/>
          </a:xfrm>
        </p:spPr>
        <p:txBody>
          <a:bodyPr/>
          <a:lstStyle/>
          <a:p>
            <a:r>
              <a:rPr lang="en-US" sz="2400" dirty="0"/>
              <a:t>A man on a rooftop looks at approaching flames from the 2013 wildfire near Camarillo, California. Since 1983, there have been an average of 72,000 wildfires per year in the United </a:t>
            </a:r>
            <a:r>
              <a:rPr lang="en-US" sz="2400" dirty="0" smtClean="0"/>
              <a:t>States.</a:t>
            </a:r>
            <a:endParaRPr lang="en-US" sz="2400" dirty="0"/>
          </a:p>
        </p:txBody>
      </p:sp>
      <p:pic>
        <p:nvPicPr>
          <p:cNvPr id="4" name="Content Placeholder 3"/>
          <p:cNvPicPr>
            <a:picLocks noGrp="1" noChangeAspect="1"/>
          </p:cNvPicPr>
          <p:nvPr>
            <p:ph idx="1"/>
          </p:nvPr>
        </p:nvPicPr>
        <p:blipFill>
          <a:blip r:embed="rId2"/>
          <a:stretch>
            <a:fillRect/>
          </a:stretch>
        </p:blipFill>
        <p:spPr>
          <a:xfrm>
            <a:off x="345658" y="1201057"/>
            <a:ext cx="8452681" cy="5638800"/>
          </a:xfrm>
          <a:prstGeom prst="rect">
            <a:avLst/>
          </a:prstGeom>
        </p:spPr>
      </p:pic>
    </p:spTree>
    <p:extLst>
      <p:ext uri="{BB962C8B-B14F-4D97-AF65-F5344CB8AC3E}">
        <p14:creationId xmlns:p14="http://schemas.microsoft.com/office/powerpoint/2010/main" val="1238152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914400"/>
          </a:xfrm>
        </p:spPr>
        <p:txBody>
          <a:bodyPr/>
          <a:lstStyle/>
          <a:p>
            <a:r>
              <a:rPr lang="en-US" sz="2800" dirty="0"/>
              <a:t>Snow-covered rooftops in Istanbul in 2015, after a heavy storm broke a 28-year snowfall record.</a:t>
            </a:r>
          </a:p>
        </p:txBody>
      </p:sp>
      <p:pic>
        <p:nvPicPr>
          <p:cNvPr id="4" name="Content Placeholder 3"/>
          <p:cNvPicPr>
            <a:picLocks noGrp="1" noChangeAspect="1"/>
          </p:cNvPicPr>
          <p:nvPr>
            <p:ph idx="1"/>
          </p:nvPr>
        </p:nvPicPr>
        <p:blipFill>
          <a:blip r:embed="rId2"/>
          <a:stretch>
            <a:fillRect/>
          </a:stretch>
        </p:blipFill>
        <p:spPr>
          <a:xfrm>
            <a:off x="82017" y="914400"/>
            <a:ext cx="8909583" cy="5943600"/>
          </a:xfrm>
          <a:prstGeom prst="rect">
            <a:avLst/>
          </a:prstGeom>
        </p:spPr>
      </p:pic>
    </p:spTree>
    <p:extLst>
      <p:ext uri="{BB962C8B-B14F-4D97-AF65-F5344CB8AC3E}">
        <p14:creationId xmlns:p14="http://schemas.microsoft.com/office/powerpoint/2010/main" val="3331877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99" y="0"/>
            <a:ext cx="9109301" cy="1295400"/>
          </a:xfrm>
        </p:spPr>
        <p:txBody>
          <a:bodyPr/>
          <a:lstStyle/>
          <a:p>
            <a:r>
              <a:rPr lang="en-US" sz="2000" dirty="0"/>
              <a:t>An aerial view of buildings amid haze in Wuhan, central China's Hubei province in 2009. In 2011, China was responsible for 28 percent of the world's carbon dioxide emissions from fossil fuel combustion, cement manufacturing and gas flaring. </a:t>
            </a:r>
          </a:p>
        </p:txBody>
      </p:sp>
      <p:pic>
        <p:nvPicPr>
          <p:cNvPr id="4" name="Content Placeholder 3"/>
          <p:cNvPicPr>
            <a:picLocks noGrp="1" noChangeAspect="1"/>
          </p:cNvPicPr>
          <p:nvPr>
            <p:ph idx="1"/>
          </p:nvPr>
        </p:nvPicPr>
        <p:blipFill>
          <a:blip r:embed="rId2"/>
          <a:stretch>
            <a:fillRect/>
          </a:stretch>
        </p:blipFill>
        <p:spPr>
          <a:xfrm>
            <a:off x="477233" y="1371600"/>
            <a:ext cx="8224231" cy="5486400"/>
          </a:xfrm>
          <a:prstGeom prst="rect">
            <a:avLst/>
          </a:prstGeom>
        </p:spPr>
      </p:pic>
    </p:spTree>
    <p:extLst>
      <p:ext uri="{BB962C8B-B14F-4D97-AF65-F5344CB8AC3E}">
        <p14:creationId xmlns:p14="http://schemas.microsoft.com/office/powerpoint/2010/main" val="1219456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295400"/>
          </a:xfrm>
        </p:spPr>
        <p:txBody>
          <a:bodyPr/>
          <a:lstStyle/>
          <a:p>
            <a:r>
              <a:rPr lang="en-US" sz="2000" dirty="0"/>
              <a:t>People gather on Copacabana beach in Rio de Janeiro, Brazil in 2015. Brazilians normally don't bathe at nightfall in Rio but the summer heat wave allowed people to enjoy the ocean at night. U.S. government scientists reported that 2014 was the hottest year on record.</a:t>
            </a:r>
          </a:p>
        </p:txBody>
      </p:sp>
      <p:pic>
        <p:nvPicPr>
          <p:cNvPr id="4" name="Content Placeholder 3"/>
          <p:cNvPicPr>
            <a:picLocks noGrp="1" noChangeAspect="1"/>
          </p:cNvPicPr>
          <p:nvPr>
            <p:ph idx="1"/>
          </p:nvPr>
        </p:nvPicPr>
        <p:blipFill>
          <a:blip r:embed="rId2"/>
          <a:stretch>
            <a:fillRect/>
          </a:stretch>
        </p:blipFill>
        <p:spPr>
          <a:xfrm>
            <a:off x="348344" y="1295400"/>
            <a:ext cx="8338456" cy="5562600"/>
          </a:xfrm>
          <a:prstGeom prst="rect">
            <a:avLst/>
          </a:prstGeom>
        </p:spPr>
      </p:pic>
    </p:spTree>
    <p:extLst>
      <p:ext uri="{BB962C8B-B14F-4D97-AF65-F5344CB8AC3E}">
        <p14:creationId xmlns:p14="http://schemas.microsoft.com/office/powerpoint/2010/main" val="942176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703513" y="0"/>
            <a:ext cx="6316662" cy="563562"/>
          </a:xfrm>
        </p:spPr>
        <p:txBody>
          <a:bodyPr/>
          <a:lstStyle/>
          <a:p>
            <a:r>
              <a:rPr lang="en-US" dirty="0" smtClean="0"/>
              <a:t>Causation?</a:t>
            </a:r>
            <a:endParaRPr lang="en-US" dirty="0"/>
          </a:p>
        </p:txBody>
      </p:sp>
      <p:sp>
        <p:nvSpPr>
          <p:cNvPr id="53251" name="Rectangle 3"/>
          <p:cNvSpPr>
            <a:spLocks noGrp="1" noChangeArrowheads="1"/>
          </p:cNvSpPr>
          <p:nvPr>
            <p:ph type="body" idx="1"/>
          </p:nvPr>
        </p:nvSpPr>
        <p:spPr>
          <a:xfrm>
            <a:off x="609600" y="762000"/>
            <a:ext cx="8410575" cy="5943600"/>
          </a:xfrm>
        </p:spPr>
        <p:txBody>
          <a:bodyPr/>
          <a:lstStyle/>
          <a:p>
            <a:r>
              <a:rPr lang="en-US" dirty="0" smtClean="0"/>
              <a:t>Increase in “greenhouse gases” in the atmosphere, producing global warming.</a:t>
            </a:r>
          </a:p>
          <a:p>
            <a:r>
              <a:rPr lang="en-US" dirty="0" smtClean="0"/>
              <a:t>Global warming and its effects:</a:t>
            </a:r>
          </a:p>
          <a:p>
            <a:pPr lvl="1"/>
            <a:r>
              <a:rPr lang="en-US" dirty="0" smtClean="0"/>
              <a:t>More extreme weather conditions </a:t>
            </a:r>
          </a:p>
          <a:p>
            <a:pPr lvl="2"/>
            <a:r>
              <a:rPr lang="en-US" dirty="0" smtClean="0"/>
              <a:t>Colder winters with more snow possible</a:t>
            </a:r>
          </a:p>
          <a:p>
            <a:pPr lvl="2"/>
            <a:r>
              <a:rPr lang="en-US" dirty="0" smtClean="0"/>
              <a:t>Hotter summers with more droughts and forest fires</a:t>
            </a:r>
          </a:p>
          <a:p>
            <a:pPr lvl="2"/>
            <a:r>
              <a:rPr lang="en-US" dirty="0" smtClean="0"/>
              <a:t>Increasing violent storms – more violent and more frequent</a:t>
            </a:r>
          </a:p>
          <a:p>
            <a:pPr lvl="1"/>
            <a:r>
              <a:rPr lang="en-US" dirty="0" smtClean="0"/>
              <a:t>Rising sea levels and flooding of coastal lands</a:t>
            </a:r>
          </a:p>
          <a:p>
            <a:pPr lvl="2"/>
            <a:r>
              <a:rPr lang="en-US" dirty="0" smtClean="0"/>
              <a:t>Melting polar continental glaciers</a:t>
            </a:r>
          </a:p>
          <a:p>
            <a:pPr lvl="1"/>
            <a:r>
              <a:rPr lang="en-US" dirty="0" smtClean="0"/>
              <a:t>Agriculture and health</a:t>
            </a:r>
          </a:p>
          <a:p>
            <a:pPr lvl="2"/>
            <a:r>
              <a:rPr lang="en-US" dirty="0" smtClean="0"/>
              <a:t>Longer growing seasons at higher latitudes and altitudes </a:t>
            </a:r>
          </a:p>
          <a:p>
            <a:pPr lvl="2"/>
            <a:r>
              <a:rPr lang="en-US" dirty="0" smtClean="0"/>
              <a:t>Expansion of some desert areas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990600"/>
          </a:xfrm>
        </p:spPr>
        <p:txBody>
          <a:bodyPr/>
          <a:lstStyle/>
          <a:p>
            <a:r>
              <a:rPr lang="en-US" sz="2800" dirty="0"/>
              <a:t>Northwest </a:t>
            </a:r>
            <a:r>
              <a:rPr lang="en-US" sz="2800" dirty="0" smtClean="0"/>
              <a:t>Washington D.C. </a:t>
            </a:r>
            <a:r>
              <a:rPr lang="en-US" sz="2800" dirty="0"/>
              <a:t>during Winter Storm </a:t>
            </a:r>
            <a:r>
              <a:rPr lang="en-US" sz="2800" dirty="0" smtClean="0"/>
              <a:t>Jonas in January 2016</a:t>
            </a:r>
            <a:endParaRPr lang="en-US" sz="2800" dirty="0"/>
          </a:p>
        </p:txBody>
      </p:sp>
      <p:pic>
        <p:nvPicPr>
          <p:cNvPr id="5" name="Content Placeholder 4"/>
          <p:cNvPicPr>
            <a:picLocks noGrp="1" noChangeAspect="1"/>
          </p:cNvPicPr>
          <p:nvPr>
            <p:ph idx="1"/>
          </p:nvPr>
        </p:nvPicPr>
        <p:blipFill>
          <a:blip r:embed="rId2"/>
          <a:stretch>
            <a:fillRect/>
          </a:stretch>
        </p:blipFill>
        <p:spPr>
          <a:xfrm>
            <a:off x="152400" y="1001486"/>
            <a:ext cx="8779039" cy="5856514"/>
          </a:xfrm>
          <a:prstGeom prst="rect">
            <a:avLst/>
          </a:prstGeom>
        </p:spPr>
      </p:pic>
    </p:spTree>
    <p:extLst>
      <p:ext uri="{BB962C8B-B14F-4D97-AF65-F5344CB8AC3E}">
        <p14:creationId xmlns:p14="http://schemas.microsoft.com/office/powerpoint/2010/main" val="974554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990600"/>
          </a:xfrm>
        </p:spPr>
        <p:txBody>
          <a:bodyPr/>
          <a:lstStyle/>
          <a:p>
            <a:r>
              <a:rPr lang="en-US" dirty="0"/>
              <a:t>Blossoms near the U.S. Capitol on March 18, </a:t>
            </a:r>
            <a:r>
              <a:rPr lang="en-US" dirty="0" smtClean="0"/>
              <a:t>2016 (a little early).</a:t>
            </a:r>
            <a:endParaRPr lang="en-US" dirty="0"/>
          </a:p>
        </p:txBody>
      </p:sp>
      <p:pic>
        <p:nvPicPr>
          <p:cNvPr id="4" name="Content Placeholder 3"/>
          <p:cNvPicPr>
            <a:picLocks noGrp="1" noChangeAspect="1"/>
          </p:cNvPicPr>
          <p:nvPr>
            <p:ph idx="1"/>
          </p:nvPr>
        </p:nvPicPr>
        <p:blipFill>
          <a:blip r:embed="rId2"/>
          <a:stretch>
            <a:fillRect/>
          </a:stretch>
        </p:blipFill>
        <p:spPr>
          <a:xfrm>
            <a:off x="141799" y="1005114"/>
            <a:ext cx="8773601" cy="5852886"/>
          </a:xfrm>
          <a:prstGeom prst="rect">
            <a:avLst/>
          </a:prstGeom>
        </p:spPr>
      </p:pic>
    </p:spTree>
    <p:extLst>
      <p:ext uri="{BB962C8B-B14F-4D97-AF65-F5344CB8AC3E}">
        <p14:creationId xmlns:p14="http://schemas.microsoft.com/office/powerpoint/2010/main" val="4133579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199" cy="639762"/>
          </a:xfrm>
        </p:spPr>
        <p:txBody>
          <a:bodyPr/>
          <a:lstStyle/>
          <a:p>
            <a:r>
              <a:rPr lang="en-US" dirty="0" smtClean="0"/>
              <a:t>Consequences of climate change on habitats</a:t>
            </a:r>
            <a:endParaRPr lang="en-US" dirty="0"/>
          </a:p>
        </p:txBody>
      </p:sp>
      <p:sp>
        <p:nvSpPr>
          <p:cNvPr id="3" name="Content Placeholder 2"/>
          <p:cNvSpPr>
            <a:spLocks noGrp="1"/>
          </p:cNvSpPr>
          <p:nvPr>
            <p:ph idx="1"/>
          </p:nvPr>
        </p:nvSpPr>
        <p:spPr>
          <a:xfrm>
            <a:off x="455613" y="1066800"/>
            <a:ext cx="8535986" cy="5791200"/>
          </a:xfrm>
        </p:spPr>
        <p:txBody>
          <a:bodyPr/>
          <a:lstStyle/>
          <a:p>
            <a:r>
              <a:rPr lang="en-US" dirty="0" smtClean="0"/>
              <a:t>Some vegetation will “migrate” as the zone of ideal conditions shifts (changes in latitude &amp; altitude)</a:t>
            </a:r>
          </a:p>
          <a:p>
            <a:r>
              <a:rPr lang="en-US" dirty="0" smtClean="0"/>
              <a:t>Animal will have to adjust to changed conditions or relocate where the conditions that favor them have moved.</a:t>
            </a:r>
          </a:p>
          <a:p>
            <a:r>
              <a:rPr lang="en-US" dirty="0" smtClean="0"/>
              <a:t>Already observable changes:</a:t>
            </a:r>
          </a:p>
          <a:p>
            <a:pPr lvl="1"/>
            <a:r>
              <a:rPr lang="en-US" dirty="0" smtClean="0"/>
              <a:t>The range of the </a:t>
            </a:r>
            <a:r>
              <a:rPr lang="en-US" b="1" dirty="0" smtClean="0">
                <a:solidFill>
                  <a:srgbClr val="FFFF00"/>
                </a:solidFill>
              </a:rPr>
              <a:t>Tsetse fly </a:t>
            </a:r>
            <a:r>
              <a:rPr lang="en-US" dirty="0" smtClean="0"/>
              <a:t>(carrier of sleeping sickness which affects livestock and humans) has extended to higher elevations in East Africa.</a:t>
            </a:r>
          </a:p>
          <a:p>
            <a:pPr lvl="1"/>
            <a:r>
              <a:rPr lang="en-US" dirty="0" smtClean="0"/>
              <a:t>Most </a:t>
            </a:r>
            <a:r>
              <a:rPr lang="en-US" b="1" dirty="0" smtClean="0">
                <a:solidFill>
                  <a:srgbClr val="FFFF00"/>
                </a:solidFill>
              </a:rPr>
              <a:t>polar bear </a:t>
            </a:r>
            <a:r>
              <a:rPr lang="en-US" dirty="0" smtClean="0"/>
              <a:t>used to hibernate in dens on the polar ice. Now many more are hibernating in dens on land because the area of polar ice has been greatly reduced in area. More bears on land means greater chances of bear and human interaction in the spring when the bears emerge with their new cubs.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 are some conditions related to climate change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98115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 y="0"/>
            <a:ext cx="9143999" cy="1143000"/>
          </a:xfrm>
        </p:spPr>
        <p:txBody>
          <a:bodyPr/>
          <a:lstStyle/>
          <a:p>
            <a:r>
              <a:rPr lang="en-US" dirty="0" smtClean="0"/>
              <a:t>Glacial melting increased</a:t>
            </a:r>
            <a:r>
              <a:rPr lang="en-US" dirty="0"/>
              <a:t>: An iceberg melts off </a:t>
            </a:r>
            <a:r>
              <a:rPr lang="en-US" dirty="0" err="1"/>
              <a:t>Ammassalik</a:t>
            </a:r>
            <a:r>
              <a:rPr lang="en-US" dirty="0"/>
              <a:t> Island in Eastern Greenland in 2007. </a:t>
            </a:r>
            <a:endParaRPr lang="en-US" dirty="0"/>
          </a:p>
        </p:txBody>
      </p:sp>
      <p:pic>
        <p:nvPicPr>
          <p:cNvPr id="3" name="Picture 2"/>
          <p:cNvPicPr>
            <a:picLocks noChangeAspect="1"/>
          </p:cNvPicPr>
          <p:nvPr/>
        </p:nvPicPr>
        <p:blipFill>
          <a:blip r:embed="rId2"/>
          <a:stretch>
            <a:fillRect/>
          </a:stretch>
        </p:blipFill>
        <p:spPr>
          <a:xfrm>
            <a:off x="307068" y="1146629"/>
            <a:ext cx="8523513" cy="5686051"/>
          </a:xfrm>
          <a:prstGeom prst="rect">
            <a:avLst/>
          </a:prstGeom>
        </p:spPr>
      </p:pic>
      <p:sp>
        <p:nvSpPr>
          <p:cNvPr id="55299" name="Rectangle 3"/>
          <p:cNvSpPr>
            <a:spLocks noGrp="1" noChangeArrowheads="1"/>
          </p:cNvSpPr>
          <p:nvPr>
            <p:ph type="body" idx="1"/>
          </p:nvPr>
        </p:nvSpPr>
        <p:spPr/>
        <p:txBody>
          <a:bodyPr/>
          <a:lstStyle/>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3999" cy="1219200"/>
          </a:xfrm>
        </p:spPr>
        <p:txBody>
          <a:bodyPr/>
          <a:lstStyle/>
          <a:p>
            <a:r>
              <a:rPr lang="en-US" sz="2400" dirty="0"/>
              <a:t>A sign from wetter times warns people not to dive from a bridge over the Kern River, which has been dried up by water diversion projects and little rain, in Bakersfield, California in 2014.</a:t>
            </a:r>
          </a:p>
        </p:txBody>
      </p:sp>
      <p:pic>
        <p:nvPicPr>
          <p:cNvPr id="6" name="Content Placeholder 5"/>
          <p:cNvPicPr>
            <a:picLocks noGrp="1" noChangeAspect="1"/>
          </p:cNvPicPr>
          <p:nvPr>
            <p:ph idx="1"/>
          </p:nvPr>
        </p:nvPicPr>
        <p:blipFill>
          <a:blip r:embed="rId2"/>
          <a:stretch>
            <a:fillRect/>
          </a:stretch>
        </p:blipFill>
        <p:spPr>
          <a:xfrm>
            <a:off x="381000" y="1219200"/>
            <a:ext cx="8452681" cy="5638800"/>
          </a:xfrm>
          <a:prstGeom prst="rect">
            <a:avLst/>
          </a:prstGeom>
        </p:spPr>
      </p:pic>
    </p:spTree>
    <p:extLst>
      <p:ext uri="{BB962C8B-B14F-4D97-AF65-F5344CB8AC3E}">
        <p14:creationId xmlns:p14="http://schemas.microsoft.com/office/powerpoint/2010/main" val="651553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417638"/>
          </a:xfrm>
        </p:spPr>
        <p:txBody>
          <a:bodyPr/>
          <a:lstStyle/>
          <a:p>
            <a:r>
              <a:rPr lang="en-US" sz="2800" dirty="0"/>
              <a:t>Extremes: Ice built up along Lake Michigan in Chicago as some of the coldest temperatures in two decades hit the city in 2014. </a:t>
            </a:r>
          </a:p>
        </p:txBody>
      </p:sp>
      <p:pic>
        <p:nvPicPr>
          <p:cNvPr id="4" name="Content Placeholder 3"/>
          <p:cNvPicPr>
            <a:picLocks noGrp="1" noChangeAspect="1"/>
          </p:cNvPicPr>
          <p:nvPr>
            <p:ph idx="1"/>
          </p:nvPr>
        </p:nvPicPr>
        <p:blipFill>
          <a:blip r:embed="rId2"/>
          <a:stretch>
            <a:fillRect/>
          </a:stretch>
        </p:blipFill>
        <p:spPr>
          <a:xfrm>
            <a:off x="571499" y="1520518"/>
            <a:ext cx="8001000" cy="5337482"/>
          </a:xfrm>
          <a:prstGeom prst="rect">
            <a:avLst/>
          </a:prstGeom>
        </p:spPr>
      </p:pic>
    </p:spTree>
    <p:extLst>
      <p:ext uri="{BB962C8B-B14F-4D97-AF65-F5344CB8AC3E}">
        <p14:creationId xmlns:p14="http://schemas.microsoft.com/office/powerpoint/2010/main" val="3110375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417638"/>
          </a:xfrm>
        </p:spPr>
        <p:txBody>
          <a:bodyPr/>
          <a:lstStyle/>
          <a:p>
            <a:r>
              <a:rPr lang="en-US" sz="2000" dirty="0"/>
              <a:t>The cracked lake bed of O.C. Fisher Lake in San Angelo, Texas in 2011. A combination of the long periods of 100-plus degree days and the lack of rain in the drought-stricken region has dried up the lake that once spanned over 5400 acres</a:t>
            </a:r>
          </a:p>
        </p:txBody>
      </p:sp>
      <p:pic>
        <p:nvPicPr>
          <p:cNvPr id="4" name="Content Placeholder 3"/>
          <p:cNvPicPr>
            <a:picLocks noGrp="1" noChangeAspect="1"/>
          </p:cNvPicPr>
          <p:nvPr>
            <p:ph idx="1"/>
          </p:nvPr>
        </p:nvPicPr>
        <p:blipFill>
          <a:blip r:embed="rId2"/>
          <a:stretch>
            <a:fillRect/>
          </a:stretch>
        </p:blipFill>
        <p:spPr>
          <a:xfrm>
            <a:off x="497109" y="1417638"/>
            <a:ext cx="8149779" cy="5436733"/>
          </a:xfrm>
          <a:prstGeom prst="rect">
            <a:avLst/>
          </a:prstGeom>
        </p:spPr>
      </p:pic>
    </p:spTree>
    <p:extLst>
      <p:ext uri="{BB962C8B-B14F-4D97-AF65-F5344CB8AC3E}">
        <p14:creationId xmlns:p14="http://schemas.microsoft.com/office/powerpoint/2010/main" val="3523425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219200"/>
          </a:xfrm>
        </p:spPr>
        <p:txBody>
          <a:bodyPr/>
          <a:lstStyle/>
          <a:p>
            <a:r>
              <a:rPr lang="en-US" sz="2400" dirty="0"/>
              <a:t>A Mexican woman skirts a water hole, near San Marcos </a:t>
            </a:r>
            <a:r>
              <a:rPr lang="en-US" sz="2400" dirty="0" err="1"/>
              <a:t>Tlacoyalco</a:t>
            </a:r>
            <a:r>
              <a:rPr lang="en-US" sz="2400" dirty="0"/>
              <a:t>, Mexico in 2006. Mexico City has long experienced severe water shortages which have been exacerbated by drought.</a:t>
            </a:r>
          </a:p>
        </p:txBody>
      </p:sp>
      <p:pic>
        <p:nvPicPr>
          <p:cNvPr id="4" name="Content Placeholder 3"/>
          <p:cNvPicPr>
            <a:picLocks noGrp="1" noChangeAspect="1"/>
          </p:cNvPicPr>
          <p:nvPr>
            <p:ph idx="1"/>
          </p:nvPr>
        </p:nvPicPr>
        <p:blipFill>
          <a:blip r:embed="rId2"/>
          <a:stretch>
            <a:fillRect/>
          </a:stretch>
        </p:blipFill>
        <p:spPr>
          <a:xfrm>
            <a:off x="361976" y="1240971"/>
            <a:ext cx="8420046" cy="5617029"/>
          </a:xfrm>
          <a:prstGeom prst="rect">
            <a:avLst/>
          </a:prstGeom>
        </p:spPr>
      </p:pic>
    </p:spTree>
    <p:extLst>
      <p:ext uri="{BB962C8B-B14F-4D97-AF65-F5344CB8AC3E}">
        <p14:creationId xmlns:p14="http://schemas.microsoft.com/office/powerpoint/2010/main" val="14002622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ind_0256_slide">
  <a:themeElements>
    <a:clrScheme name="Default Design 2">
      <a:dk1>
        <a:srgbClr val="333333"/>
      </a:dk1>
      <a:lt1>
        <a:srgbClr val="FFFFFF"/>
      </a:lt1>
      <a:dk2>
        <a:srgbClr val="0033FF"/>
      </a:dk2>
      <a:lt2>
        <a:srgbClr val="FFFFFF"/>
      </a:lt2>
      <a:accent1>
        <a:srgbClr val="A1B4FF"/>
      </a:accent1>
      <a:accent2>
        <a:srgbClr val="7ACEFF"/>
      </a:accent2>
      <a:accent3>
        <a:srgbClr val="AAADFF"/>
      </a:accent3>
      <a:accent4>
        <a:srgbClr val="DADADA"/>
      </a:accent4>
      <a:accent5>
        <a:srgbClr val="CDD6FF"/>
      </a:accent5>
      <a:accent6>
        <a:srgbClr val="6EBAE7"/>
      </a:accent6>
      <a:hlink>
        <a:srgbClr val="CAA1FF"/>
      </a:hlink>
      <a:folHlink>
        <a:srgbClr val="FDAE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333333"/>
        </a:dk1>
        <a:lt1>
          <a:srgbClr val="FFFFFF"/>
        </a:lt1>
        <a:dk2>
          <a:srgbClr val="0033FF"/>
        </a:dk2>
        <a:lt2>
          <a:srgbClr val="FFFFFF"/>
        </a:lt2>
        <a:accent1>
          <a:srgbClr val="5B7DFF"/>
        </a:accent1>
        <a:accent2>
          <a:srgbClr val="94A9FF"/>
        </a:accent2>
        <a:accent3>
          <a:srgbClr val="AAADFF"/>
        </a:accent3>
        <a:accent4>
          <a:srgbClr val="DADADA"/>
        </a:accent4>
        <a:accent5>
          <a:srgbClr val="B5BFFF"/>
        </a:accent5>
        <a:accent6>
          <a:srgbClr val="8699E7"/>
        </a:accent6>
        <a:hlink>
          <a:srgbClr val="B7C6FF"/>
        </a:hlink>
        <a:folHlink>
          <a:srgbClr val="D6DEFF"/>
        </a:folHlink>
      </a:clrScheme>
      <a:clrMap bg1="dk2" tx1="lt1" bg2="dk1" tx2="lt2" accent1="accent1" accent2="accent2" accent3="accent3" accent4="accent4" accent5="accent5" accent6="accent6" hlink="hlink" folHlink="folHlink"/>
    </a:extraClrScheme>
    <a:extraClrScheme>
      <a:clrScheme name="Default Design 2">
        <a:dk1>
          <a:srgbClr val="333333"/>
        </a:dk1>
        <a:lt1>
          <a:srgbClr val="FFFFFF"/>
        </a:lt1>
        <a:dk2>
          <a:srgbClr val="0033FF"/>
        </a:dk2>
        <a:lt2>
          <a:srgbClr val="FFFFFF"/>
        </a:lt2>
        <a:accent1>
          <a:srgbClr val="A1B4FF"/>
        </a:accent1>
        <a:accent2>
          <a:srgbClr val="7ACEFF"/>
        </a:accent2>
        <a:accent3>
          <a:srgbClr val="AAADFF"/>
        </a:accent3>
        <a:accent4>
          <a:srgbClr val="DADADA"/>
        </a:accent4>
        <a:accent5>
          <a:srgbClr val="CDD6FF"/>
        </a:accent5>
        <a:accent6>
          <a:srgbClr val="6EBAE7"/>
        </a:accent6>
        <a:hlink>
          <a:srgbClr val="CAA1FF"/>
        </a:hlink>
        <a:folHlink>
          <a:srgbClr val="FDAEFF"/>
        </a:folHlink>
      </a:clrScheme>
      <a:clrMap bg1="dk2" tx1="lt1" bg2="dk1" tx2="lt2" accent1="accent1" accent2="accent2" accent3="accent3" accent4="accent4" accent5="accent5" accent6="accent6" hlink="hlink" folHlink="folHlink"/>
    </a:extraClrScheme>
    <a:extraClrScheme>
      <a:clrScheme name="Default Design 3">
        <a:dk1>
          <a:srgbClr val="333333"/>
        </a:dk1>
        <a:lt1>
          <a:srgbClr val="FFFFFF"/>
        </a:lt1>
        <a:dk2>
          <a:srgbClr val="0033FF"/>
        </a:dk2>
        <a:lt2>
          <a:srgbClr val="FFFFFF"/>
        </a:lt2>
        <a:accent1>
          <a:srgbClr val="FFB97B"/>
        </a:accent1>
        <a:accent2>
          <a:srgbClr val="AEBDFF"/>
        </a:accent2>
        <a:accent3>
          <a:srgbClr val="AAADFF"/>
        </a:accent3>
        <a:accent4>
          <a:srgbClr val="DADADA"/>
        </a:accent4>
        <a:accent5>
          <a:srgbClr val="FFD9BF"/>
        </a:accent5>
        <a:accent6>
          <a:srgbClr val="9DABE7"/>
        </a:accent6>
        <a:hlink>
          <a:srgbClr val="FFB8CC"/>
        </a:hlink>
        <a:folHlink>
          <a:srgbClr val="FFE11A"/>
        </a:folHlink>
      </a:clrScheme>
      <a:clrMap bg1="dk2" tx1="lt1" bg2="dk1" tx2="lt2" accent1="accent1" accent2="accent2" accent3="accent3" accent4="accent4" accent5="accent5" accent6="accent6" hlink="hlink" folHlink="folHlink"/>
    </a:extraClrScheme>
    <a:extraClrScheme>
      <a:clrScheme name="Default Design 4">
        <a:dk1>
          <a:srgbClr val="333333"/>
        </a:dk1>
        <a:lt1>
          <a:srgbClr val="FFFFFF"/>
        </a:lt1>
        <a:dk2>
          <a:srgbClr val="0033FF"/>
        </a:dk2>
        <a:lt2>
          <a:srgbClr val="FFFFFF"/>
        </a:lt2>
        <a:accent1>
          <a:srgbClr val="AEBDFF"/>
        </a:accent1>
        <a:accent2>
          <a:srgbClr val="FFB3C8"/>
        </a:accent2>
        <a:accent3>
          <a:srgbClr val="AAADFF"/>
        </a:accent3>
        <a:accent4>
          <a:srgbClr val="DADADA"/>
        </a:accent4>
        <a:accent5>
          <a:srgbClr val="D3DBFF"/>
        </a:accent5>
        <a:accent6>
          <a:srgbClr val="E7A2B5"/>
        </a:accent6>
        <a:hlink>
          <a:srgbClr val="AEE87D"/>
        </a:hlink>
        <a:folHlink>
          <a:srgbClr val="FFC95B"/>
        </a:folHlink>
      </a:clrScheme>
      <a:clrMap bg1="dk2" tx1="lt1" bg2="dk1" tx2="lt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CCCCCC"/>
        </a:lt2>
        <a:accent1>
          <a:srgbClr val="5B7DFF"/>
        </a:accent1>
        <a:accent2>
          <a:srgbClr val="94A9FF"/>
        </a:accent2>
        <a:accent3>
          <a:srgbClr val="FFFFFF"/>
        </a:accent3>
        <a:accent4>
          <a:srgbClr val="000000"/>
        </a:accent4>
        <a:accent5>
          <a:srgbClr val="B5BFFF"/>
        </a:accent5>
        <a:accent6>
          <a:srgbClr val="8699E7"/>
        </a:accent6>
        <a:hlink>
          <a:srgbClr val="B7C6FF"/>
        </a:hlink>
        <a:folHlink>
          <a:srgbClr val="D6DEFF"/>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CCCCCC"/>
        </a:lt2>
        <a:accent1>
          <a:srgbClr val="A1B4FF"/>
        </a:accent1>
        <a:accent2>
          <a:srgbClr val="7ACEFF"/>
        </a:accent2>
        <a:accent3>
          <a:srgbClr val="FFFFFF"/>
        </a:accent3>
        <a:accent4>
          <a:srgbClr val="000000"/>
        </a:accent4>
        <a:accent5>
          <a:srgbClr val="CDD6FF"/>
        </a:accent5>
        <a:accent6>
          <a:srgbClr val="6EBAE7"/>
        </a:accent6>
        <a:hlink>
          <a:srgbClr val="CAA1FF"/>
        </a:hlink>
        <a:folHlink>
          <a:srgbClr val="FDAEFF"/>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CCCCCC"/>
        </a:lt2>
        <a:accent1>
          <a:srgbClr val="FFB97B"/>
        </a:accent1>
        <a:accent2>
          <a:srgbClr val="AEBDFF"/>
        </a:accent2>
        <a:accent3>
          <a:srgbClr val="FFFFFF"/>
        </a:accent3>
        <a:accent4>
          <a:srgbClr val="000000"/>
        </a:accent4>
        <a:accent5>
          <a:srgbClr val="FFD9BF"/>
        </a:accent5>
        <a:accent6>
          <a:srgbClr val="9DABE7"/>
        </a:accent6>
        <a:hlink>
          <a:srgbClr val="FFB8CC"/>
        </a:hlink>
        <a:folHlink>
          <a:srgbClr val="FFE11A"/>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CCCCCC"/>
        </a:lt2>
        <a:accent1>
          <a:srgbClr val="AEBDFF"/>
        </a:accent1>
        <a:accent2>
          <a:srgbClr val="FFB3C8"/>
        </a:accent2>
        <a:accent3>
          <a:srgbClr val="FFFFFF"/>
        </a:accent3>
        <a:accent4>
          <a:srgbClr val="000000"/>
        </a:accent4>
        <a:accent5>
          <a:srgbClr val="D3DBFF"/>
        </a:accent5>
        <a:accent6>
          <a:srgbClr val="E7A2B5"/>
        </a:accent6>
        <a:hlink>
          <a:srgbClr val="AEE87D"/>
        </a:hlink>
        <a:folHlink>
          <a:srgbClr val="FFC95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333333"/>
      </a:dk1>
      <a:lt1>
        <a:srgbClr val="FFFFFF"/>
      </a:lt1>
      <a:dk2>
        <a:srgbClr val="0033FF"/>
      </a:dk2>
      <a:lt2>
        <a:srgbClr val="FFFFFF"/>
      </a:lt2>
      <a:accent1>
        <a:srgbClr val="A1B4FF"/>
      </a:accent1>
      <a:accent2>
        <a:srgbClr val="7ACEFF"/>
      </a:accent2>
      <a:accent3>
        <a:srgbClr val="AAADFF"/>
      </a:accent3>
      <a:accent4>
        <a:srgbClr val="DADADA"/>
      </a:accent4>
      <a:accent5>
        <a:srgbClr val="CDD6FF"/>
      </a:accent5>
      <a:accent6>
        <a:srgbClr val="6EBAE7"/>
      </a:accent6>
      <a:hlink>
        <a:srgbClr val="CAA1FF"/>
      </a:hlink>
      <a:folHlink>
        <a:srgbClr val="FDAEFF"/>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333333"/>
        </a:dk1>
        <a:lt1>
          <a:srgbClr val="FFFFFF"/>
        </a:lt1>
        <a:dk2>
          <a:srgbClr val="0033FF"/>
        </a:dk2>
        <a:lt2>
          <a:srgbClr val="FFFFFF"/>
        </a:lt2>
        <a:accent1>
          <a:srgbClr val="5B7DFF"/>
        </a:accent1>
        <a:accent2>
          <a:srgbClr val="94A9FF"/>
        </a:accent2>
        <a:accent3>
          <a:srgbClr val="AAADFF"/>
        </a:accent3>
        <a:accent4>
          <a:srgbClr val="DADADA"/>
        </a:accent4>
        <a:accent5>
          <a:srgbClr val="B5BFFF"/>
        </a:accent5>
        <a:accent6>
          <a:srgbClr val="8699E7"/>
        </a:accent6>
        <a:hlink>
          <a:srgbClr val="B7C6FF"/>
        </a:hlink>
        <a:folHlink>
          <a:srgbClr val="D6DEFF"/>
        </a:folHlink>
      </a:clrScheme>
      <a:clrMap bg1="dk2" tx1="lt1" bg2="dk1" tx2="lt2" accent1="accent1" accent2="accent2" accent3="accent3" accent4="accent4" accent5="accent5" accent6="accent6" hlink="hlink" folHlink="folHlink"/>
    </a:extraClrScheme>
    <a:extraClrScheme>
      <a:clrScheme name="1_Default Design 2">
        <a:dk1>
          <a:srgbClr val="333333"/>
        </a:dk1>
        <a:lt1>
          <a:srgbClr val="FFFFFF"/>
        </a:lt1>
        <a:dk2>
          <a:srgbClr val="0033FF"/>
        </a:dk2>
        <a:lt2>
          <a:srgbClr val="FFFFFF"/>
        </a:lt2>
        <a:accent1>
          <a:srgbClr val="A1B4FF"/>
        </a:accent1>
        <a:accent2>
          <a:srgbClr val="7ACEFF"/>
        </a:accent2>
        <a:accent3>
          <a:srgbClr val="AAADFF"/>
        </a:accent3>
        <a:accent4>
          <a:srgbClr val="DADADA"/>
        </a:accent4>
        <a:accent5>
          <a:srgbClr val="CDD6FF"/>
        </a:accent5>
        <a:accent6>
          <a:srgbClr val="6EBAE7"/>
        </a:accent6>
        <a:hlink>
          <a:srgbClr val="CAA1FF"/>
        </a:hlink>
        <a:folHlink>
          <a:srgbClr val="FDAEFF"/>
        </a:folHlink>
      </a:clrScheme>
      <a:clrMap bg1="dk2" tx1="lt1" bg2="dk1" tx2="lt2" accent1="accent1" accent2="accent2" accent3="accent3" accent4="accent4" accent5="accent5" accent6="accent6" hlink="hlink" folHlink="folHlink"/>
    </a:extraClrScheme>
    <a:extraClrScheme>
      <a:clrScheme name="1_Default Design 3">
        <a:dk1>
          <a:srgbClr val="333333"/>
        </a:dk1>
        <a:lt1>
          <a:srgbClr val="FFFFFF"/>
        </a:lt1>
        <a:dk2>
          <a:srgbClr val="0033FF"/>
        </a:dk2>
        <a:lt2>
          <a:srgbClr val="FFFFFF"/>
        </a:lt2>
        <a:accent1>
          <a:srgbClr val="FFB97B"/>
        </a:accent1>
        <a:accent2>
          <a:srgbClr val="AEBDFF"/>
        </a:accent2>
        <a:accent3>
          <a:srgbClr val="AAADFF"/>
        </a:accent3>
        <a:accent4>
          <a:srgbClr val="DADADA"/>
        </a:accent4>
        <a:accent5>
          <a:srgbClr val="FFD9BF"/>
        </a:accent5>
        <a:accent6>
          <a:srgbClr val="9DABE7"/>
        </a:accent6>
        <a:hlink>
          <a:srgbClr val="FFB8CC"/>
        </a:hlink>
        <a:folHlink>
          <a:srgbClr val="FFE11A"/>
        </a:folHlink>
      </a:clrScheme>
      <a:clrMap bg1="dk2" tx1="lt1" bg2="dk1" tx2="lt2" accent1="accent1" accent2="accent2" accent3="accent3" accent4="accent4" accent5="accent5" accent6="accent6" hlink="hlink" folHlink="folHlink"/>
    </a:extraClrScheme>
    <a:extraClrScheme>
      <a:clrScheme name="1_Default Design 4">
        <a:dk1>
          <a:srgbClr val="333333"/>
        </a:dk1>
        <a:lt1>
          <a:srgbClr val="FFFFFF"/>
        </a:lt1>
        <a:dk2>
          <a:srgbClr val="0033FF"/>
        </a:dk2>
        <a:lt2>
          <a:srgbClr val="FFFFFF"/>
        </a:lt2>
        <a:accent1>
          <a:srgbClr val="AEBDFF"/>
        </a:accent1>
        <a:accent2>
          <a:srgbClr val="FFB3C8"/>
        </a:accent2>
        <a:accent3>
          <a:srgbClr val="AAADFF"/>
        </a:accent3>
        <a:accent4>
          <a:srgbClr val="DADADA"/>
        </a:accent4>
        <a:accent5>
          <a:srgbClr val="D3DBFF"/>
        </a:accent5>
        <a:accent6>
          <a:srgbClr val="E7A2B5"/>
        </a:accent6>
        <a:hlink>
          <a:srgbClr val="AEE87D"/>
        </a:hlink>
        <a:folHlink>
          <a:srgbClr val="FFC95B"/>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5B7DFF"/>
        </a:accent1>
        <a:accent2>
          <a:srgbClr val="94A9FF"/>
        </a:accent2>
        <a:accent3>
          <a:srgbClr val="FFFFFF"/>
        </a:accent3>
        <a:accent4>
          <a:srgbClr val="000000"/>
        </a:accent4>
        <a:accent5>
          <a:srgbClr val="B5BFFF"/>
        </a:accent5>
        <a:accent6>
          <a:srgbClr val="8699E7"/>
        </a:accent6>
        <a:hlink>
          <a:srgbClr val="B7C6FF"/>
        </a:hlink>
        <a:folHlink>
          <a:srgbClr val="D6DEFF"/>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A1B4FF"/>
        </a:accent1>
        <a:accent2>
          <a:srgbClr val="7ACEFF"/>
        </a:accent2>
        <a:accent3>
          <a:srgbClr val="FFFFFF"/>
        </a:accent3>
        <a:accent4>
          <a:srgbClr val="000000"/>
        </a:accent4>
        <a:accent5>
          <a:srgbClr val="CDD6FF"/>
        </a:accent5>
        <a:accent6>
          <a:srgbClr val="6EBAE7"/>
        </a:accent6>
        <a:hlink>
          <a:srgbClr val="CAA1FF"/>
        </a:hlink>
        <a:folHlink>
          <a:srgbClr val="FDAEFF"/>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FFB97B"/>
        </a:accent1>
        <a:accent2>
          <a:srgbClr val="AEBDFF"/>
        </a:accent2>
        <a:accent3>
          <a:srgbClr val="FFFFFF"/>
        </a:accent3>
        <a:accent4>
          <a:srgbClr val="000000"/>
        </a:accent4>
        <a:accent5>
          <a:srgbClr val="FFD9BF"/>
        </a:accent5>
        <a:accent6>
          <a:srgbClr val="9DABE7"/>
        </a:accent6>
        <a:hlink>
          <a:srgbClr val="FFB8CC"/>
        </a:hlink>
        <a:folHlink>
          <a:srgbClr val="FFE11A"/>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AEBDFF"/>
        </a:accent1>
        <a:accent2>
          <a:srgbClr val="FFB3C8"/>
        </a:accent2>
        <a:accent3>
          <a:srgbClr val="FFFFFF"/>
        </a:accent3>
        <a:accent4>
          <a:srgbClr val="000000"/>
        </a:accent4>
        <a:accent5>
          <a:srgbClr val="D3DBFF"/>
        </a:accent5>
        <a:accent6>
          <a:srgbClr val="E7A2B5"/>
        </a:accent6>
        <a:hlink>
          <a:srgbClr val="AEE87D"/>
        </a:hlink>
        <a:folHlink>
          <a:srgbClr val="FFC95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clouds</Template>
  <TotalTime>58</TotalTime>
  <Words>721</Words>
  <Application>Microsoft Office PowerPoint</Application>
  <PresentationFormat>On-screen Show (4:3)</PresentationFormat>
  <Paragraphs>39</Paragraphs>
  <Slides>21</Slides>
  <Notes>0</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21</vt:i4>
      </vt:variant>
    </vt:vector>
  </HeadingPairs>
  <TitlesOfParts>
    <vt:vector size="24" baseType="lpstr">
      <vt:lpstr>Arial</vt:lpstr>
      <vt:lpstr>ind_0256_slide</vt:lpstr>
      <vt:lpstr>1_Default Design</vt:lpstr>
      <vt:lpstr>The Changing Climate</vt:lpstr>
      <vt:lpstr>Causation?</vt:lpstr>
      <vt:lpstr>Consequences of climate change on habitats</vt:lpstr>
      <vt:lpstr>Here are some conditions related to climate change</vt:lpstr>
      <vt:lpstr>Glacial melting increased: An iceberg melts off Ammassalik Island in Eastern Greenland in 2007. </vt:lpstr>
      <vt:lpstr>A sign from wetter times warns people not to dive from a bridge over the Kern River, which has been dried up by water diversion projects and little rain, in Bakersfield, California in 2014.</vt:lpstr>
      <vt:lpstr>Extremes: Ice built up along Lake Michigan in Chicago as some of the coldest temperatures in two decades hit the city in 2014. </vt:lpstr>
      <vt:lpstr>The cracked lake bed of O.C. Fisher Lake in San Angelo, Texas in 2011. A combination of the long periods of 100-plus degree days and the lack of rain in the drought-stricken region has dried up the lake that once spanned over 5400 acres</vt:lpstr>
      <vt:lpstr>A Mexican woman skirts a water hole, near San Marcos Tlacoyalco, Mexico in 2006. Mexico City has long experienced severe water shortages which have been exacerbated by drought.</vt:lpstr>
      <vt:lpstr>Eucalyptus tree trunks, once covered by lake waters, dot the lakebed in Lake Hume in New South Wales, Australia in 2009. Research shows that climate change intensifies both drought and heat. </vt:lpstr>
      <vt:lpstr>Super-storm induced sea surge: A parking lot full of yellow cabs is flooded as a result of Superstorm Sandy in Hoboken, New Jersey in 2012</vt:lpstr>
      <vt:lpstr>Human-created habitat change: In this 2009 photo, a deforested area is seen near Novo Progresso in Brazil's northern state of Para</vt:lpstr>
      <vt:lpstr>Greater extremes: The remnants of a bridge washed away by heavy flooding in Bannu in northwest Pakistan, in 2010.</vt:lpstr>
      <vt:lpstr>Fires burn virgin rainforests to make way for oil palm trees. Deforestation is a major source of carbon dioxide emissions across the world.</vt:lpstr>
      <vt:lpstr>A supercell storm sweeps across Nebraska in 2015. Scientists expect climate change to increase the frequency of extreme weather events.</vt:lpstr>
      <vt:lpstr>A man on a rooftop looks at approaching flames from the 2013 wildfire near Camarillo, California. Since 1983, there have been an average of 72,000 wildfires per year in the United States.</vt:lpstr>
      <vt:lpstr>Snow-covered rooftops in Istanbul in 2015, after a heavy storm broke a 28-year snowfall record.</vt:lpstr>
      <vt:lpstr>An aerial view of buildings amid haze in Wuhan, central China's Hubei province in 2009. In 2011, China was responsible for 28 percent of the world's carbon dioxide emissions from fossil fuel combustion, cement manufacturing and gas flaring. </vt:lpstr>
      <vt:lpstr>People gather on Copacabana beach in Rio de Janeiro, Brazil in 2015. Brazilians normally don't bathe at nightfall in Rio but the summer heat wave allowed people to enjoy the ocean at night. U.S. government scientists reported that 2014 was the hottest year on record.</vt:lpstr>
      <vt:lpstr>Northwest Washington D.C. during Winter Storm Jonas in January 2016</vt:lpstr>
      <vt:lpstr>Blossoms near the U.S. Capitol on March 18, 2016 (a little early).</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Changing Climate</dc:title>
  <dc:creator>Joseph Naumann</dc:creator>
  <cp:lastModifiedBy>Joseph Naumann</cp:lastModifiedBy>
  <cp:revision>7</cp:revision>
  <dcterms:created xsi:type="dcterms:W3CDTF">2016-03-31T20:42:06Z</dcterms:created>
  <dcterms:modified xsi:type="dcterms:W3CDTF">2016-03-31T21:40:20Z</dcterms:modified>
</cp:coreProperties>
</file>