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8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315A4F-BF0B-4D29-B8E6-362D448485C2}" type="datetimeFigureOut">
              <a:rPr lang="en-US" smtClean="0"/>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1E699-5D8E-493B-8AF5-21699B5B408B}" type="slidenum">
              <a:rPr lang="en-US" smtClean="0"/>
              <a:t>‹#›</a:t>
            </a:fld>
            <a:endParaRPr lang="en-US"/>
          </a:p>
        </p:txBody>
      </p:sp>
    </p:spTree>
    <p:extLst>
      <p:ext uri="{BB962C8B-B14F-4D97-AF65-F5344CB8AC3E}">
        <p14:creationId xmlns:p14="http://schemas.microsoft.com/office/powerpoint/2010/main" val="38812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15A4F-BF0B-4D29-B8E6-362D448485C2}" type="datetimeFigureOut">
              <a:rPr lang="en-US" smtClean="0"/>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1E699-5D8E-493B-8AF5-21699B5B408B}" type="slidenum">
              <a:rPr lang="en-US" smtClean="0"/>
              <a:t>‹#›</a:t>
            </a:fld>
            <a:endParaRPr lang="en-US"/>
          </a:p>
        </p:txBody>
      </p:sp>
    </p:spTree>
    <p:extLst>
      <p:ext uri="{BB962C8B-B14F-4D97-AF65-F5344CB8AC3E}">
        <p14:creationId xmlns:p14="http://schemas.microsoft.com/office/powerpoint/2010/main" val="137260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15A4F-BF0B-4D29-B8E6-362D448485C2}" type="datetimeFigureOut">
              <a:rPr lang="en-US" smtClean="0"/>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1E699-5D8E-493B-8AF5-21699B5B408B}" type="slidenum">
              <a:rPr lang="en-US" smtClean="0"/>
              <a:t>‹#›</a:t>
            </a:fld>
            <a:endParaRPr lang="en-US"/>
          </a:p>
        </p:txBody>
      </p:sp>
    </p:spTree>
    <p:extLst>
      <p:ext uri="{BB962C8B-B14F-4D97-AF65-F5344CB8AC3E}">
        <p14:creationId xmlns:p14="http://schemas.microsoft.com/office/powerpoint/2010/main" val="2576176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15A4F-BF0B-4D29-B8E6-362D448485C2}" type="datetimeFigureOut">
              <a:rPr lang="en-US" smtClean="0"/>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1E699-5D8E-493B-8AF5-21699B5B408B}" type="slidenum">
              <a:rPr lang="en-US" smtClean="0"/>
              <a:t>‹#›</a:t>
            </a:fld>
            <a:endParaRPr lang="en-US"/>
          </a:p>
        </p:txBody>
      </p:sp>
    </p:spTree>
    <p:extLst>
      <p:ext uri="{BB962C8B-B14F-4D97-AF65-F5344CB8AC3E}">
        <p14:creationId xmlns:p14="http://schemas.microsoft.com/office/powerpoint/2010/main" val="418778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15A4F-BF0B-4D29-B8E6-362D448485C2}" type="datetimeFigureOut">
              <a:rPr lang="en-US" smtClean="0"/>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1E699-5D8E-493B-8AF5-21699B5B408B}" type="slidenum">
              <a:rPr lang="en-US" smtClean="0"/>
              <a:t>‹#›</a:t>
            </a:fld>
            <a:endParaRPr lang="en-US"/>
          </a:p>
        </p:txBody>
      </p:sp>
    </p:spTree>
    <p:extLst>
      <p:ext uri="{BB962C8B-B14F-4D97-AF65-F5344CB8AC3E}">
        <p14:creationId xmlns:p14="http://schemas.microsoft.com/office/powerpoint/2010/main" val="358673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315A4F-BF0B-4D29-B8E6-362D448485C2}" type="datetimeFigureOut">
              <a:rPr lang="en-US" smtClean="0"/>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1E699-5D8E-493B-8AF5-21699B5B408B}" type="slidenum">
              <a:rPr lang="en-US" smtClean="0"/>
              <a:t>‹#›</a:t>
            </a:fld>
            <a:endParaRPr lang="en-US"/>
          </a:p>
        </p:txBody>
      </p:sp>
    </p:spTree>
    <p:extLst>
      <p:ext uri="{BB962C8B-B14F-4D97-AF65-F5344CB8AC3E}">
        <p14:creationId xmlns:p14="http://schemas.microsoft.com/office/powerpoint/2010/main" val="18362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315A4F-BF0B-4D29-B8E6-362D448485C2}" type="datetimeFigureOut">
              <a:rPr lang="en-US" smtClean="0"/>
              <a:t>3/29/2012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61E699-5D8E-493B-8AF5-21699B5B408B}" type="slidenum">
              <a:rPr lang="en-US" smtClean="0"/>
              <a:t>‹#›</a:t>
            </a:fld>
            <a:endParaRPr lang="en-US"/>
          </a:p>
        </p:txBody>
      </p:sp>
    </p:spTree>
    <p:extLst>
      <p:ext uri="{BB962C8B-B14F-4D97-AF65-F5344CB8AC3E}">
        <p14:creationId xmlns:p14="http://schemas.microsoft.com/office/powerpoint/2010/main" val="237284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315A4F-BF0B-4D29-B8E6-362D448485C2}" type="datetimeFigureOut">
              <a:rPr lang="en-US" smtClean="0"/>
              <a:t>3/29/2012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1E699-5D8E-493B-8AF5-21699B5B408B}" type="slidenum">
              <a:rPr lang="en-US" smtClean="0"/>
              <a:t>‹#›</a:t>
            </a:fld>
            <a:endParaRPr lang="en-US"/>
          </a:p>
        </p:txBody>
      </p:sp>
    </p:spTree>
    <p:extLst>
      <p:ext uri="{BB962C8B-B14F-4D97-AF65-F5344CB8AC3E}">
        <p14:creationId xmlns:p14="http://schemas.microsoft.com/office/powerpoint/2010/main" val="200648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15A4F-BF0B-4D29-B8E6-362D448485C2}" type="datetimeFigureOut">
              <a:rPr lang="en-US" smtClean="0"/>
              <a:t>3/29/2012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61E699-5D8E-493B-8AF5-21699B5B408B}" type="slidenum">
              <a:rPr lang="en-US" smtClean="0"/>
              <a:t>‹#›</a:t>
            </a:fld>
            <a:endParaRPr lang="en-US"/>
          </a:p>
        </p:txBody>
      </p:sp>
    </p:spTree>
    <p:extLst>
      <p:ext uri="{BB962C8B-B14F-4D97-AF65-F5344CB8AC3E}">
        <p14:creationId xmlns:p14="http://schemas.microsoft.com/office/powerpoint/2010/main" val="153608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15A4F-BF0B-4D29-B8E6-362D448485C2}" type="datetimeFigureOut">
              <a:rPr lang="en-US" smtClean="0"/>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1E699-5D8E-493B-8AF5-21699B5B408B}" type="slidenum">
              <a:rPr lang="en-US" smtClean="0"/>
              <a:t>‹#›</a:t>
            </a:fld>
            <a:endParaRPr lang="en-US"/>
          </a:p>
        </p:txBody>
      </p:sp>
    </p:spTree>
    <p:extLst>
      <p:ext uri="{BB962C8B-B14F-4D97-AF65-F5344CB8AC3E}">
        <p14:creationId xmlns:p14="http://schemas.microsoft.com/office/powerpoint/2010/main" val="2918817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15A4F-BF0B-4D29-B8E6-362D448485C2}" type="datetimeFigureOut">
              <a:rPr lang="en-US" smtClean="0"/>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1E699-5D8E-493B-8AF5-21699B5B408B}" type="slidenum">
              <a:rPr lang="en-US" smtClean="0"/>
              <a:t>‹#›</a:t>
            </a:fld>
            <a:endParaRPr lang="en-US"/>
          </a:p>
        </p:txBody>
      </p:sp>
    </p:spTree>
    <p:extLst>
      <p:ext uri="{BB962C8B-B14F-4D97-AF65-F5344CB8AC3E}">
        <p14:creationId xmlns:p14="http://schemas.microsoft.com/office/powerpoint/2010/main" val="413911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15A4F-BF0B-4D29-B8E6-362D448485C2}" type="datetimeFigureOut">
              <a:rPr lang="en-US" smtClean="0"/>
              <a:t>3/29/2012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1E699-5D8E-493B-8AF5-21699B5B408B}" type="slidenum">
              <a:rPr lang="en-US" smtClean="0"/>
              <a:t>‹#›</a:t>
            </a:fld>
            <a:endParaRPr lang="en-US"/>
          </a:p>
        </p:txBody>
      </p:sp>
    </p:spTree>
    <p:extLst>
      <p:ext uri="{BB962C8B-B14F-4D97-AF65-F5344CB8AC3E}">
        <p14:creationId xmlns:p14="http://schemas.microsoft.com/office/powerpoint/2010/main" val="2115709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50800" dist="50800" dir="5400000" algn="ctr" rotWithShape="0">
                    <a:srgbClr val="FFFF00"/>
                  </a:outerShdw>
                </a:effectLst>
              </a:rPr>
              <a:t>Interior Drainage Basins</a:t>
            </a:r>
            <a:endParaRPr lang="en-US" b="1" dirty="0">
              <a:effectLst>
                <a:outerShdw blurRad="50800" dist="50800" dir="5400000" algn="ctr" rotWithShape="0">
                  <a:srgbClr val="FFFF00"/>
                </a:outerShdw>
              </a:effectLs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44188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4267200" cy="6430962"/>
          </a:xfrm>
        </p:spPr>
        <p:txBody>
          <a:bodyPr/>
          <a:lstStyle/>
          <a:p>
            <a:r>
              <a:rPr lang="en-US" dirty="0" smtClean="0"/>
              <a:t>Lake Titicaca, the </a:t>
            </a:r>
            <a:r>
              <a:rPr lang="en-US" dirty="0" err="1" smtClean="0"/>
              <a:t>Salar</a:t>
            </a:r>
            <a:r>
              <a:rPr lang="en-US" dirty="0" smtClean="0"/>
              <a:t> de </a:t>
            </a:r>
            <a:r>
              <a:rPr lang="en-US" dirty="0" err="1" smtClean="0"/>
              <a:t>Uyuni</a:t>
            </a:r>
            <a:r>
              <a:rPr lang="en-US" dirty="0" smtClean="0"/>
              <a:t>, and the </a:t>
            </a:r>
            <a:r>
              <a:rPr lang="en-US" dirty="0" err="1" smtClean="0"/>
              <a:t>Salar</a:t>
            </a:r>
            <a:r>
              <a:rPr lang="en-US" dirty="0" smtClean="0"/>
              <a:t> de </a:t>
            </a:r>
            <a:r>
              <a:rPr lang="en-US" dirty="0" err="1" smtClean="0"/>
              <a:t>Coipasa</a:t>
            </a:r>
            <a:r>
              <a:rPr lang="en-US" dirty="0" smtClean="0"/>
              <a:t> (</a:t>
            </a:r>
            <a:r>
              <a:rPr lang="en-US" dirty="0" err="1" smtClean="0"/>
              <a:t>Salars</a:t>
            </a:r>
            <a:r>
              <a:rPr lang="en-US" dirty="0" smtClean="0"/>
              <a:t> are dry lakebeds). These are all parts of the </a:t>
            </a:r>
            <a:r>
              <a:rPr lang="en-US" dirty="0" err="1" smtClean="0"/>
              <a:t>Altiplano</a:t>
            </a:r>
            <a:r>
              <a:rPr lang="en-US" dirty="0" smtClean="0"/>
              <a:t> in Peru and Bolivia.</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
            <a:ext cx="443865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81599" y="1752600"/>
            <a:ext cx="1392369" cy="369332"/>
          </a:xfrm>
          <a:prstGeom prst="rect">
            <a:avLst/>
          </a:prstGeom>
          <a:solidFill>
            <a:schemeClr val="bg1">
              <a:alpha val="48000"/>
            </a:schemeClr>
          </a:solidFill>
        </p:spPr>
        <p:txBody>
          <a:bodyPr wrap="none" rtlCol="0">
            <a:spAutoFit/>
          </a:bodyPr>
          <a:lstStyle/>
          <a:p>
            <a:r>
              <a:rPr lang="en-US" b="1" dirty="0" smtClean="0">
                <a:solidFill>
                  <a:srgbClr val="FF0000"/>
                </a:solidFill>
              </a:rPr>
              <a:t>Lake Titicaca</a:t>
            </a:r>
            <a:endParaRPr lang="en-US" b="1" dirty="0">
              <a:solidFill>
                <a:srgbClr val="FF0000"/>
              </a:solidFill>
            </a:endParaRPr>
          </a:p>
        </p:txBody>
      </p:sp>
      <p:sp>
        <p:nvSpPr>
          <p:cNvPr id="4" name="TextBox 3"/>
          <p:cNvSpPr txBox="1"/>
          <p:nvPr/>
        </p:nvSpPr>
        <p:spPr>
          <a:xfrm>
            <a:off x="7137400" y="3701534"/>
            <a:ext cx="747705" cy="369332"/>
          </a:xfrm>
          <a:prstGeom prst="rect">
            <a:avLst/>
          </a:prstGeom>
          <a:solidFill>
            <a:schemeClr val="bg1">
              <a:alpha val="50000"/>
            </a:schemeClr>
          </a:solidFill>
        </p:spPr>
        <p:txBody>
          <a:bodyPr wrap="none" rtlCol="0">
            <a:spAutoFit/>
          </a:bodyPr>
          <a:lstStyle/>
          <a:p>
            <a:r>
              <a:rPr lang="en-US" b="1" dirty="0" err="1" smtClean="0">
                <a:solidFill>
                  <a:srgbClr val="0070C0"/>
                </a:solidFill>
              </a:rPr>
              <a:t>Salars</a:t>
            </a:r>
            <a:endParaRPr lang="en-US" b="1" dirty="0">
              <a:solidFill>
                <a:srgbClr val="0070C0"/>
              </a:solidFill>
            </a:endParaRPr>
          </a:p>
        </p:txBody>
      </p:sp>
    </p:spTree>
    <p:extLst>
      <p:ext uri="{BB962C8B-B14F-4D97-AF65-F5344CB8AC3E}">
        <p14:creationId xmlns:p14="http://schemas.microsoft.com/office/powerpoint/2010/main" val="1218814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Drainage Basins</a:t>
            </a:r>
            <a:endParaRPr lang="en-US" dirty="0"/>
          </a:p>
        </p:txBody>
      </p:sp>
      <p:sp>
        <p:nvSpPr>
          <p:cNvPr id="3" name="Content Placeholder 2"/>
          <p:cNvSpPr>
            <a:spLocks noGrp="1"/>
          </p:cNvSpPr>
          <p:nvPr>
            <p:ph idx="1"/>
          </p:nvPr>
        </p:nvSpPr>
        <p:spPr>
          <a:xfrm>
            <a:off x="457200" y="5562600"/>
            <a:ext cx="8229600" cy="1020763"/>
          </a:xfrm>
        </p:spPr>
        <p:txBody>
          <a:bodyPr>
            <a:normAutofit fontScale="77500" lnSpcReduction="20000"/>
          </a:bodyPr>
          <a:lstStyle/>
          <a:p>
            <a:r>
              <a:rPr lang="en-US" dirty="0" smtClean="0"/>
              <a:t>Drainage basins of the principal oceans and seas of the world. Grey areas are </a:t>
            </a:r>
            <a:r>
              <a:rPr lang="en-US" dirty="0" err="1" smtClean="0"/>
              <a:t>endorheic</a:t>
            </a:r>
            <a:r>
              <a:rPr lang="en-US" dirty="0" smtClean="0"/>
              <a:t> (interior drainage) basins that do not drain to the ocean.</a:t>
            </a:r>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196" b="98565" l="875" r="99375"/>
                    </a14:imgEffect>
                  </a14:imgLayer>
                </a14:imgProps>
              </a:ext>
              <a:ext uri="{28A0092B-C50C-407E-A947-70E740481C1C}">
                <a14:useLocalDpi xmlns:a14="http://schemas.microsoft.com/office/drawing/2010/main" val="0"/>
              </a:ext>
            </a:extLst>
          </a:blip>
          <a:srcRect/>
          <a:stretch>
            <a:fillRect/>
          </a:stretch>
        </p:blipFill>
        <p:spPr bwMode="auto">
          <a:xfrm>
            <a:off x="762000" y="1438275"/>
            <a:ext cx="76200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084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144"/>
            <a:ext cx="9144000" cy="923544"/>
          </a:xfrm>
        </p:spPr>
        <p:txBody>
          <a:bodyPr/>
          <a:lstStyle/>
          <a:p>
            <a:r>
              <a:rPr lang="en-US" dirty="0" smtClean="0"/>
              <a:t>Interior Drainage (</a:t>
            </a:r>
            <a:r>
              <a:rPr lang="en-US" dirty="0" err="1" smtClean="0"/>
              <a:t>Endorheic</a:t>
            </a:r>
            <a:r>
              <a:rPr lang="en-US" dirty="0" smtClean="0"/>
              <a:t>) Basins</a:t>
            </a:r>
            <a:endParaRPr lang="en-US" dirty="0"/>
          </a:p>
        </p:txBody>
      </p:sp>
      <p:sp>
        <p:nvSpPr>
          <p:cNvPr id="3" name="Content Placeholder 2"/>
          <p:cNvSpPr>
            <a:spLocks noGrp="1"/>
          </p:cNvSpPr>
          <p:nvPr>
            <p:ph idx="1"/>
          </p:nvPr>
        </p:nvSpPr>
        <p:spPr>
          <a:xfrm>
            <a:off x="304800" y="990600"/>
            <a:ext cx="8686800" cy="5486400"/>
          </a:xfrm>
        </p:spPr>
        <p:txBody>
          <a:bodyPr>
            <a:normAutofit fontScale="85000" lnSpcReduction="20000"/>
          </a:bodyPr>
          <a:lstStyle/>
          <a:p>
            <a:r>
              <a:rPr lang="en-US" dirty="0" err="1" smtClean="0"/>
              <a:t>Endorheic</a:t>
            </a:r>
            <a:r>
              <a:rPr lang="en-US" dirty="0" smtClean="0"/>
              <a:t> drainage basins are inland basins that do not drain to an ocean. Around 18% of all land drains to </a:t>
            </a:r>
            <a:r>
              <a:rPr lang="en-US" dirty="0" err="1" smtClean="0"/>
              <a:t>endorheic</a:t>
            </a:r>
            <a:r>
              <a:rPr lang="en-US" dirty="0" smtClean="0"/>
              <a:t> lakes or seas or sinks. The largest of these consists of much of the interior of Asia, and drains into the Caspian Sea and the Aral Sea. Other </a:t>
            </a:r>
            <a:r>
              <a:rPr lang="en-US" dirty="0" err="1" smtClean="0"/>
              <a:t>endorheic</a:t>
            </a:r>
            <a:r>
              <a:rPr lang="en-US" dirty="0" smtClean="0"/>
              <a:t> regions include the Great Basin in the United States, much of the Sahara Desert, the watershed of the Okavango River (Kalahari Basin), highlands near the African Great Lakes, the interiors of Australia and the Arabian Peninsula, and parts in Mexico and the Andes. Some of these, such as the Great Basin, are not single drainage basins but collections of separate, adjacent closed basins.</a:t>
            </a:r>
          </a:p>
          <a:p>
            <a:r>
              <a:rPr lang="en-US" dirty="0" smtClean="0"/>
              <a:t>In </a:t>
            </a:r>
            <a:r>
              <a:rPr lang="en-US" dirty="0" err="1" smtClean="0"/>
              <a:t>endorheic</a:t>
            </a:r>
            <a:r>
              <a:rPr lang="en-US" dirty="0" smtClean="0"/>
              <a:t> bodies of standing water where evaporation is the primary means of water loss, the water is typically more saline than the oceans. An extreme example is the Dead Sea.</a:t>
            </a:r>
            <a:endParaRPr lang="en-US" dirty="0"/>
          </a:p>
        </p:txBody>
      </p:sp>
    </p:spTree>
    <p:extLst>
      <p:ext uri="{BB962C8B-B14F-4D97-AF65-F5344CB8AC3E}">
        <p14:creationId xmlns:p14="http://schemas.microsoft.com/office/powerpoint/2010/main" val="3755317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Lakebeds</a:t>
            </a:r>
            <a:endParaRPr lang="en-US" dirty="0"/>
          </a:p>
        </p:txBody>
      </p:sp>
      <p:sp>
        <p:nvSpPr>
          <p:cNvPr id="3" name="Content Placeholder 2"/>
          <p:cNvSpPr>
            <a:spLocks noGrp="1"/>
          </p:cNvSpPr>
          <p:nvPr>
            <p:ph idx="1"/>
          </p:nvPr>
        </p:nvSpPr>
        <p:spPr/>
        <p:txBody>
          <a:bodyPr/>
          <a:lstStyle/>
          <a:p>
            <a:r>
              <a:rPr lang="en-US" dirty="0" smtClean="0"/>
              <a:t>Playas (salt flats) and </a:t>
            </a:r>
            <a:r>
              <a:rPr lang="en-US" dirty="0" err="1" smtClean="0"/>
              <a:t>Salars</a:t>
            </a:r>
            <a:r>
              <a:rPr lang="en-US" dirty="0" smtClean="0"/>
              <a:t> are interior drainage basins where there is insufficient to maintain a permanent body of water due to evaporation in excess of precipitation and/or from humans diverting water from the streams that flow into the basin in quantities great enough to prevent the maintenance of a permanent water body in </a:t>
            </a:r>
            <a:r>
              <a:rPr lang="en-US" smtClean="0"/>
              <a:t>the basin.</a:t>
            </a:r>
            <a:endParaRPr lang="en-US" dirty="0"/>
          </a:p>
        </p:txBody>
      </p:sp>
    </p:spTree>
    <p:extLst>
      <p:ext uri="{BB962C8B-B14F-4D97-AF65-F5344CB8AC3E}">
        <p14:creationId xmlns:p14="http://schemas.microsoft.com/office/powerpoint/2010/main" val="608149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3200400" cy="5211762"/>
          </a:xfrm>
        </p:spPr>
        <p:txBody>
          <a:bodyPr/>
          <a:lstStyle/>
          <a:p>
            <a:r>
              <a:rPr lang="en-US" dirty="0" smtClean="0"/>
              <a:t>Visualization: Interior drainage basin in Central Asia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71500"/>
            <a:ext cx="54959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257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104" y="0"/>
            <a:ext cx="8229600" cy="1143000"/>
          </a:xfrm>
        </p:spPr>
        <p:txBody>
          <a:bodyPr/>
          <a:lstStyle/>
          <a:p>
            <a:r>
              <a:rPr lang="en-US" dirty="0" err="1" smtClean="0"/>
              <a:t>Tarim</a:t>
            </a:r>
            <a:r>
              <a:rPr lang="en-US" dirty="0" smtClean="0"/>
              <a:t> Basin, western China</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04" y="1194435"/>
            <a:ext cx="762000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331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3840162"/>
          </a:xfrm>
        </p:spPr>
        <p:txBody>
          <a:bodyPr/>
          <a:lstStyle/>
          <a:p>
            <a:r>
              <a:rPr lang="en-US" dirty="0" err="1" smtClean="0"/>
              <a:t>Caspaian</a:t>
            </a:r>
            <a:r>
              <a:rPr lang="en-US" dirty="0" smtClean="0"/>
              <a:t> Sea – the world’s largest </a:t>
            </a:r>
            <a:r>
              <a:rPr lang="en-US" dirty="0" err="1" smtClean="0"/>
              <a:t>endorheic</a:t>
            </a:r>
            <a:r>
              <a:rPr lang="en-US" dirty="0" smtClean="0"/>
              <a:t> water body.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57200"/>
            <a:ext cx="448627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568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
            <a:ext cx="9144000" cy="1143000"/>
          </a:xfrm>
        </p:spPr>
        <p:txBody>
          <a:bodyPr>
            <a:normAutofit fontScale="90000"/>
          </a:bodyPr>
          <a:lstStyle/>
          <a:p>
            <a:r>
              <a:rPr lang="en-US" dirty="0" err="1" smtClean="0"/>
              <a:t>Badwater</a:t>
            </a:r>
            <a:r>
              <a:rPr lang="en-US" dirty="0" smtClean="0"/>
              <a:t> Basin (Death Valley, CA) – dry lakebed (no continuous body of water)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474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2971800" cy="6430962"/>
          </a:xfrm>
        </p:spPr>
        <p:txBody>
          <a:bodyPr/>
          <a:lstStyle/>
          <a:p>
            <a:r>
              <a:rPr lang="en-US" dirty="0" smtClean="0"/>
              <a:t>Great Salt Lake in Utah is shrinking and will become a dry lakebed eventually.</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57200"/>
            <a:ext cx="58293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577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355</Words>
  <Application>Microsoft Office PowerPoint</Application>
  <PresentationFormat>On-screen Show (4:3)</PresentationFormat>
  <Paragraphs>16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Interior Drainage Basins</vt:lpstr>
      <vt:lpstr>World Drainage Basins</vt:lpstr>
      <vt:lpstr>Interior Drainage (Endorheic) Basins</vt:lpstr>
      <vt:lpstr>Dry Lakebeds</vt:lpstr>
      <vt:lpstr>Visualization: Interior drainage basin in Central Asia</vt:lpstr>
      <vt:lpstr>Tarim Basin, western China</vt:lpstr>
      <vt:lpstr>Caspaian Sea – the world’s largest endorheic water body.</vt:lpstr>
      <vt:lpstr>Badwater Basin (Death Valley, CA) – dry lakebed (no continuous body of water)</vt:lpstr>
      <vt:lpstr>Great Salt Lake in Utah is shrinking and will become a dry lakebed eventually.</vt:lpstr>
      <vt:lpstr>Lake Titicaca, the Salar de Uyuni, and the Salar de Coipasa (Salars are dry lakebeds). These are all parts of the Altiplano in Peru and Bolivia.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Interior Drainage Basins</dc:title>
  <dc:creator>Joseph A. Naumann</dc:creator>
  <cp:lastModifiedBy>Joseph A. Naumann</cp:lastModifiedBy>
  <cp:revision>3</cp:revision>
  <dcterms:created xsi:type="dcterms:W3CDTF">2012-03-29T15:11:36Z</dcterms:created>
  <dcterms:modified xsi:type="dcterms:W3CDTF">2012-03-29T15:40:40Z</dcterms:modified>
</cp:coreProperties>
</file>