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0" r:id="rId12"/>
    <p:sldId id="266" r:id="rId13"/>
    <p:sldId id="267" r:id="rId14"/>
    <p:sldId id="268" r:id="rId15"/>
    <p:sldId id="269" r:id="rId16"/>
    <p:sldId id="270" r:id="rId17"/>
    <p:sldId id="271" r:id="rId18"/>
    <p:sldId id="272" r:id="rId19"/>
    <p:sldId id="273" r:id="rId20"/>
    <p:sldId id="283" r:id="rId21"/>
    <p:sldId id="274" r:id="rId22"/>
    <p:sldId id="275" r:id="rId23"/>
    <p:sldId id="276" r:id="rId24"/>
    <p:sldId id="277" r:id="rId25"/>
    <p:sldId id="278" r:id="rId26"/>
    <p:sldId id="279" r:id="rId27"/>
    <p:sldId id="281" r:id="rId28"/>
    <p:sldId id="282" r:id="rId29"/>
    <p:sldId id="284" r:id="rId30"/>
    <p:sldId id="286" r:id="rId31"/>
    <p:sldId id="285" r:id="rId32"/>
    <p:sldId id="287" r:id="rId33"/>
    <p:sldId id="28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14400"/>
            <a:ext cx="7772400" cy="2686050"/>
          </a:xfrm>
        </p:spPr>
        <p:txBody>
          <a:bodyPr/>
          <a:lstStyle>
            <a:lvl1pPr algn="l">
              <a:defRPr sz="6600"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295400" y="3962400"/>
            <a:ext cx="6400800" cy="1905000"/>
          </a:xfrm>
        </p:spPr>
        <p:txBody>
          <a:bodyPr/>
          <a:lstStyle>
            <a:lvl1pPr marL="0" indent="0">
              <a:buFontTx/>
              <a:buNone/>
              <a:defRPr sz="3200" b="1"/>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sz="1000" b="1"/>
            </a:lvl1pPr>
          </a:lstStyle>
          <a:p>
            <a:endParaRPr lang="en-US"/>
          </a:p>
        </p:txBody>
      </p:sp>
      <p:sp>
        <p:nvSpPr>
          <p:cNvPr id="3077" name="Rectangle 5"/>
          <p:cNvSpPr>
            <a:spLocks noGrp="1" noChangeArrowheads="1"/>
          </p:cNvSpPr>
          <p:nvPr>
            <p:ph type="ftr" sz="quarter" idx="3"/>
          </p:nvPr>
        </p:nvSpPr>
        <p:spPr/>
        <p:txBody>
          <a:bodyPr/>
          <a:lstStyle>
            <a:lvl1pPr algn="l">
              <a:defRPr sz="1000" b="1"/>
            </a:lvl1pPr>
          </a:lstStyle>
          <a:p>
            <a:endParaRPr lang="en-US"/>
          </a:p>
        </p:txBody>
      </p:sp>
      <p:sp>
        <p:nvSpPr>
          <p:cNvPr id="3078" name="Rectangle 6"/>
          <p:cNvSpPr>
            <a:spLocks noGrp="1" noChangeArrowheads="1"/>
          </p:cNvSpPr>
          <p:nvPr>
            <p:ph type="sldNum" sz="quarter" idx="4"/>
          </p:nvPr>
        </p:nvSpPr>
        <p:spPr/>
        <p:txBody>
          <a:bodyPr/>
          <a:lstStyle>
            <a:lvl1pPr algn="l">
              <a:defRPr sz="1000" b="1"/>
            </a:lvl1pPr>
          </a:lstStyle>
          <a:p>
            <a:fld id="{890B598B-0E3D-4D23-9486-50A42EDFCF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21021-E5D0-458F-9380-99D1939F169B}" type="slidenum">
              <a:rPr lang="en-US"/>
              <a:pPr/>
              <a:t>‹#›</a:t>
            </a:fld>
            <a:endParaRPr lang="en-US"/>
          </a:p>
        </p:txBody>
      </p:sp>
    </p:spTree>
    <p:extLst>
      <p:ext uri="{BB962C8B-B14F-4D97-AF65-F5344CB8AC3E}">
        <p14:creationId xmlns:p14="http://schemas.microsoft.com/office/powerpoint/2010/main" val="293857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76D8F1-CF14-4817-8E22-8273816DDD39}" type="slidenum">
              <a:rPr lang="en-US"/>
              <a:pPr/>
              <a:t>‹#›</a:t>
            </a:fld>
            <a:endParaRPr lang="en-US"/>
          </a:p>
        </p:txBody>
      </p:sp>
    </p:spTree>
    <p:extLst>
      <p:ext uri="{BB962C8B-B14F-4D97-AF65-F5344CB8AC3E}">
        <p14:creationId xmlns:p14="http://schemas.microsoft.com/office/powerpoint/2010/main" val="207797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5ADD7-09AD-4E62-A9A1-AC3A2A813D3D}" type="slidenum">
              <a:rPr lang="en-US"/>
              <a:pPr/>
              <a:t>‹#›</a:t>
            </a:fld>
            <a:endParaRPr lang="en-US"/>
          </a:p>
        </p:txBody>
      </p:sp>
    </p:spTree>
    <p:extLst>
      <p:ext uri="{BB962C8B-B14F-4D97-AF65-F5344CB8AC3E}">
        <p14:creationId xmlns:p14="http://schemas.microsoft.com/office/powerpoint/2010/main" val="420829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FD3650-9C97-4799-9386-A22320D1F391}" type="slidenum">
              <a:rPr lang="en-US"/>
              <a:pPr/>
              <a:t>‹#›</a:t>
            </a:fld>
            <a:endParaRPr lang="en-US"/>
          </a:p>
        </p:txBody>
      </p:sp>
    </p:spTree>
    <p:extLst>
      <p:ext uri="{BB962C8B-B14F-4D97-AF65-F5344CB8AC3E}">
        <p14:creationId xmlns:p14="http://schemas.microsoft.com/office/powerpoint/2010/main" val="110659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6B8BC0-3FE8-4CA7-A1D3-687E1BBA9F1C}" type="slidenum">
              <a:rPr lang="en-US"/>
              <a:pPr/>
              <a:t>‹#›</a:t>
            </a:fld>
            <a:endParaRPr lang="en-US"/>
          </a:p>
        </p:txBody>
      </p:sp>
    </p:spTree>
    <p:extLst>
      <p:ext uri="{BB962C8B-B14F-4D97-AF65-F5344CB8AC3E}">
        <p14:creationId xmlns:p14="http://schemas.microsoft.com/office/powerpoint/2010/main" val="297040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B7ECE5-8F1E-4A76-886E-A13DC6ED6FF9}" type="slidenum">
              <a:rPr lang="en-US"/>
              <a:pPr/>
              <a:t>‹#›</a:t>
            </a:fld>
            <a:endParaRPr lang="en-US"/>
          </a:p>
        </p:txBody>
      </p:sp>
    </p:spTree>
    <p:extLst>
      <p:ext uri="{BB962C8B-B14F-4D97-AF65-F5344CB8AC3E}">
        <p14:creationId xmlns:p14="http://schemas.microsoft.com/office/powerpoint/2010/main" val="296590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828495B-5AEF-47B1-AD08-9C5A1E7CFD72}" type="slidenum">
              <a:rPr lang="en-US"/>
              <a:pPr/>
              <a:t>‹#›</a:t>
            </a:fld>
            <a:endParaRPr lang="en-US"/>
          </a:p>
        </p:txBody>
      </p:sp>
    </p:spTree>
    <p:extLst>
      <p:ext uri="{BB962C8B-B14F-4D97-AF65-F5344CB8AC3E}">
        <p14:creationId xmlns:p14="http://schemas.microsoft.com/office/powerpoint/2010/main" val="142239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818905-4BD9-4DE6-8FC1-31E40FAB9A6E}" type="slidenum">
              <a:rPr lang="en-US"/>
              <a:pPr/>
              <a:t>‹#›</a:t>
            </a:fld>
            <a:endParaRPr lang="en-US"/>
          </a:p>
        </p:txBody>
      </p:sp>
    </p:spTree>
    <p:extLst>
      <p:ext uri="{BB962C8B-B14F-4D97-AF65-F5344CB8AC3E}">
        <p14:creationId xmlns:p14="http://schemas.microsoft.com/office/powerpoint/2010/main" val="28881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CE75CD-2EEF-4890-8757-3C0AB28B2423}" type="slidenum">
              <a:rPr lang="en-US"/>
              <a:pPr/>
              <a:t>‹#›</a:t>
            </a:fld>
            <a:endParaRPr lang="en-US"/>
          </a:p>
        </p:txBody>
      </p:sp>
    </p:spTree>
    <p:extLst>
      <p:ext uri="{BB962C8B-B14F-4D97-AF65-F5344CB8AC3E}">
        <p14:creationId xmlns:p14="http://schemas.microsoft.com/office/powerpoint/2010/main" val="302059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23F71-A180-4829-8971-63A0B748B330}" type="slidenum">
              <a:rPr lang="en-US"/>
              <a:pPr/>
              <a:t>‹#›</a:t>
            </a:fld>
            <a:endParaRPr lang="en-US"/>
          </a:p>
        </p:txBody>
      </p:sp>
    </p:spTree>
    <p:extLst>
      <p:ext uri="{BB962C8B-B14F-4D97-AF65-F5344CB8AC3E}">
        <p14:creationId xmlns:p14="http://schemas.microsoft.com/office/powerpoint/2010/main" val="16176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bg1"/>
                </a:solidFill>
              </a:defRPr>
            </a:lvl1pPr>
          </a:lstStyle>
          <a:p>
            <a:fld id="{02FDAACE-878F-43A6-9F09-38AA5EF31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Arial" charset="0"/>
        </a:defRPr>
      </a:lvl2pPr>
      <a:lvl3pPr algn="ctr" rtl="0" eaLnBrk="1" fontAlgn="base" hangingPunct="1">
        <a:spcBef>
          <a:spcPct val="0"/>
        </a:spcBef>
        <a:spcAft>
          <a:spcPct val="0"/>
        </a:spcAft>
        <a:defRPr sz="4800">
          <a:solidFill>
            <a:schemeClr val="bg1"/>
          </a:solidFill>
          <a:latin typeface="Arial" charset="0"/>
        </a:defRPr>
      </a:lvl3pPr>
      <a:lvl4pPr algn="ctr" rtl="0" eaLnBrk="1" fontAlgn="base" hangingPunct="1">
        <a:spcBef>
          <a:spcPct val="0"/>
        </a:spcBef>
        <a:spcAft>
          <a:spcPct val="0"/>
        </a:spcAft>
        <a:defRPr sz="4800">
          <a:solidFill>
            <a:schemeClr val="bg1"/>
          </a:solidFill>
          <a:latin typeface="Arial" charset="0"/>
        </a:defRPr>
      </a:lvl4pPr>
      <a:lvl5pPr algn="ctr" rtl="0" eaLnBrk="1" fontAlgn="base" hangingPunct="1">
        <a:spcBef>
          <a:spcPct val="0"/>
        </a:spcBef>
        <a:spcAft>
          <a:spcPct val="0"/>
        </a:spcAft>
        <a:defRPr sz="4800">
          <a:solidFill>
            <a:schemeClr val="bg1"/>
          </a:solidFill>
          <a:latin typeface="Arial" charset="0"/>
        </a:defRPr>
      </a:lvl5pPr>
      <a:lvl6pPr marL="457200" algn="ctr" rtl="0" eaLnBrk="1" fontAlgn="base" hangingPunct="1">
        <a:spcBef>
          <a:spcPct val="0"/>
        </a:spcBef>
        <a:spcAft>
          <a:spcPct val="0"/>
        </a:spcAft>
        <a:defRPr sz="4800">
          <a:solidFill>
            <a:schemeClr val="bg1"/>
          </a:solidFill>
          <a:latin typeface="Arial" charset="0"/>
        </a:defRPr>
      </a:lvl6pPr>
      <a:lvl7pPr marL="914400" algn="ctr" rtl="0" eaLnBrk="1" fontAlgn="base" hangingPunct="1">
        <a:spcBef>
          <a:spcPct val="0"/>
        </a:spcBef>
        <a:spcAft>
          <a:spcPct val="0"/>
        </a:spcAft>
        <a:defRPr sz="4800">
          <a:solidFill>
            <a:schemeClr val="bg1"/>
          </a:solidFill>
          <a:latin typeface="Arial" charset="0"/>
        </a:defRPr>
      </a:lvl7pPr>
      <a:lvl8pPr marL="1371600" algn="ctr" rtl="0" eaLnBrk="1" fontAlgn="base" hangingPunct="1">
        <a:spcBef>
          <a:spcPct val="0"/>
        </a:spcBef>
        <a:spcAft>
          <a:spcPct val="0"/>
        </a:spcAft>
        <a:defRPr sz="4800">
          <a:solidFill>
            <a:schemeClr val="bg1"/>
          </a:solidFill>
          <a:latin typeface="Arial" charset="0"/>
        </a:defRPr>
      </a:lvl8pPr>
      <a:lvl9pPr marL="1828800" algn="ctr" rtl="0" eaLnBrk="1" fontAlgn="base" hangingPunct="1">
        <a:spcBef>
          <a:spcPct val="0"/>
        </a:spcBef>
        <a:spcAft>
          <a:spcPct val="0"/>
        </a:spcAft>
        <a:defRPr sz="4800">
          <a:solidFill>
            <a:schemeClr val="bg1"/>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mn-lt"/>
          <a:ea typeface="+mn-ea"/>
          <a:cs typeface="+mn-cs"/>
        </a:defRPr>
      </a:lvl1pPr>
      <a:lvl2pPr marL="742950" indent="-285750" algn="l" rtl="0" eaLnBrk="1" fontAlgn="base" hangingPunct="1">
        <a:spcBef>
          <a:spcPct val="20000"/>
        </a:spcBef>
        <a:spcAft>
          <a:spcPct val="0"/>
        </a:spcAft>
        <a:buChar char="–"/>
        <a:defRPr sz="3200">
          <a:solidFill>
            <a:schemeClr val="bg1"/>
          </a:solidFill>
          <a:latin typeface="+mn-lt"/>
        </a:defRPr>
      </a:lvl2pPr>
      <a:lvl3pPr marL="1143000" indent="-228600" algn="l" rtl="0" eaLnBrk="1" fontAlgn="base" hangingPunct="1">
        <a:spcBef>
          <a:spcPct val="20000"/>
        </a:spcBef>
        <a:spcAft>
          <a:spcPct val="0"/>
        </a:spcAft>
        <a:buChar char="•"/>
        <a:defRPr sz="28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solidFill>
                  <a:srgbClr val="002060"/>
                </a:solidFill>
                <a:effectLst>
                  <a:outerShdw blurRad="50800" dist="50800" dir="5400000" algn="ctr" rotWithShape="0">
                    <a:schemeClr val="bg1"/>
                  </a:outerShdw>
                </a:effectLst>
              </a:rPr>
              <a:t>Interestingly Colored Beaches</a:t>
            </a:r>
            <a:endParaRPr lang="en-US" dirty="0">
              <a:solidFill>
                <a:srgbClr val="002060"/>
              </a:solidFill>
              <a:effectLst>
                <a:outerShdw blurRad="50800" dist="50800" dir="5400000" algn="ctr" rotWithShape="0">
                  <a:schemeClr val="bg1"/>
                </a:outerShdw>
              </a:effectLst>
            </a:endParaRPr>
          </a:p>
        </p:txBody>
      </p:sp>
      <p:sp>
        <p:nvSpPr>
          <p:cNvPr id="2051"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98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48"/>
            <a:ext cx="9144000" cy="60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50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err="1" smtClean="0">
                <a:effectLst>
                  <a:outerShdw blurRad="38100" dist="38100" dir="2700000" algn="tl">
                    <a:srgbClr val="000000">
                      <a:alpha val="43137"/>
                    </a:srgbClr>
                  </a:outerShdw>
                </a:effectLst>
              </a:rPr>
              <a:t>Hyams</a:t>
            </a:r>
            <a:r>
              <a:rPr lang="en-US" b="1" dirty="0" smtClean="0">
                <a:effectLst>
                  <a:outerShdw blurRad="38100" dist="38100" dir="2700000" algn="tl">
                    <a:srgbClr val="000000">
                      <a:alpha val="43137"/>
                    </a:srgbClr>
                  </a:outerShdw>
                </a:effectLst>
              </a:rPr>
              <a:t> Beach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990600"/>
            <a:ext cx="9067800" cy="5715000"/>
          </a:xfrm>
        </p:spPr>
        <p:txBody>
          <a:bodyPr/>
          <a:lstStyle/>
          <a:p>
            <a:r>
              <a:rPr lang="en-US" b="1" dirty="0" smtClean="0">
                <a:solidFill>
                  <a:srgbClr val="002060"/>
                </a:solidFill>
                <a:effectLst>
                  <a:outerShdw blurRad="50800" dist="50800" dir="5400000" algn="ctr" rotWithShape="0">
                    <a:schemeClr val="bg1"/>
                  </a:outerShdw>
                </a:effectLst>
              </a:rPr>
              <a:t>You may need to wear shades at </a:t>
            </a:r>
            <a:r>
              <a:rPr lang="en-US" b="1" dirty="0" err="1" smtClean="0">
                <a:solidFill>
                  <a:srgbClr val="002060"/>
                </a:solidFill>
                <a:effectLst>
                  <a:outerShdw blurRad="50800" dist="50800" dir="5400000" algn="ctr" rotWithShape="0">
                    <a:schemeClr val="bg1"/>
                  </a:outerShdw>
                </a:effectLst>
              </a:rPr>
              <a:t>Hyams</a:t>
            </a:r>
            <a:r>
              <a:rPr lang="en-US" b="1" dirty="0" smtClean="0">
                <a:solidFill>
                  <a:srgbClr val="002060"/>
                </a:solidFill>
                <a:effectLst>
                  <a:outerShdw blurRad="50800" dist="50800" dir="5400000" algn="ctr" rotWithShape="0">
                    <a:schemeClr val="bg1"/>
                  </a:outerShdw>
                </a:effectLst>
              </a:rPr>
              <a:t> Beach in New South Wales, Australia, but not just for the sun. It's not surprising after looking at photos but this sublime stretch of beach is home to the whitest sand in the world, an honor awarded by the Guinness Book of Records.</a:t>
            </a:r>
            <a:r>
              <a:rPr lang="en-US" dirty="0" smtClean="0"/>
              <a:t> </a:t>
            </a:r>
            <a:r>
              <a:rPr lang="en-US" b="1" dirty="0" smtClean="0">
                <a:solidFill>
                  <a:srgbClr val="002060"/>
                </a:solidFill>
                <a:effectLst>
                  <a:outerShdw blurRad="50800" dist="50800" dir="5400000" algn="ctr" rotWithShape="0">
                    <a:schemeClr val="bg1"/>
                  </a:outerShdw>
                </a:effectLst>
              </a:rPr>
              <a:t>white sands are typically macerated calcareous material from reefs or shells. </a:t>
            </a:r>
            <a:endParaRPr lang="en-US" b="1" dirty="0">
              <a:solidFill>
                <a:srgbClr val="002060"/>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2941969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93" y="0"/>
            <a:ext cx="732741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64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619"/>
            <a:ext cx="9144000"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034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2"/>
            <a:ext cx="9144000" cy="608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75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b="1" dirty="0" smtClean="0">
                <a:effectLst>
                  <a:outerShdw blurRad="38100" dist="38100" dir="2700000" algn="tl">
                    <a:srgbClr val="000000">
                      <a:alpha val="43137"/>
                    </a:srgbClr>
                  </a:outerShdw>
                </a:effectLst>
              </a:rPr>
              <a:t>Pfeiffer Beach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90600"/>
            <a:ext cx="8839200" cy="5638800"/>
          </a:xfrm>
        </p:spPr>
        <p:txBody>
          <a:bodyPr/>
          <a:lstStyle/>
          <a:p>
            <a:r>
              <a:rPr lang="en-US" b="1" dirty="0" smtClean="0">
                <a:solidFill>
                  <a:srgbClr val="002060"/>
                </a:solidFill>
                <a:effectLst>
                  <a:outerShdw blurRad="38100" dist="38100" dir="2700000" algn="tl">
                    <a:schemeClr val="bg1">
                      <a:alpha val="43000"/>
                    </a:schemeClr>
                  </a:outerShdw>
                </a:effectLst>
              </a:rPr>
              <a:t>The hills around Pfeiffer Beach in Big Sur, California, are rich in Manganese Garnet. A result of this being washed down onto the beach is the </a:t>
            </a:r>
            <a:r>
              <a:rPr lang="en-US" b="1" dirty="0" err="1" smtClean="0">
                <a:solidFill>
                  <a:srgbClr val="002060"/>
                </a:solidFill>
                <a:effectLst>
                  <a:outerShdw blurRad="38100" dist="38100" dir="2700000" algn="tl">
                    <a:schemeClr val="bg1">
                      <a:alpha val="43000"/>
                    </a:schemeClr>
                  </a:outerShdw>
                </a:effectLst>
              </a:rPr>
              <a:t>colour</a:t>
            </a:r>
            <a:r>
              <a:rPr lang="en-US" b="1" dirty="0" smtClean="0">
                <a:solidFill>
                  <a:srgbClr val="002060"/>
                </a:solidFill>
                <a:effectLst>
                  <a:outerShdw blurRad="38100" dist="38100" dir="2700000" algn="tl">
                    <a:schemeClr val="bg1">
                      <a:alpha val="43000"/>
                    </a:schemeClr>
                  </a:outerShdw>
                </a:effectLst>
              </a:rPr>
              <a:t> scheme you can see above - the entire stretch of sand has become a shifting, pink and purple canvas. Although it's probably inedible, I can't help picturing a bowl of Raspberry Ripple ice-cream every time I see it.</a:t>
            </a:r>
            <a:endParaRPr lang="en-US" b="1" dirty="0">
              <a:solidFill>
                <a:srgbClr val="002060"/>
              </a:solidFill>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785293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405" y="0"/>
            <a:ext cx="60971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376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619"/>
            <a:ext cx="9144000"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29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619"/>
            <a:ext cx="9144000"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844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304800"/>
            <a:ext cx="8610600" cy="6400800"/>
          </a:xfrm>
        </p:spPr>
        <p:txBody>
          <a:bodyPr/>
          <a:lstStyle/>
          <a:p>
            <a:r>
              <a:rPr lang="en-US" b="1" dirty="0" smtClean="0">
                <a:solidFill>
                  <a:srgbClr val="002060"/>
                </a:solidFill>
                <a:effectLst>
                  <a:outerShdw blurRad="50800" dist="50800" dir="5400000" algn="ctr" rotWithShape="0">
                    <a:schemeClr val="bg1"/>
                  </a:outerShdw>
                </a:effectLst>
              </a:rPr>
              <a:t>Ever seen beaches with black, green, white, red or multicolored sand? See this amazing nature phenomenon in the following slides.</a:t>
            </a:r>
          </a:p>
          <a:p>
            <a:r>
              <a:rPr lang="en-US" b="1" dirty="0" smtClean="0">
                <a:solidFill>
                  <a:srgbClr val="002060"/>
                </a:solidFill>
                <a:effectLst>
                  <a:outerShdw blurRad="50800" dist="50800" dir="5400000" algn="ctr" rotWithShape="0">
                    <a:schemeClr val="bg1"/>
                  </a:outerShdw>
                </a:effectLst>
              </a:rPr>
              <a:t>The colors of beaches are directly related to the sources of the sand. The darker sands contain more dark minerals, the very light, white sands are typically macerated calcareous material from reefs or shells..</a:t>
            </a:r>
            <a:endParaRPr lang="en-US" b="1" dirty="0">
              <a:solidFill>
                <a:srgbClr val="002060"/>
              </a:solidFill>
              <a:effectLst>
                <a:outerShdw blurRad="50800" dist="50800" dir="5400000" algn="ctr" rotWithShape="0">
                  <a:schemeClr val="bg1"/>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17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effectLst>
                  <a:outerShdw blurRad="38100" dist="38100" dir="2700000" algn="tl">
                    <a:srgbClr val="000000">
                      <a:alpha val="43137"/>
                    </a:srgbClr>
                  </a:outerShdw>
                </a:effectLst>
              </a:rPr>
              <a:t>Kaihalulu</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458200" cy="5334000"/>
          </a:xfrm>
        </p:spPr>
        <p:txBody>
          <a:bodyPr/>
          <a:lstStyle/>
          <a:p>
            <a:r>
              <a:rPr lang="en-US" b="1" dirty="0" smtClean="0">
                <a:solidFill>
                  <a:srgbClr val="002060"/>
                </a:solidFill>
                <a:effectLst>
                  <a:outerShdw blurRad="50800" dist="50800" dir="5400000" algn="ctr" rotWithShape="0">
                    <a:schemeClr val="bg1"/>
                  </a:outerShdw>
                </a:effectLst>
              </a:rPr>
              <a:t>You won't find many beaches elsewhere in the world with sand as red as this one. </a:t>
            </a:r>
            <a:r>
              <a:rPr lang="en-US" b="1" dirty="0" err="1" smtClean="0">
                <a:solidFill>
                  <a:srgbClr val="002060"/>
                </a:solidFill>
                <a:effectLst>
                  <a:outerShdw blurRad="50800" dist="50800" dir="5400000" algn="ctr" rotWithShape="0">
                    <a:schemeClr val="bg1"/>
                  </a:outerShdw>
                </a:effectLst>
              </a:rPr>
              <a:t>Kaihalulu</a:t>
            </a:r>
            <a:r>
              <a:rPr lang="en-US" b="1" dirty="0" smtClean="0">
                <a:solidFill>
                  <a:srgbClr val="002060"/>
                </a:solidFill>
                <a:effectLst>
                  <a:outerShdw blurRad="50800" dist="50800" dir="5400000" algn="ctr" rotWithShape="0">
                    <a:schemeClr val="bg1"/>
                  </a:outerShdw>
                </a:effectLst>
              </a:rPr>
              <a:t>, or Red Sand Beach, is situated on the island of Maui and can thank the neighboring cinder cone hill for its intensely deep red appearance.</a:t>
            </a:r>
            <a:endParaRPr lang="en-US" b="1" dirty="0">
              <a:solidFill>
                <a:srgbClr val="002060"/>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4093185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156" y="0"/>
            <a:ext cx="66436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18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90678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85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2"/>
            <a:ext cx="9144000" cy="608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109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48"/>
            <a:ext cx="9144000" cy="60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79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6"/>
            <a:ext cx="4572000" cy="1643744"/>
          </a:xfrm>
        </p:spPr>
        <p:txBody>
          <a:bodyPr/>
          <a:lstStyle/>
          <a:p>
            <a:r>
              <a:rPr lang="en-US" sz="4000" b="1" dirty="0" err="1" smtClean="0">
                <a:effectLst>
                  <a:outerShdw blurRad="38100" dist="38100" dir="2700000" algn="tl">
                    <a:srgbClr val="000000">
                      <a:alpha val="43137"/>
                    </a:srgbClr>
                  </a:outerShdw>
                </a:effectLst>
              </a:rPr>
              <a:t>Ramla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il-Hamra</a:t>
            </a:r>
            <a:r>
              <a:rPr lang="en-US" sz="4000" b="1" dirty="0" smtClean="0">
                <a:effectLst>
                  <a:outerShdw blurRad="38100" dist="38100" dir="2700000" algn="tl">
                    <a:srgbClr val="000000">
                      <a:alpha val="43137"/>
                    </a:srgbClr>
                  </a:outerShdw>
                </a:effectLst>
              </a:rPr>
              <a:t> beach in </a:t>
            </a:r>
            <a:r>
              <a:rPr lang="en-US" sz="4000" b="1" dirty="0" err="1" smtClean="0">
                <a:effectLst>
                  <a:outerShdw blurRad="38100" dist="38100" dir="2700000" algn="tl">
                    <a:srgbClr val="000000">
                      <a:alpha val="43137"/>
                    </a:srgbClr>
                  </a:outerShdw>
                </a:effectLst>
              </a:rPr>
              <a:t>Gozo</a:t>
            </a:r>
            <a:r>
              <a:rPr lang="en-US" sz="4000" b="1" dirty="0" smtClean="0">
                <a:effectLst>
                  <a:outerShdw blurRad="38100" dist="38100" dir="2700000" algn="tl">
                    <a:srgbClr val="000000">
                      <a:alpha val="43137"/>
                    </a:srgbClr>
                  </a:outerShdw>
                </a:effectLst>
              </a:rPr>
              <a:t>, Maltese Islands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4419600" cy="4572000"/>
          </a:xfrm>
        </p:spPr>
        <p:txBody>
          <a:bodyPr/>
          <a:lstStyle/>
          <a:p>
            <a:r>
              <a:rPr lang="en-US" b="1" dirty="0" smtClean="0">
                <a:solidFill>
                  <a:srgbClr val="002060"/>
                </a:solidFill>
                <a:effectLst>
                  <a:outerShdw blurRad="50800" dist="50800" dir="5400000" algn="ctr" rotWithShape="0">
                    <a:schemeClr val="bg1"/>
                  </a:outerShdw>
                </a:effectLst>
              </a:rPr>
              <a:t>A golden sand dune at the beautiful </a:t>
            </a:r>
            <a:r>
              <a:rPr lang="en-US" b="1" dirty="0" err="1" smtClean="0">
                <a:solidFill>
                  <a:srgbClr val="002060"/>
                </a:solidFill>
                <a:effectLst>
                  <a:outerShdw blurRad="50800" dist="50800" dir="5400000" algn="ctr" rotWithShape="0">
                    <a:schemeClr val="bg1"/>
                  </a:outerShdw>
                </a:effectLst>
              </a:rPr>
              <a:t>Ramla</a:t>
            </a:r>
            <a:r>
              <a:rPr lang="en-US" b="1" dirty="0" smtClean="0">
                <a:solidFill>
                  <a:srgbClr val="002060"/>
                </a:solidFill>
                <a:effectLst>
                  <a:outerShdw blurRad="50800" dist="50800" dir="5400000" algn="ctr" rotWithShape="0">
                    <a:schemeClr val="bg1"/>
                  </a:outerShdw>
                </a:effectLst>
              </a:rPr>
              <a:t> </a:t>
            </a:r>
            <a:r>
              <a:rPr lang="en-US" b="1" dirty="0" err="1" smtClean="0">
                <a:solidFill>
                  <a:srgbClr val="002060"/>
                </a:solidFill>
                <a:effectLst>
                  <a:outerShdw blurRad="50800" dist="50800" dir="5400000" algn="ctr" rotWithShape="0">
                    <a:schemeClr val="bg1"/>
                  </a:outerShdw>
                </a:effectLst>
              </a:rPr>
              <a:t>il-Hamra</a:t>
            </a:r>
            <a:r>
              <a:rPr lang="en-US" b="1" dirty="0" smtClean="0">
                <a:solidFill>
                  <a:srgbClr val="002060"/>
                </a:solidFill>
                <a:effectLst>
                  <a:outerShdw blurRad="50800" dist="50800" dir="5400000" algn="ctr" rotWithShape="0">
                    <a:schemeClr val="bg1"/>
                  </a:outerShdw>
                </a:effectLst>
              </a:rPr>
              <a:t> beach in </a:t>
            </a:r>
            <a:r>
              <a:rPr lang="en-US" b="1" dirty="0" err="1" smtClean="0">
                <a:solidFill>
                  <a:srgbClr val="002060"/>
                </a:solidFill>
                <a:effectLst>
                  <a:outerShdw blurRad="50800" dist="50800" dir="5400000" algn="ctr" rotWithShape="0">
                    <a:schemeClr val="bg1"/>
                  </a:outerShdw>
                </a:effectLst>
              </a:rPr>
              <a:t>Gozo</a:t>
            </a:r>
            <a:r>
              <a:rPr lang="en-US" b="1" dirty="0" smtClean="0">
                <a:solidFill>
                  <a:srgbClr val="002060"/>
                </a:solidFill>
                <a:effectLst>
                  <a:outerShdw blurRad="50800" dist="50800" dir="5400000" algn="ctr" rotWithShape="0">
                    <a:schemeClr val="bg1"/>
                  </a:outerShdw>
                </a:effectLst>
              </a:rPr>
              <a:t>, Maltese Islands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184" y="32656"/>
            <a:ext cx="4436473" cy="68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153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914400"/>
          </a:xfrm>
        </p:spPr>
        <p:txBody>
          <a:bodyPr/>
          <a:lstStyle/>
          <a:p>
            <a:r>
              <a:rPr lang="en-US" sz="4000" b="1" dirty="0" smtClean="0">
                <a:effectLst>
                  <a:outerShdw blurRad="38100" dist="38100" dir="2700000" algn="tl">
                    <a:srgbClr val="000000">
                      <a:alpha val="43137"/>
                    </a:srgbClr>
                  </a:outerShdw>
                </a:effectLst>
              </a:rPr>
              <a:t>Harbor Island, </a:t>
            </a:r>
            <a:r>
              <a:rPr lang="en-US" sz="4000" b="1" dirty="0" err="1" smtClean="0">
                <a:effectLst>
                  <a:outerShdw blurRad="38100" dist="38100" dir="2700000" algn="tl">
                    <a:srgbClr val="000000">
                      <a:alpha val="43137"/>
                    </a:srgbClr>
                  </a:outerShdw>
                </a:effectLst>
              </a:rPr>
              <a:t>Eleuthera</a:t>
            </a:r>
            <a:r>
              <a:rPr lang="en-US" sz="4000" b="1" dirty="0" smtClean="0">
                <a:effectLst>
                  <a:outerShdw blurRad="38100" dist="38100" dir="2700000" algn="tl">
                    <a:srgbClr val="000000">
                      <a:alpha val="43137"/>
                    </a:srgbClr>
                  </a:outerShdw>
                </a:effectLst>
              </a:rPr>
              <a:t>, Bahamas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791200"/>
          </a:xfrm>
        </p:spPr>
        <p:txBody>
          <a:bodyPr/>
          <a:lstStyle/>
          <a:p>
            <a:r>
              <a:rPr lang="en-US" b="1" dirty="0" smtClean="0">
                <a:solidFill>
                  <a:srgbClr val="002060"/>
                </a:solidFill>
              </a:rPr>
              <a:t>Pink beaches are quite rare, occurring only in areas near a very large coral reef formations containing a tiny organism with a red skeleton. When they die, they fall to the ocean floor and are eroded to small particles that are carried to shore by the current, where they mix with the sand. The finest example may be the one at Harbor Island, </a:t>
            </a:r>
            <a:r>
              <a:rPr lang="en-US" b="1" dirty="0" err="1" smtClean="0">
                <a:solidFill>
                  <a:srgbClr val="002060"/>
                </a:solidFill>
              </a:rPr>
              <a:t>Eleuthera</a:t>
            </a:r>
            <a:r>
              <a:rPr lang="en-US" b="1" dirty="0" smtClean="0">
                <a:solidFill>
                  <a:srgbClr val="002060"/>
                </a:solidFill>
              </a:rPr>
              <a:t> in the Bahamas.</a:t>
            </a:r>
          </a:p>
          <a:p>
            <a:endParaRPr lang="en-US" dirty="0"/>
          </a:p>
        </p:txBody>
      </p:sp>
    </p:spTree>
    <p:extLst>
      <p:ext uri="{BB962C8B-B14F-4D97-AF65-F5344CB8AC3E}">
        <p14:creationId xmlns:p14="http://schemas.microsoft.com/office/powerpoint/2010/main" val="1685164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48"/>
            <a:ext cx="9148576" cy="609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61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err="1" smtClean="0">
                <a:effectLst>
                  <a:outerShdw blurRad="38100" dist="38100" dir="2700000" algn="tl">
                    <a:srgbClr val="000000">
                      <a:alpha val="43137"/>
                    </a:srgbClr>
                  </a:outerShdw>
                </a:effectLst>
              </a:rPr>
              <a:t>Fraizer</a:t>
            </a:r>
            <a:r>
              <a:rPr lang="en-US" b="1" dirty="0" smtClean="0">
                <a:effectLst>
                  <a:outerShdw blurRad="38100" dist="38100" dir="2700000" algn="tl">
                    <a:srgbClr val="000000">
                      <a:alpha val="43137"/>
                    </a:srgbClr>
                  </a:outerShdw>
                </a:effectLst>
              </a:rPr>
              <a:t> Island, Australia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9144000" cy="5715000"/>
          </a:xfrm>
        </p:spPr>
        <p:txBody>
          <a:bodyPr/>
          <a:lstStyle/>
          <a:p>
            <a:r>
              <a:rPr lang="en-US" b="1" dirty="0" smtClean="0">
                <a:solidFill>
                  <a:srgbClr val="002060"/>
                </a:solidFill>
                <a:effectLst>
                  <a:outerShdw blurRad="50800" dist="50800" dir="5400000" algn="ctr" rotWithShape="0">
                    <a:schemeClr val="bg1"/>
                  </a:outerShdw>
                </a:effectLst>
              </a:rPr>
              <a:t>And then there’s Rainbow Beach on Fraser Island in Australia. Seemingly unable to make up its mind, Rainbow Beach displays more than 70 different colors whenever waves and winds shift and blow its sands around. Most of the colors can be clearly seen in the cliffs behind the beach, which formed during the last ice age and are so richly banded</a:t>
            </a:r>
            <a:r>
              <a:rPr lang="en-US" b="1" dirty="0">
                <a:solidFill>
                  <a:srgbClr val="002060"/>
                </a:solidFill>
                <a:effectLst>
                  <a:outerShdw blurRad="50800" dist="50800" dir="5400000" algn="ctr" rotWithShape="0">
                    <a:schemeClr val="bg1"/>
                  </a:outerShdw>
                </a:effectLst>
              </a:rPr>
              <a:t>.</a:t>
            </a:r>
            <a:endParaRPr lang="en-US" b="1" dirty="0" smtClean="0">
              <a:solidFill>
                <a:srgbClr val="002060"/>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212956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b="1" dirty="0" smtClean="0">
                <a:effectLst>
                  <a:outerShdw blurRad="38100" dist="38100" dir="2700000" algn="tl">
                    <a:srgbClr val="000000">
                      <a:alpha val="43137"/>
                    </a:srgbClr>
                  </a:outerShdw>
                </a:effectLst>
              </a:rPr>
              <a:t>Punalu'u Beach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66800"/>
            <a:ext cx="8686800" cy="5410200"/>
          </a:xfrm>
        </p:spPr>
        <p:txBody>
          <a:bodyPr/>
          <a:lstStyle/>
          <a:p>
            <a:r>
              <a:rPr lang="en-US" b="1" dirty="0" smtClean="0">
                <a:solidFill>
                  <a:srgbClr val="002060"/>
                </a:solidFill>
                <a:effectLst>
                  <a:outerShdw blurRad="50800" dist="50800" dir="5400000" algn="ctr" rotWithShape="0">
                    <a:schemeClr val="bg1"/>
                  </a:outerShdw>
                </a:effectLst>
              </a:rPr>
              <a:t>Punalu'u Beach is the most visited of the few black sand beaches on Hawaii's Big Island and the stunningly black sand is actually volcanic rock, deposited as lava and subsequently cooled when met by the ocean. Apparently to take any of the sand home would result in you being cursed by a volcano goddess by the name of Pele.</a:t>
            </a:r>
            <a:endParaRPr lang="en-US" b="1" dirty="0">
              <a:solidFill>
                <a:srgbClr val="002060"/>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1440272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8097"/>
          </a:xfrm>
        </p:spPr>
        <p:txBody>
          <a:bodyPr/>
          <a:lstStyle/>
          <a:p>
            <a:r>
              <a:rPr lang="en-US" sz="4000" b="1" dirty="0" smtClean="0">
                <a:effectLst>
                  <a:outerShdw blurRad="38100" dist="38100" dir="2700000" algn="tl">
                    <a:srgbClr val="000000">
                      <a:alpha val="43137"/>
                    </a:srgbClr>
                  </a:outerShdw>
                </a:effectLst>
              </a:rPr>
              <a:t>Rainbow Beach cliffs – color source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8097"/>
            <a:ext cx="9144000" cy="60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54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9067800" cy="680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464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48"/>
            <a:ext cx="9144000" cy="60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201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5401"/>
            <a:ext cx="5162550" cy="68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535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51" y="0"/>
            <a:ext cx="72908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62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00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49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b="1" dirty="0" err="1" smtClean="0">
                <a:effectLst>
                  <a:outerShdw blurRad="38100" dist="38100" dir="2700000" algn="tl">
                    <a:srgbClr val="000000">
                      <a:alpha val="43137"/>
                    </a:srgbClr>
                  </a:outerShdw>
                </a:effectLst>
              </a:rPr>
              <a:t>Papakolea</a:t>
            </a:r>
            <a:r>
              <a:rPr lang="en-US" b="1" dirty="0" smtClean="0">
                <a:effectLst>
                  <a:outerShdw blurRad="38100" dist="38100" dir="2700000" algn="tl">
                    <a:srgbClr val="000000">
                      <a:alpha val="43137"/>
                    </a:srgbClr>
                  </a:outerShdw>
                </a:effectLst>
              </a:rPr>
              <a:t> Beach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5715000"/>
          </a:xfrm>
        </p:spPr>
        <p:txBody>
          <a:bodyPr/>
          <a:lstStyle/>
          <a:p>
            <a:r>
              <a:rPr lang="en-US" b="1" dirty="0" smtClean="0">
                <a:solidFill>
                  <a:srgbClr val="002060"/>
                </a:solidFill>
                <a:effectLst>
                  <a:outerShdw blurRad="50800" dist="50800" dir="5400000" algn="ctr" rotWithShape="0">
                    <a:schemeClr val="bg1"/>
                  </a:outerShdw>
                </a:effectLst>
              </a:rPr>
              <a:t>One of 2 green sand beaches in the world, the truly magnificent sight of </a:t>
            </a:r>
            <a:r>
              <a:rPr lang="en-US" b="1" dirty="0" err="1" smtClean="0">
                <a:solidFill>
                  <a:srgbClr val="002060"/>
                </a:solidFill>
                <a:effectLst>
                  <a:outerShdw blurRad="50800" dist="50800" dir="5400000" algn="ctr" rotWithShape="0">
                    <a:schemeClr val="bg1"/>
                  </a:outerShdw>
                </a:effectLst>
              </a:rPr>
              <a:t>Papakolea</a:t>
            </a:r>
            <a:r>
              <a:rPr lang="en-US" b="1" dirty="0" smtClean="0">
                <a:solidFill>
                  <a:srgbClr val="002060"/>
                </a:solidFill>
                <a:effectLst>
                  <a:outerShdw blurRad="50800" dist="50800" dir="5400000" algn="ctr" rotWithShape="0">
                    <a:schemeClr val="bg1"/>
                  </a:outerShdw>
                </a:effectLst>
              </a:rPr>
              <a:t> Beach can be experienced in Hawaii's </a:t>
            </a:r>
            <a:r>
              <a:rPr lang="en-US" b="1" dirty="0" err="1" smtClean="0">
                <a:solidFill>
                  <a:srgbClr val="002060"/>
                </a:solidFill>
                <a:effectLst>
                  <a:outerShdw blurRad="50800" dist="50800" dir="5400000" algn="ctr" rotWithShape="0">
                    <a:schemeClr val="bg1"/>
                  </a:outerShdw>
                </a:effectLst>
              </a:rPr>
              <a:t>Ka'u</a:t>
            </a:r>
            <a:r>
              <a:rPr lang="en-US" b="1" dirty="0" smtClean="0">
                <a:solidFill>
                  <a:srgbClr val="002060"/>
                </a:solidFill>
                <a:effectLst>
                  <a:outerShdw blurRad="50800" dist="50800" dir="5400000" algn="ctr" rotWithShape="0">
                    <a:schemeClr val="bg1"/>
                  </a:outerShdw>
                </a:effectLst>
              </a:rPr>
              <a:t> district. Again, the unique color of its sand can be attributed to volcanic activity - the green hue belongs to the abundance of olivine crystals which have been produced as a result of a nearby cinder cone erupting and eroding.</a:t>
            </a:r>
            <a:endParaRPr lang="en-US" b="1" dirty="0">
              <a:solidFill>
                <a:srgbClr val="002060"/>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247538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63" y="0"/>
            <a:ext cx="737667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2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34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ch3">
  <a:themeElements>
    <a:clrScheme name="HipDaddy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ipDaddy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ipDaddy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ipDaddy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ipDaddy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ipDaddy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ipDaddy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ipDaddy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ipDaddy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ipDaddy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pDaddy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ipDaddy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ipDaddy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ipDaddy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Beach3</Template>
  <TotalTime>70</TotalTime>
  <Words>568</Words>
  <Application>Microsoft Office PowerPoint</Application>
  <PresentationFormat>On-screen Show (4:3)</PresentationFormat>
  <Paragraphs>20</Paragraphs>
  <Slides>33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Beach3</vt:lpstr>
      <vt:lpstr>Interestingly Colored Beaches</vt:lpstr>
      <vt:lpstr>PowerPoint Presentation</vt:lpstr>
      <vt:lpstr>Punalu'u Beach</vt:lpstr>
      <vt:lpstr>PowerPoint Presentation</vt:lpstr>
      <vt:lpstr>PowerPoint Presentation</vt:lpstr>
      <vt:lpstr>PowerPoint Presentation</vt:lpstr>
      <vt:lpstr>Papakolea Beach</vt:lpstr>
      <vt:lpstr>PowerPoint Presentation</vt:lpstr>
      <vt:lpstr>PowerPoint Presentation</vt:lpstr>
      <vt:lpstr>PowerPoint Presentation</vt:lpstr>
      <vt:lpstr>PowerPoint Presentation</vt:lpstr>
      <vt:lpstr>Hyams Beach</vt:lpstr>
      <vt:lpstr>PowerPoint Presentation</vt:lpstr>
      <vt:lpstr>PowerPoint Presentation</vt:lpstr>
      <vt:lpstr>PowerPoint Presentation</vt:lpstr>
      <vt:lpstr>Pfeiffer Beach </vt:lpstr>
      <vt:lpstr>PowerPoint Presentation</vt:lpstr>
      <vt:lpstr>PowerPoint Presentation</vt:lpstr>
      <vt:lpstr>PowerPoint Presentation</vt:lpstr>
      <vt:lpstr>PowerPoint Presentation</vt:lpstr>
      <vt:lpstr>Kaihalulu</vt:lpstr>
      <vt:lpstr>PowerPoint Presentation</vt:lpstr>
      <vt:lpstr>PowerPoint Presentation</vt:lpstr>
      <vt:lpstr>PowerPoint Presentation</vt:lpstr>
      <vt:lpstr>PowerPoint Presentation</vt:lpstr>
      <vt:lpstr>Ramla il-Hamra beach in Gozo, Maltese Islands</vt:lpstr>
      <vt:lpstr>Harbor Island, Eleuthera, Bahamas</vt:lpstr>
      <vt:lpstr>PowerPoint Presentation</vt:lpstr>
      <vt:lpstr>Fraizer Island, Australia</vt:lpstr>
      <vt:lpstr>Rainbow Beach cliffs – color source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Interestingly Colored Beaches</dc:title>
  <dc:creator>naumannj</dc:creator>
  <cp:lastModifiedBy>naumannj</cp:lastModifiedBy>
  <cp:revision>7</cp:revision>
  <dcterms:created xsi:type="dcterms:W3CDTF">2011-07-18T14:48:37Z</dcterms:created>
  <dcterms:modified xsi:type="dcterms:W3CDTF">2011-07-18T15:58:48Z</dcterms:modified>
</cp:coreProperties>
</file>